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11441" r:id="rId2"/>
    <p:sldId id="11459" r:id="rId3"/>
    <p:sldId id="11458" r:id="rId4"/>
    <p:sldId id="11457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54"/>
    <p:restoredTop sz="95494"/>
  </p:normalViewPr>
  <p:slideViewPr>
    <p:cSldViewPr snapToGrid="0" snapToObjects="1">
      <p:cViewPr varScale="1">
        <p:scale>
          <a:sx n="116" d="100"/>
          <a:sy n="116" d="100"/>
        </p:scale>
        <p:origin x="976" y="176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88E3D4-0485-1B4E-9E9F-44E5A8E17A44}" type="datetimeFigureOut">
              <a:rPr kumimoji="1" lang="zh-CN" altLang="en-US" smtClean="0"/>
              <a:t>2021/9/22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0AA33-EDED-F54B-A314-8FC9705341E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208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FE0EEB-E525-1D4A-9D05-1FA5027E10AF}" type="slidenum">
              <a:rPr kumimoji="1" lang="zh-CN" altLang="en-US" smtClean="0"/>
              <a:t>1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929686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FE0EEB-E525-1D4A-9D05-1FA5027E10AF}" type="slidenum">
              <a:rPr kumimoji="1" lang="zh-CN" altLang="en-US" smtClean="0"/>
              <a:t>2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258352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FE0EEB-E525-1D4A-9D05-1FA5027E10AF}" type="slidenum">
              <a:rPr kumimoji="1" lang="zh-CN" altLang="en-US" smtClean="0"/>
              <a:t>3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628491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FE0EEB-E525-1D4A-9D05-1FA5027E10AF}" type="slidenum">
              <a:rPr kumimoji="1" lang="zh-CN" altLang="en-US" smtClean="0"/>
              <a:t>4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309726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96B87A5-A336-2B4C-8C36-BA7FDFA7FA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B392DF4-437F-7F44-8A4B-F912C650BF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58A7170-ECBB-DE45-86CD-A30811DEB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2021/9/22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794608F-886F-7A4B-9EA0-4CC310EF6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171146C-D720-C741-8CE7-CBB02E155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420554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9E9D811-2AAC-4C4C-B5F6-472637A0E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12593FF-9335-F642-92AD-64EC9E9253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625F775-C6C3-8441-85E8-BB4D4213F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2021/9/22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6BE32C0-E961-3347-AA3D-80FA86B63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07B6EE9-6DBF-104E-A3EA-1EFD3F245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19900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B1B2C49-B393-5345-BA62-BCF424D968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071CD7F-F980-114A-AA1E-2943E2AD6C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1842293-C9C4-574E-AAF7-8BF4D8914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2021/9/22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945454D-8494-2A4A-9C56-0EEB38A66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4D45552-49CB-9E4C-9C30-0A172CB1E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930247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CEC45B-9CE7-4A4C-850A-61E1923AC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DABCE2F-A00C-B346-A775-8E9F439F8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12CFCF7-8FA6-334C-A918-DE75D253B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2021/9/22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FDD3329-735C-D54C-9672-EB2654774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B9E8E79-079F-7442-AD69-75A604B35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821879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5294BEA-A1AE-B24B-9A38-76BCD5D0E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60EDAC0-F635-5044-9D19-75F5FDDF62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9DCE33-C6E2-6A46-8001-F85AF8FF4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2021/9/22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A5DA665-0D78-4247-A32B-E4781CFDD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95F5565-BB19-F849-AE1A-41A4FC6D1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12653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B0908BC-C8DA-1D45-8DA7-11F70551E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0741BF2-9E71-5047-8183-EED6CA16B1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033ACD9-31F0-C841-B3E8-3AF9746F59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5E4C8BE-FE3B-F14B-9E60-F661A6799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2021/9/22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8DEF341-7BF8-5048-87D8-3F74EA1A9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2246CC3-99B5-DD49-8D53-6857BEF47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19335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6E6F6EF-C146-AF40-8A8C-A6DA753BB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78EE3B4-6B4B-5945-AF87-749B791F5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CDEE44D-37E7-FF4C-94B7-507E9A00D1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E384F7E9-3C4E-5348-B652-A4FA0C4BCC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DCB8084-1CA2-7244-B1D9-067BC5A0FE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2988359-8F11-D347-8B48-CA8118F19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2021/9/22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88932ED-388A-A048-9C89-2D8BF550A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10F1458-7BB3-4D45-8485-D9E27E7C6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229633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A8029DE-780C-AB46-8E31-313A6E246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88A4625-6E20-9146-941A-61D9FCB0A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2021/9/22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854C42FF-61AC-2946-986E-AB8A6AD7E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5F10F5EF-B309-DB48-95C3-588873852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343770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611BA6A-9F14-B840-AAA1-BDDA30315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2021/9/22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21329AB-6121-C741-9A3A-8E63EE467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D5BBAC9-D1FE-F949-9B89-397C40704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171296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62FF647-E7D7-8C4D-B8CC-FE3FAFD5B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240F615-F612-A249-8A54-51C05F7AC3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B92FBE4-D8B2-0D43-9F40-77CF74470F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E839018-0EC4-614B-BE54-CFCB88FC7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2021/9/22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8BD79A5-C681-F14B-89BD-DA2F371D1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39B6FD5-7041-4A44-BFF3-1DAA2004A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873667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C8678F-B229-9045-9E84-A7DE18F0B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7F48A6E-916C-6040-9A36-44F8D52910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BCD012C-A6FC-514D-98D0-1491E37EAB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F18B08E-267D-8F43-B775-880852FA6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A49E8-7C68-DE41-A54A-366DEFC4D3CC}" type="datetimeFigureOut">
              <a:rPr kumimoji="1" lang="zh-CN" altLang="en-US" smtClean="0"/>
              <a:t>2021/9/22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1BE274D-FB2E-624B-9960-84E5ECCF8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7D9BAA1-2638-A54C-9F7E-0FFD36763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48909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1311B4C1-651F-8B4A-AAA8-4766525BF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05E6B6A-FAFD-2F45-B4B5-C4CAFAAA0D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kumimoji="1" lang="zh-CN" altLang="en-US"/>
              <a:t>编辑母版文本样式
第二级
第三级
第四级
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4389287-2EE8-C84F-BC24-2C6F9F371F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A49E8-7C68-DE41-A54A-366DEFC4D3CC}" type="datetimeFigureOut">
              <a:rPr kumimoji="1" lang="zh-CN" altLang="en-US" smtClean="0"/>
              <a:t>2021/9/22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D7329A5-078C-FD4C-90F4-BD9FF4634C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601A551-3931-7240-BAAC-7430BE7FF0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ADEC9-F857-354A-A1F2-B9AB71C857B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456401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标题 1">
            <a:extLst>
              <a:ext uri="{FF2B5EF4-FFF2-40B4-BE49-F238E27FC236}">
                <a16:creationId xmlns:a16="http://schemas.microsoft.com/office/drawing/2014/main" id="{9AFE5DCC-2211-4C4E-AE0C-A1A76B94F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7421" y="2332253"/>
            <a:ext cx="8890952" cy="1073750"/>
          </a:xfrm>
        </p:spPr>
        <p:txBody>
          <a:bodyPr>
            <a:noAutofit/>
          </a:bodyPr>
          <a:lstStyle/>
          <a:p>
            <a:pPr algn="ctr">
              <a:lnSpc>
                <a:spcPct val="120000"/>
              </a:lnSpc>
            </a:pPr>
            <a:r>
              <a:rPr kumimoji="1" lang="en-US" altLang="zh-CN" sz="30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Discussion paper on</a:t>
            </a:r>
            <a:r>
              <a:rPr kumimoji="1" lang="zh-CN" altLang="en-US" sz="30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30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Exposure</a:t>
            </a:r>
            <a:endParaRPr kumimoji="1" lang="zh-CN" altLang="en-US" sz="30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4417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C4ED871-4746-9C42-BC7B-DE80859B7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74AD-4290-44F8-924A-E94A17C0AF2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标题 1">
            <a:extLst>
              <a:ext uri="{FF2B5EF4-FFF2-40B4-BE49-F238E27FC236}">
                <a16:creationId xmlns:a16="http://schemas.microsoft.com/office/drawing/2014/main" id="{2B0122F0-815C-434C-BAFD-0D2C4B71DA38}"/>
              </a:ext>
            </a:extLst>
          </p:cNvPr>
          <p:cNvSpPr txBox="1">
            <a:spLocks/>
          </p:cNvSpPr>
          <p:nvPr/>
        </p:nvSpPr>
        <p:spPr>
          <a:xfrm>
            <a:off x="3302430" y="138988"/>
            <a:ext cx="5956896" cy="6451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Exposure Architecture – Option 1</a:t>
            </a:r>
          </a:p>
          <a:p>
            <a:pPr algn="ctr"/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EGMF</a:t>
            </a:r>
            <a:r>
              <a:rPr kumimoji="1" lang="zh-CN" altLang="en-US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in</a:t>
            </a:r>
            <a:r>
              <a:rPr kumimoji="1" lang="zh-CN" altLang="en-US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OSS</a:t>
            </a:r>
            <a:endParaRPr kumimoji="1" lang="zh-CN" altLang="en-US" sz="24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DBC7345B-B5B7-E949-B8AE-A5C8FA533E68}"/>
              </a:ext>
            </a:extLst>
          </p:cNvPr>
          <p:cNvSpPr/>
          <p:nvPr/>
        </p:nvSpPr>
        <p:spPr>
          <a:xfrm>
            <a:off x="778437" y="3856076"/>
            <a:ext cx="5653794" cy="230450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80C83601-1260-8147-885B-1D26533787DF}"/>
              </a:ext>
            </a:extLst>
          </p:cNvPr>
          <p:cNvSpPr/>
          <p:nvPr/>
        </p:nvSpPr>
        <p:spPr>
          <a:xfrm>
            <a:off x="2956785" y="5204901"/>
            <a:ext cx="2912561" cy="532966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134C3C8F-9BA6-DE46-94C0-1A4329B2AAFD}"/>
              </a:ext>
            </a:extLst>
          </p:cNvPr>
          <p:cNvSpPr/>
          <p:nvPr/>
        </p:nvSpPr>
        <p:spPr>
          <a:xfrm>
            <a:off x="3553352" y="5338947"/>
            <a:ext cx="184427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Management Service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8CA049E1-E631-C94D-9D6D-FB5208FD93D6}"/>
              </a:ext>
            </a:extLst>
          </p:cNvPr>
          <p:cNvSpPr/>
          <p:nvPr/>
        </p:nvSpPr>
        <p:spPr>
          <a:xfrm>
            <a:off x="4448653" y="5831388"/>
            <a:ext cx="179247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Management Domain</a:t>
            </a:r>
            <a:endParaRPr kumimoji="1" lang="zh-CN" altLang="en-US" sz="1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D90FFB61-0305-7B41-8781-C6FD42F2DD03}"/>
              </a:ext>
            </a:extLst>
          </p:cNvPr>
          <p:cNvSpPr/>
          <p:nvPr/>
        </p:nvSpPr>
        <p:spPr>
          <a:xfrm>
            <a:off x="783086" y="1103860"/>
            <a:ext cx="1700545" cy="59210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2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4EEB1A36-FD75-704B-8CC4-D7D384BCF93E}"/>
              </a:ext>
            </a:extLst>
          </p:cNvPr>
          <p:cNvSpPr/>
          <p:nvPr/>
        </p:nvSpPr>
        <p:spPr>
          <a:xfrm>
            <a:off x="737290" y="1262031"/>
            <a:ext cx="176646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External Consumer A</a:t>
            </a:r>
            <a:endParaRPr kumimoji="1" lang="zh-CN" altLang="en-US" sz="1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A3E297F9-6397-D944-9DB6-7B205633D577}"/>
              </a:ext>
            </a:extLst>
          </p:cNvPr>
          <p:cNvGrpSpPr/>
          <p:nvPr/>
        </p:nvGrpSpPr>
        <p:grpSpPr>
          <a:xfrm>
            <a:off x="3352121" y="3211707"/>
            <a:ext cx="356516" cy="297615"/>
            <a:chOff x="3535871" y="2002773"/>
            <a:chExt cx="356516" cy="297615"/>
          </a:xfrm>
        </p:grpSpPr>
        <p:sp>
          <p:nvSpPr>
            <p:cNvPr id="20" name="椭圆 19">
              <a:extLst>
                <a:ext uri="{FF2B5EF4-FFF2-40B4-BE49-F238E27FC236}">
                  <a16:creationId xmlns:a16="http://schemas.microsoft.com/office/drawing/2014/main" id="{346BAE35-EF43-404E-ACFB-52A457D9D795}"/>
                </a:ext>
              </a:extLst>
            </p:cNvPr>
            <p:cNvSpPr/>
            <p:nvPr/>
          </p:nvSpPr>
          <p:spPr>
            <a:xfrm>
              <a:off x="3586039" y="2053002"/>
              <a:ext cx="226564" cy="2059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21" name="弧 20">
              <a:extLst>
                <a:ext uri="{FF2B5EF4-FFF2-40B4-BE49-F238E27FC236}">
                  <a16:creationId xmlns:a16="http://schemas.microsoft.com/office/drawing/2014/main" id="{10880E8E-1F43-6B47-AEEC-2EB5F763502E}"/>
                </a:ext>
              </a:extLst>
            </p:cNvPr>
            <p:cNvSpPr/>
            <p:nvPr/>
          </p:nvSpPr>
          <p:spPr>
            <a:xfrm rot="18610917">
              <a:off x="3565321" y="1973323"/>
              <a:ext cx="297615" cy="356516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cxnSp>
        <p:nvCxnSpPr>
          <p:cNvPr id="22" name="直线连接符 21">
            <a:extLst>
              <a:ext uri="{FF2B5EF4-FFF2-40B4-BE49-F238E27FC236}">
                <a16:creationId xmlns:a16="http://schemas.microsoft.com/office/drawing/2014/main" id="{C7071768-361E-B448-9E19-9962E7841261}"/>
              </a:ext>
            </a:extLst>
          </p:cNvPr>
          <p:cNvCxnSpPr>
            <a:cxnSpLocks/>
          </p:cNvCxnSpPr>
          <p:nvPr/>
        </p:nvCxnSpPr>
        <p:spPr>
          <a:xfrm flipV="1">
            <a:off x="3504918" y="2346402"/>
            <a:ext cx="0" cy="85427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矩形 22">
            <a:extLst>
              <a:ext uri="{FF2B5EF4-FFF2-40B4-BE49-F238E27FC236}">
                <a16:creationId xmlns:a16="http://schemas.microsoft.com/office/drawing/2014/main" id="{799116F0-DAA2-0F4F-86B8-E53B415B15B6}"/>
              </a:ext>
            </a:extLst>
          </p:cNvPr>
          <p:cNvSpPr/>
          <p:nvPr/>
        </p:nvSpPr>
        <p:spPr>
          <a:xfrm>
            <a:off x="2882604" y="2757318"/>
            <a:ext cx="1176278" cy="3170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zh-CN" sz="900" dirty="0" err="1"/>
              <a:t>eMnS</a:t>
            </a:r>
            <a:r>
              <a:rPr lang="en-US" altLang="zh-CN" sz="900" dirty="0"/>
              <a:t> A</a:t>
            </a:r>
          </a:p>
          <a:p>
            <a:pPr algn="ctr">
              <a:lnSpc>
                <a:spcPct val="80000"/>
              </a:lnSpc>
            </a:pPr>
            <a:r>
              <a:rPr lang="en-US" altLang="zh-CN" sz="900" dirty="0"/>
              <a:t>(e.g. exposure IOC)</a:t>
            </a:r>
            <a:endParaRPr lang="zh-CN" altLang="en-US" sz="900" dirty="0"/>
          </a:p>
        </p:txBody>
      </p:sp>
      <p:grpSp>
        <p:nvGrpSpPr>
          <p:cNvPr id="25" name="组合 24">
            <a:extLst>
              <a:ext uri="{FF2B5EF4-FFF2-40B4-BE49-F238E27FC236}">
                <a16:creationId xmlns:a16="http://schemas.microsoft.com/office/drawing/2014/main" id="{3D16C5B3-8FFD-324A-A52F-CDE5BF376F65}"/>
              </a:ext>
            </a:extLst>
          </p:cNvPr>
          <p:cNvGrpSpPr/>
          <p:nvPr/>
        </p:nvGrpSpPr>
        <p:grpSpPr>
          <a:xfrm>
            <a:off x="4343704" y="3205342"/>
            <a:ext cx="356516" cy="297615"/>
            <a:chOff x="3535871" y="2002773"/>
            <a:chExt cx="356516" cy="297615"/>
          </a:xfrm>
        </p:grpSpPr>
        <p:sp>
          <p:nvSpPr>
            <p:cNvPr id="26" name="椭圆 25">
              <a:extLst>
                <a:ext uri="{FF2B5EF4-FFF2-40B4-BE49-F238E27FC236}">
                  <a16:creationId xmlns:a16="http://schemas.microsoft.com/office/drawing/2014/main" id="{1B62DE16-2571-5946-B015-BB9CC7FBB281}"/>
                </a:ext>
              </a:extLst>
            </p:cNvPr>
            <p:cNvSpPr/>
            <p:nvPr/>
          </p:nvSpPr>
          <p:spPr>
            <a:xfrm>
              <a:off x="3586039" y="2053002"/>
              <a:ext cx="226564" cy="2059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27" name="弧 26">
              <a:extLst>
                <a:ext uri="{FF2B5EF4-FFF2-40B4-BE49-F238E27FC236}">
                  <a16:creationId xmlns:a16="http://schemas.microsoft.com/office/drawing/2014/main" id="{9B582806-28C6-8645-8F04-7E26A1C14004}"/>
                </a:ext>
              </a:extLst>
            </p:cNvPr>
            <p:cNvSpPr/>
            <p:nvPr/>
          </p:nvSpPr>
          <p:spPr>
            <a:xfrm rot="18610917">
              <a:off x="3565321" y="1973323"/>
              <a:ext cx="297615" cy="356516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cxnSp>
        <p:nvCxnSpPr>
          <p:cNvPr id="28" name="直线连接符 27">
            <a:extLst>
              <a:ext uri="{FF2B5EF4-FFF2-40B4-BE49-F238E27FC236}">
                <a16:creationId xmlns:a16="http://schemas.microsoft.com/office/drawing/2014/main" id="{138DB965-E18C-AF4F-9D60-0FFD916F08FD}"/>
              </a:ext>
            </a:extLst>
          </p:cNvPr>
          <p:cNvCxnSpPr>
            <a:cxnSpLocks/>
          </p:cNvCxnSpPr>
          <p:nvPr/>
        </p:nvCxnSpPr>
        <p:spPr>
          <a:xfrm flipV="1">
            <a:off x="4496501" y="2346402"/>
            <a:ext cx="0" cy="86106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矩形 28">
            <a:extLst>
              <a:ext uri="{FF2B5EF4-FFF2-40B4-BE49-F238E27FC236}">
                <a16:creationId xmlns:a16="http://schemas.microsoft.com/office/drawing/2014/main" id="{C054C01E-3843-ED4E-9368-590D1ACFCD67}"/>
              </a:ext>
            </a:extLst>
          </p:cNvPr>
          <p:cNvSpPr/>
          <p:nvPr/>
        </p:nvSpPr>
        <p:spPr>
          <a:xfrm>
            <a:off x="3954697" y="2767011"/>
            <a:ext cx="1141256" cy="3170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zh-CN" sz="900" dirty="0" err="1"/>
              <a:t>eMnS</a:t>
            </a:r>
            <a:r>
              <a:rPr lang="en-US" altLang="zh-CN" sz="900" dirty="0"/>
              <a:t> B</a:t>
            </a:r>
          </a:p>
          <a:p>
            <a:pPr algn="ctr">
              <a:lnSpc>
                <a:spcPct val="80000"/>
              </a:lnSpc>
            </a:pPr>
            <a:r>
              <a:rPr lang="en-US" altLang="zh-CN" sz="900" dirty="0"/>
              <a:t>(e.g. exposure IOC)</a:t>
            </a:r>
            <a:endParaRPr lang="zh-CN" altLang="en-US" sz="900" dirty="0"/>
          </a:p>
        </p:txBody>
      </p:sp>
      <p:grpSp>
        <p:nvGrpSpPr>
          <p:cNvPr id="30" name="组合 29">
            <a:extLst>
              <a:ext uri="{FF2B5EF4-FFF2-40B4-BE49-F238E27FC236}">
                <a16:creationId xmlns:a16="http://schemas.microsoft.com/office/drawing/2014/main" id="{8D1D0C21-D27B-AF49-9467-7ABE574B84ED}"/>
              </a:ext>
            </a:extLst>
          </p:cNvPr>
          <p:cNvGrpSpPr/>
          <p:nvPr/>
        </p:nvGrpSpPr>
        <p:grpSpPr>
          <a:xfrm>
            <a:off x="5292084" y="3214269"/>
            <a:ext cx="356516" cy="297615"/>
            <a:chOff x="3535871" y="2002773"/>
            <a:chExt cx="356516" cy="297615"/>
          </a:xfrm>
        </p:grpSpPr>
        <p:sp>
          <p:nvSpPr>
            <p:cNvPr id="31" name="椭圆 30">
              <a:extLst>
                <a:ext uri="{FF2B5EF4-FFF2-40B4-BE49-F238E27FC236}">
                  <a16:creationId xmlns:a16="http://schemas.microsoft.com/office/drawing/2014/main" id="{38C821AD-7917-044F-8C68-C7F0EB4E2DAC}"/>
                </a:ext>
              </a:extLst>
            </p:cNvPr>
            <p:cNvSpPr/>
            <p:nvPr/>
          </p:nvSpPr>
          <p:spPr>
            <a:xfrm>
              <a:off x="3586039" y="2053002"/>
              <a:ext cx="226564" cy="2059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32" name="弧 31">
              <a:extLst>
                <a:ext uri="{FF2B5EF4-FFF2-40B4-BE49-F238E27FC236}">
                  <a16:creationId xmlns:a16="http://schemas.microsoft.com/office/drawing/2014/main" id="{21B83FDF-2702-BE48-88C3-45B741F92C2C}"/>
                </a:ext>
              </a:extLst>
            </p:cNvPr>
            <p:cNvSpPr/>
            <p:nvPr/>
          </p:nvSpPr>
          <p:spPr>
            <a:xfrm rot="18610917">
              <a:off x="3565321" y="1973323"/>
              <a:ext cx="297615" cy="356516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cxnSp>
        <p:nvCxnSpPr>
          <p:cNvPr id="33" name="直线连接符 32">
            <a:extLst>
              <a:ext uri="{FF2B5EF4-FFF2-40B4-BE49-F238E27FC236}">
                <a16:creationId xmlns:a16="http://schemas.microsoft.com/office/drawing/2014/main" id="{67DB0BBD-7ECD-C747-80BB-05A841E62383}"/>
              </a:ext>
            </a:extLst>
          </p:cNvPr>
          <p:cNvCxnSpPr>
            <a:cxnSpLocks/>
          </p:cNvCxnSpPr>
          <p:nvPr/>
        </p:nvCxnSpPr>
        <p:spPr>
          <a:xfrm flipV="1">
            <a:off x="5444881" y="2346402"/>
            <a:ext cx="0" cy="85524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57BADC1D-BA62-7440-940B-545763BB89D0}"/>
              </a:ext>
            </a:extLst>
          </p:cNvPr>
          <p:cNvSpPr/>
          <p:nvPr/>
        </p:nvSpPr>
        <p:spPr>
          <a:xfrm>
            <a:off x="5077291" y="2763369"/>
            <a:ext cx="1096738" cy="3170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zh-CN" sz="900" dirty="0" err="1"/>
              <a:t>eMnS</a:t>
            </a:r>
            <a:r>
              <a:rPr lang="en-US" altLang="zh-CN" sz="900" dirty="0"/>
              <a:t> C</a:t>
            </a:r>
          </a:p>
          <a:p>
            <a:pPr algn="ctr">
              <a:lnSpc>
                <a:spcPct val="80000"/>
              </a:lnSpc>
            </a:pPr>
            <a:r>
              <a:rPr lang="en-US" altLang="zh-CN" sz="900" dirty="0"/>
              <a:t>(e.g. exposure IOC)</a:t>
            </a:r>
            <a:endParaRPr lang="zh-CN" altLang="en-US" sz="900" dirty="0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B6B76B92-432F-D14F-8A13-90DA7330F6A0}"/>
              </a:ext>
            </a:extLst>
          </p:cNvPr>
          <p:cNvSpPr/>
          <p:nvPr/>
        </p:nvSpPr>
        <p:spPr>
          <a:xfrm>
            <a:off x="778438" y="1826819"/>
            <a:ext cx="5442247" cy="51958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2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10D58CF6-6768-D249-8D42-1213B15B6A91}"/>
              </a:ext>
            </a:extLst>
          </p:cNvPr>
          <p:cNvSpPr/>
          <p:nvPr/>
        </p:nvSpPr>
        <p:spPr>
          <a:xfrm>
            <a:off x="3372824" y="1940016"/>
            <a:ext cx="58486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BSS</a:t>
            </a:r>
            <a:endParaRPr kumimoji="1" lang="zh-CN" altLang="en-US" sz="1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7" name="矩形 111">
            <a:extLst>
              <a:ext uri="{FF2B5EF4-FFF2-40B4-BE49-F238E27FC236}">
                <a16:creationId xmlns:a16="http://schemas.microsoft.com/office/drawing/2014/main" id="{3CCAC295-8413-EB49-A4C9-9E6C504CBA76}"/>
              </a:ext>
            </a:extLst>
          </p:cNvPr>
          <p:cNvSpPr/>
          <p:nvPr/>
        </p:nvSpPr>
        <p:spPr>
          <a:xfrm>
            <a:off x="2688326" y="1100064"/>
            <a:ext cx="1688947" cy="59210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2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8" name="矩形 5">
            <a:extLst>
              <a:ext uri="{FF2B5EF4-FFF2-40B4-BE49-F238E27FC236}">
                <a16:creationId xmlns:a16="http://schemas.microsoft.com/office/drawing/2014/main" id="{9706F2B4-EB64-B240-8C72-D985145ACAF4}"/>
              </a:ext>
            </a:extLst>
          </p:cNvPr>
          <p:cNvSpPr/>
          <p:nvPr/>
        </p:nvSpPr>
        <p:spPr>
          <a:xfrm>
            <a:off x="2677800" y="1257617"/>
            <a:ext cx="172254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External Consumer B</a:t>
            </a:r>
            <a:endParaRPr kumimoji="1" lang="zh-CN" altLang="en-US" sz="1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9" name="矩形 111">
            <a:extLst>
              <a:ext uri="{FF2B5EF4-FFF2-40B4-BE49-F238E27FC236}">
                <a16:creationId xmlns:a16="http://schemas.microsoft.com/office/drawing/2014/main" id="{DF1347DA-6510-E24F-A7A5-B2CC2EA39B4D}"/>
              </a:ext>
            </a:extLst>
          </p:cNvPr>
          <p:cNvSpPr/>
          <p:nvPr/>
        </p:nvSpPr>
        <p:spPr>
          <a:xfrm>
            <a:off x="4573345" y="1105763"/>
            <a:ext cx="1649655" cy="59210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2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0" name="矩形 5">
            <a:extLst>
              <a:ext uri="{FF2B5EF4-FFF2-40B4-BE49-F238E27FC236}">
                <a16:creationId xmlns:a16="http://schemas.microsoft.com/office/drawing/2014/main" id="{F11D25D1-3A24-8F48-AB0D-56FDF94CFB92}"/>
              </a:ext>
            </a:extLst>
          </p:cNvPr>
          <p:cNvSpPr/>
          <p:nvPr/>
        </p:nvSpPr>
        <p:spPr>
          <a:xfrm>
            <a:off x="4509080" y="1257618"/>
            <a:ext cx="176471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External Consumer C</a:t>
            </a:r>
            <a:endParaRPr kumimoji="1" lang="zh-CN" altLang="en-US" sz="1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grpSp>
        <p:nvGrpSpPr>
          <p:cNvPr id="44" name="组合 43">
            <a:extLst>
              <a:ext uri="{FF2B5EF4-FFF2-40B4-BE49-F238E27FC236}">
                <a16:creationId xmlns:a16="http://schemas.microsoft.com/office/drawing/2014/main" id="{0C3053A3-DC48-FC42-AA86-AD9A506C3F8E}"/>
              </a:ext>
            </a:extLst>
          </p:cNvPr>
          <p:cNvGrpSpPr/>
          <p:nvPr/>
        </p:nvGrpSpPr>
        <p:grpSpPr>
          <a:xfrm>
            <a:off x="1685844" y="3206227"/>
            <a:ext cx="356516" cy="297615"/>
            <a:chOff x="3535871" y="2002773"/>
            <a:chExt cx="356516" cy="297615"/>
          </a:xfrm>
        </p:grpSpPr>
        <p:sp>
          <p:nvSpPr>
            <p:cNvPr id="45" name="椭圆 44">
              <a:extLst>
                <a:ext uri="{FF2B5EF4-FFF2-40B4-BE49-F238E27FC236}">
                  <a16:creationId xmlns:a16="http://schemas.microsoft.com/office/drawing/2014/main" id="{2FFC0392-9B5F-5344-BEAF-BE53D9A747D9}"/>
                </a:ext>
              </a:extLst>
            </p:cNvPr>
            <p:cNvSpPr/>
            <p:nvPr/>
          </p:nvSpPr>
          <p:spPr>
            <a:xfrm>
              <a:off x="3586039" y="2053002"/>
              <a:ext cx="226564" cy="2059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46" name="弧 45">
              <a:extLst>
                <a:ext uri="{FF2B5EF4-FFF2-40B4-BE49-F238E27FC236}">
                  <a16:creationId xmlns:a16="http://schemas.microsoft.com/office/drawing/2014/main" id="{AE19F8EF-DA98-9B49-B908-370C24B60A59}"/>
                </a:ext>
              </a:extLst>
            </p:cNvPr>
            <p:cNvSpPr/>
            <p:nvPr/>
          </p:nvSpPr>
          <p:spPr>
            <a:xfrm rot="18610917">
              <a:off x="3565321" y="1973323"/>
              <a:ext cx="297615" cy="356516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cxnSp>
        <p:nvCxnSpPr>
          <p:cNvPr id="48" name="直线连接符 47">
            <a:extLst>
              <a:ext uri="{FF2B5EF4-FFF2-40B4-BE49-F238E27FC236}">
                <a16:creationId xmlns:a16="http://schemas.microsoft.com/office/drawing/2014/main" id="{BBCA1F38-E7CA-A348-BAEA-8BAA6C5BF4CB}"/>
              </a:ext>
            </a:extLst>
          </p:cNvPr>
          <p:cNvCxnSpPr>
            <a:cxnSpLocks/>
          </p:cNvCxnSpPr>
          <p:nvPr/>
        </p:nvCxnSpPr>
        <p:spPr>
          <a:xfrm flipV="1">
            <a:off x="1838641" y="2346402"/>
            <a:ext cx="0" cy="85119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矩形 48">
            <a:extLst>
              <a:ext uri="{FF2B5EF4-FFF2-40B4-BE49-F238E27FC236}">
                <a16:creationId xmlns:a16="http://schemas.microsoft.com/office/drawing/2014/main" id="{9BEE37AA-884F-8048-BA76-FD6F2FD1A3B6}"/>
              </a:ext>
            </a:extLst>
          </p:cNvPr>
          <p:cNvSpPr/>
          <p:nvPr/>
        </p:nvSpPr>
        <p:spPr>
          <a:xfrm>
            <a:off x="1285851" y="2763832"/>
            <a:ext cx="1195898" cy="3170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zh-CN" sz="900" dirty="0" err="1"/>
              <a:t>MnS</a:t>
            </a:r>
            <a:r>
              <a:rPr lang="en-US" altLang="zh-CN" sz="900" dirty="0"/>
              <a:t> Discovery service for exposure</a:t>
            </a:r>
            <a:endParaRPr lang="zh-CN" altLang="en-US" sz="900" dirty="0"/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id="{3EE619CE-FE78-0243-AC9C-483E135FEDD6}"/>
              </a:ext>
            </a:extLst>
          </p:cNvPr>
          <p:cNvSpPr/>
          <p:nvPr/>
        </p:nvSpPr>
        <p:spPr>
          <a:xfrm>
            <a:off x="999812" y="4032586"/>
            <a:ext cx="1825215" cy="28203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id="{9C6005AB-A43D-1349-9C3C-630FA2F84615}"/>
              </a:ext>
            </a:extLst>
          </p:cNvPr>
          <p:cNvSpPr/>
          <p:nvPr/>
        </p:nvSpPr>
        <p:spPr>
          <a:xfrm>
            <a:off x="906102" y="4034894"/>
            <a:ext cx="209779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EGMF</a:t>
            </a:r>
          </a:p>
        </p:txBody>
      </p:sp>
      <p:cxnSp>
        <p:nvCxnSpPr>
          <p:cNvPr id="53" name="直线连接符 52">
            <a:extLst>
              <a:ext uri="{FF2B5EF4-FFF2-40B4-BE49-F238E27FC236}">
                <a16:creationId xmlns:a16="http://schemas.microsoft.com/office/drawing/2014/main" id="{EE9ABC03-1710-4240-ABFA-AAA89B2AD2D0}"/>
              </a:ext>
            </a:extLst>
          </p:cNvPr>
          <p:cNvCxnSpPr>
            <a:cxnSpLocks/>
          </p:cNvCxnSpPr>
          <p:nvPr/>
        </p:nvCxnSpPr>
        <p:spPr>
          <a:xfrm flipV="1">
            <a:off x="3504918" y="2652336"/>
            <a:ext cx="0" cy="3446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线连接符 55">
            <a:extLst>
              <a:ext uri="{FF2B5EF4-FFF2-40B4-BE49-F238E27FC236}">
                <a16:creationId xmlns:a16="http://schemas.microsoft.com/office/drawing/2014/main" id="{5421318D-8481-3840-A395-1A99E8616DBD}"/>
              </a:ext>
            </a:extLst>
          </p:cNvPr>
          <p:cNvCxnSpPr>
            <a:cxnSpLocks/>
          </p:cNvCxnSpPr>
          <p:nvPr/>
        </p:nvCxnSpPr>
        <p:spPr>
          <a:xfrm flipV="1">
            <a:off x="3504918" y="3474227"/>
            <a:ext cx="0" cy="119844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线连接符 56">
            <a:extLst>
              <a:ext uri="{FF2B5EF4-FFF2-40B4-BE49-F238E27FC236}">
                <a16:creationId xmlns:a16="http://schemas.microsoft.com/office/drawing/2014/main" id="{A2AAC43A-E304-DF44-9870-D98DFF1208BC}"/>
              </a:ext>
            </a:extLst>
          </p:cNvPr>
          <p:cNvCxnSpPr>
            <a:cxnSpLocks/>
          </p:cNvCxnSpPr>
          <p:nvPr/>
        </p:nvCxnSpPr>
        <p:spPr>
          <a:xfrm flipV="1">
            <a:off x="4506661" y="3467863"/>
            <a:ext cx="0" cy="120480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线连接符 57">
            <a:extLst>
              <a:ext uri="{FF2B5EF4-FFF2-40B4-BE49-F238E27FC236}">
                <a16:creationId xmlns:a16="http://schemas.microsoft.com/office/drawing/2014/main" id="{A37AA80F-4C50-0F44-A207-73C706F206E0}"/>
              </a:ext>
            </a:extLst>
          </p:cNvPr>
          <p:cNvCxnSpPr>
            <a:cxnSpLocks/>
          </p:cNvCxnSpPr>
          <p:nvPr/>
        </p:nvCxnSpPr>
        <p:spPr>
          <a:xfrm flipV="1">
            <a:off x="5444881" y="3462041"/>
            <a:ext cx="0" cy="121062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线连接符 58">
            <a:extLst>
              <a:ext uri="{FF2B5EF4-FFF2-40B4-BE49-F238E27FC236}">
                <a16:creationId xmlns:a16="http://schemas.microsoft.com/office/drawing/2014/main" id="{5AA62B5B-6FF3-4148-9D17-C3DDC7A0A860}"/>
              </a:ext>
            </a:extLst>
          </p:cNvPr>
          <p:cNvCxnSpPr>
            <a:cxnSpLocks/>
          </p:cNvCxnSpPr>
          <p:nvPr/>
        </p:nvCxnSpPr>
        <p:spPr>
          <a:xfrm flipV="1">
            <a:off x="1838641" y="3457988"/>
            <a:ext cx="1" cy="55502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81E30BD9-6D09-584B-98DF-709A155A489A}"/>
              </a:ext>
            </a:extLst>
          </p:cNvPr>
          <p:cNvSpPr/>
          <p:nvPr/>
        </p:nvSpPr>
        <p:spPr>
          <a:xfrm>
            <a:off x="6994734" y="1118974"/>
            <a:ext cx="3578224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500" dirty="0"/>
              <a:t>The potential functionalities of EMGF are:</a:t>
            </a:r>
            <a:endParaRPr lang="zh-CN" altLang="en-US" sz="1500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B3BF505A-9600-F845-994C-93368B8D1C2E}"/>
              </a:ext>
            </a:extLst>
          </p:cNvPr>
          <p:cNvSpPr/>
          <p:nvPr/>
        </p:nvSpPr>
        <p:spPr>
          <a:xfrm>
            <a:off x="7202508" y="1526203"/>
            <a:ext cx="277351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500" dirty="0"/>
              <a:t>Authentication for exposure</a:t>
            </a:r>
            <a:endParaRPr lang="zh-CN" altLang="en-US" sz="1500" dirty="0"/>
          </a:p>
        </p:txBody>
      </p:sp>
      <p:sp>
        <p:nvSpPr>
          <p:cNvPr id="65" name="矩形 64">
            <a:extLst>
              <a:ext uri="{FF2B5EF4-FFF2-40B4-BE49-F238E27FC236}">
                <a16:creationId xmlns:a16="http://schemas.microsoft.com/office/drawing/2014/main" id="{3F364010-B59A-9047-972E-BBD55D58D3D0}"/>
              </a:ext>
            </a:extLst>
          </p:cNvPr>
          <p:cNvSpPr/>
          <p:nvPr/>
        </p:nvSpPr>
        <p:spPr>
          <a:xfrm>
            <a:off x="7202508" y="1858395"/>
            <a:ext cx="3433953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500" dirty="0" err="1"/>
              <a:t>MnS</a:t>
            </a:r>
            <a:r>
              <a:rPr lang="en-US" altLang="zh-CN" sz="1500" dirty="0"/>
              <a:t> discovery service for exposure</a:t>
            </a:r>
            <a:endParaRPr lang="zh-CN" altLang="en-US" sz="1500" dirty="0"/>
          </a:p>
        </p:txBody>
      </p:sp>
      <p:sp>
        <p:nvSpPr>
          <p:cNvPr id="66" name="矩形 65">
            <a:extLst>
              <a:ext uri="{FF2B5EF4-FFF2-40B4-BE49-F238E27FC236}">
                <a16:creationId xmlns:a16="http://schemas.microsoft.com/office/drawing/2014/main" id="{F76C2FC3-08AB-D148-94CE-38D98611B6E3}"/>
              </a:ext>
            </a:extLst>
          </p:cNvPr>
          <p:cNvSpPr/>
          <p:nvPr/>
        </p:nvSpPr>
        <p:spPr>
          <a:xfrm>
            <a:off x="7212668" y="2189021"/>
            <a:ext cx="220765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500" dirty="0"/>
              <a:t>Permission manager</a:t>
            </a:r>
            <a:endParaRPr lang="zh-CN" altLang="en-US" sz="1500" dirty="0"/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id="{6334B76B-D7CC-6E47-8B2E-1457D89706ED}"/>
              </a:ext>
            </a:extLst>
          </p:cNvPr>
          <p:cNvSpPr/>
          <p:nvPr/>
        </p:nvSpPr>
        <p:spPr>
          <a:xfrm>
            <a:off x="7150054" y="4216803"/>
            <a:ext cx="1555234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500" dirty="0"/>
              <a:t>Exposure</a:t>
            </a:r>
            <a:r>
              <a:rPr lang="zh-CN" altLang="en-US" sz="1500" dirty="0"/>
              <a:t> </a:t>
            </a:r>
            <a:r>
              <a:rPr lang="en-US" altLang="zh-CN" sz="1500" dirty="0"/>
              <a:t>IoC</a:t>
            </a:r>
            <a:endParaRPr lang="zh-CN" altLang="en-US" sz="1500" dirty="0"/>
          </a:p>
        </p:txBody>
      </p:sp>
      <p:cxnSp>
        <p:nvCxnSpPr>
          <p:cNvPr id="11" name="肘形连接符 10">
            <a:extLst>
              <a:ext uri="{FF2B5EF4-FFF2-40B4-BE49-F238E27FC236}">
                <a16:creationId xmlns:a16="http://schemas.microsoft.com/office/drawing/2014/main" id="{B466FC47-18D9-C740-8E5A-961D414D11D0}"/>
              </a:ext>
            </a:extLst>
          </p:cNvPr>
          <p:cNvCxnSpPr>
            <a:cxnSpLocks/>
            <a:stCxn id="13" idx="1"/>
            <a:endCxn id="50" idx="2"/>
          </p:cNvCxnSpPr>
          <p:nvPr/>
        </p:nvCxnSpPr>
        <p:spPr>
          <a:xfrm rot="10800000">
            <a:off x="1912421" y="4314618"/>
            <a:ext cx="1044365" cy="1156767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矩形 67">
            <a:extLst>
              <a:ext uri="{FF2B5EF4-FFF2-40B4-BE49-F238E27FC236}">
                <a16:creationId xmlns:a16="http://schemas.microsoft.com/office/drawing/2014/main" id="{60090327-7EDC-C94A-8CB3-C69BF82C6B64}"/>
              </a:ext>
            </a:extLst>
          </p:cNvPr>
          <p:cNvSpPr/>
          <p:nvPr/>
        </p:nvSpPr>
        <p:spPr>
          <a:xfrm>
            <a:off x="3234580" y="4148088"/>
            <a:ext cx="2574762" cy="28203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12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Internal</a:t>
            </a:r>
            <a:r>
              <a:rPr kumimoji="1" lang="zh-CN" altLang="en-US" sz="12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1200" dirty="0" err="1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MnS</a:t>
            </a:r>
            <a:r>
              <a:rPr kumimoji="1" lang="zh-CN" altLang="en-US" sz="12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12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consumer</a:t>
            </a:r>
            <a:endParaRPr kumimoji="1" lang="zh-CN" altLang="en-US" sz="12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grpSp>
        <p:nvGrpSpPr>
          <p:cNvPr id="72" name="组合 71">
            <a:extLst>
              <a:ext uri="{FF2B5EF4-FFF2-40B4-BE49-F238E27FC236}">
                <a16:creationId xmlns:a16="http://schemas.microsoft.com/office/drawing/2014/main" id="{B6EB8DDD-CC8A-4348-ABC8-CC71B3F50862}"/>
              </a:ext>
            </a:extLst>
          </p:cNvPr>
          <p:cNvGrpSpPr/>
          <p:nvPr/>
        </p:nvGrpSpPr>
        <p:grpSpPr>
          <a:xfrm>
            <a:off x="3336433" y="4684085"/>
            <a:ext cx="356516" cy="297615"/>
            <a:chOff x="3535871" y="2002773"/>
            <a:chExt cx="356516" cy="297615"/>
          </a:xfrm>
        </p:grpSpPr>
        <p:sp>
          <p:nvSpPr>
            <p:cNvPr id="73" name="椭圆 72">
              <a:extLst>
                <a:ext uri="{FF2B5EF4-FFF2-40B4-BE49-F238E27FC236}">
                  <a16:creationId xmlns:a16="http://schemas.microsoft.com/office/drawing/2014/main" id="{0C533518-0DAC-E54C-AF86-94C1E31BA95A}"/>
                </a:ext>
              </a:extLst>
            </p:cNvPr>
            <p:cNvSpPr/>
            <p:nvPr/>
          </p:nvSpPr>
          <p:spPr>
            <a:xfrm>
              <a:off x="3586039" y="2053002"/>
              <a:ext cx="226564" cy="2059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74" name="弧 73">
              <a:extLst>
                <a:ext uri="{FF2B5EF4-FFF2-40B4-BE49-F238E27FC236}">
                  <a16:creationId xmlns:a16="http://schemas.microsoft.com/office/drawing/2014/main" id="{A83FC988-A9A6-7146-9E16-CF0688D2C15A}"/>
                </a:ext>
              </a:extLst>
            </p:cNvPr>
            <p:cNvSpPr/>
            <p:nvPr/>
          </p:nvSpPr>
          <p:spPr>
            <a:xfrm rot="18610917">
              <a:off x="3565321" y="1973323"/>
              <a:ext cx="297615" cy="356516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cxnSp>
        <p:nvCxnSpPr>
          <p:cNvPr id="75" name="直线连接符 74">
            <a:extLst>
              <a:ext uri="{FF2B5EF4-FFF2-40B4-BE49-F238E27FC236}">
                <a16:creationId xmlns:a16="http://schemas.microsoft.com/office/drawing/2014/main" id="{6831DAF3-3072-5C43-A6CF-963DF5BEF2AB}"/>
              </a:ext>
            </a:extLst>
          </p:cNvPr>
          <p:cNvCxnSpPr>
            <a:cxnSpLocks/>
          </p:cNvCxnSpPr>
          <p:nvPr/>
        </p:nvCxnSpPr>
        <p:spPr>
          <a:xfrm flipV="1">
            <a:off x="3502384" y="4940239"/>
            <a:ext cx="0" cy="26466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0" name="组合 79">
            <a:extLst>
              <a:ext uri="{FF2B5EF4-FFF2-40B4-BE49-F238E27FC236}">
                <a16:creationId xmlns:a16="http://schemas.microsoft.com/office/drawing/2014/main" id="{0514990C-D1B9-BF4C-BB56-9542A7ADEE40}"/>
              </a:ext>
            </a:extLst>
          </p:cNvPr>
          <p:cNvGrpSpPr/>
          <p:nvPr/>
        </p:nvGrpSpPr>
        <p:grpSpPr>
          <a:xfrm>
            <a:off x="4343703" y="4693869"/>
            <a:ext cx="356516" cy="297615"/>
            <a:chOff x="3535871" y="2002773"/>
            <a:chExt cx="356516" cy="297615"/>
          </a:xfrm>
        </p:grpSpPr>
        <p:sp>
          <p:nvSpPr>
            <p:cNvPr id="81" name="椭圆 80">
              <a:extLst>
                <a:ext uri="{FF2B5EF4-FFF2-40B4-BE49-F238E27FC236}">
                  <a16:creationId xmlns:a16="http://schemas.microsoft.com/office/drawing/2014/main" id="{BA40999D-0A83-9140-AF90-F57EEFED473A}"/>
                </a:ext>
              </a:extLst>
            </p:cNvPr>
            <p:cNvSpPr/>
            <p:nvPr/>
          </p:nvSpPr>
          <p:spPr>
            <a:xfrm>
              <a:off x="3586039" y="2053002"/>
              <a:ext cx="226564" cy="2059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82" name="弧 81">
              <a:extLst>
                <a:ext uri="{FF2B5EF4-FFF2-40B4-BE49-F238E27FC236}">
                  <a16:creationId xmlns:a16="http://schemas.microsoft.com/office/drawing/2014/main" id="{0D7E237B-5B4F-B84B-9D56-E0B5D780F69F}"/>
                </a:ext>
              </a:extLst>
            </p:cNvPr>
            <p:cNvSpPr/>
            <p:nvPr/>
          </p:nvSpPr>
          <p:spPr>
            <a:xfrm rot="18610917">
              <a:off x="3565321" y="1973323"/>
              <a:ext cx="297615" cy="356516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cxnSp>
        <p:nvCxnSpPr>
          <p:cNvPr id="83" name="直线连接符 82">
            <a:extLst>
              <a:ext uri="{FF2B5EF4-FFF2-40B4-BE49-F238E27FC236}">
                <a16:creationId xmlns:a16="http://schemas.microsoft.com/office/drawing/2014/main" id="{EF3E681E-5288-3448-A75E-133F16B0D5F3}"/>
              </a:ext>
            </a:extLst>
          </p:cNvPr>
          <p:cNvCxnSpPr>
            <a:cxnSpLocks/>
          </p:cNvCxnSpPr>
          <p:nvPr/>
        </p:nvCxnSpPr>
        <p:spPr>
          <a:xfrm flipV="1">
            <a:off x="4510755" y="4950022"/>
            <a:ext cx="0" cy="26466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7" name="组合 86">
            <a:extLst>
              <a:ext uri="{FF2B5EF4-FFF2-40B4-BE49-F238E27FC236}">
                <a16:creationId xmlns:a16="http://schemas.microsoft.com/office/drawing/2014/main" id="{2012D1C6-B297-F447-BB04-4191FDF13705}"/>
              </a:ext>
            </a:extLst>
          </p:cNvPr>
          <p:cNvGrpSpPr/>
          <p:nvPr/>
        </p:nvGrpSpPr>
        <p:grpSpPr>
          <a:xfrm>
            <a:off x="5290676" y="4682998"/>
            <a:ext cx="356516" cy="297615"/>
            <a:chOff x="3535871" y="2002773"/>
            <a:chExt cx="356516" cy="297615"/>
          </a:xfrm>
        </p:grpSpPr>
        <p:sp>
          <p:nvSpPr>
            <p:cNvPr id="88" name="椭圆 87">
              <a:extLst>
                <a:ext uri="{FF2B5EF4-FFF2-40B4-BE49-F238E27FC236}">
                  <a16:creationId xmlns:a16="http://schemas.microsoft.com/office/drawing/2014/main" id="{F408EC9B-B499-E741-A5AB-DC7F1155AB98}"/>
                </a:ext>
              </a:extLst>
            </p:cNvPr>
            <p:cNvSpPr/>
            <p:nvPr/>
          </p:nvSpPr>
          <p:spPr>
            <a:xfrm>
              <a:off x="3586039" y="2053002"/>
              <a:ext cx="226564" cy="2059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89" name="弧 88">
              <a:extLst>
                <a:ext uri="{FF2B5EF4-FFF2-40B4-BE49-F238E27FC236}">
                  <a16:creationId xmlns:a16="http://schemas.microsoft.com/office/drawing/2014/main" id="{5D69F8AF-8E83-A04C-B993-9E779325A6C8}"/>
                </a:ext>
              </a:extLst>
            </p:cNvPr>
            <p:cNvSpPr/>
            <p:nvPr/>
          </p:nvSpPr>
          <p:spPr>
            <a:xfrm rot="18610917">
              <a:off x="3565321" y="1973323"/>
              <a:ext cx="297615" cy="356516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cxnSp>
        <p:nvCxnSpPr>
          <p:cNvPr id="91" name="直线连接符 90">
            <a:extLst>
              <a:ext uri="{FF2B5EF4-FFF2-40B4-BE49-F238E27FC236}">
                <a16:creationId xmlns:a16="http://schemas.microsoft.com/office/drawing/2014/main" id="{E026BDE5-49EB-CB4C-B3FD-4CAC4B22DFDC}"/>
              </a:ext>
            </a:extLst>
          </p:cNvPr>
          <p:cNvCxnSpPr>
            <a:cxnSpLocks/>
          </p:cNvCxnSpPr>
          <p:nvPr/>
        </p:nvCxnSpPr>
        <p:spPr>
          <a:xfrm flipV="1">
            <a:off x="5454126" y="4949950"/>
            <a:ext cx="0" cy="2549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矩形 92">
            <a:extLst>
              <a:ext uri="{FF2B5EF4-FFF2-40B4-BE49-F238E27FC236}">
                <a16:creationId xmlns:a16="http://schemas.microsoft.com/office/drawing/2014/main" id="{5D44234E-C391-C044-ABDE-C61257308E40}"/>
              </a:ext>
            </a:extLst>
          </p:cNvPr>
          <p:cNvSpPr/>
          <p:nvPr/>
        </p:nvSpPr>
        <p:spPr>
          <a:xfrm>
            <a:off x="6994254" y="3841485"/>
            <a:ext cx="4919937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500" dirty="0"/>
              <a:t>The potential functionalities of internal </a:t>
            </a:r>
            <a:r>
              <a:rPr lang="en-US" altLang="zh-CN" sz="1500" dirty="0" err="1"/>
              <a:t>MnS</a:t>
            </a:r>
            <a:r>
              <a:rPr lang="en-US" altLang="zh-CN" sz="1500" dirty="0"/>
              <a:t> consumer is:</a:t>
            </a:r>
            <a:endParaRPr lang="zh-CN" altLang="en-US" sz="1500" dirty="0"/>
          </a:p>
        </p:txBody>
      </p:sp>
      <p:sp>
        <p:nvSpPr>
          <p:cNvPr id="94" name="矩形 93">
            <a:extLst>
              <a:ext uri="{FF2B5EF4-FFF2-40B4-BE49-F238E27FC236}">
                <a16:creationId xmlns:a16="http://schemas.microsoft.com/office/drawing/2014/main" id="{8A1A31AA-87EF-1B4B-A6FA-7AA7D112E0E4}"/>
              </a:ext>
            </a:extLst>
          </p:cNvPr>
          <p:cNvSpPr/>
          <p:nvPr/>
        </p:nvSpPr>
        <p:spPr>
          <a:xfrm>
            <a:off x="6994734" y="3093988"/>
            <a:ext cx="506024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500" dirty="0"/>
              <a:t>The internal </a:t>
            </a:r>
            <a:r>
              <a:rPr lang="en-US" altLang="zh-CN" sz="1500" dirty="0" err="1"/>
              <a:t>MnS</a:t>
            </a:r>
            <a:r>
              <a:rPr lang="en-US" altLang="zh-CN" sz="1500" dirty="0"/>
              <a:t> consumer acts on behalf of the external customer.</a:t>
            </a:r>
            <a:endParaRPr lang="zh-CN" altLang="en-US" sz="1500" dirty="0"/>
          </a:p>
        </p:txBody>
      </p:sp>
    </p:spTree>
    <p:extLst>
      <p:ext uri="{BB962C8B-B14F-4D97-AF65-F5344CB8AC3E}">
        <p14:creationId xmlns:p14="http://schemas.microsoft.com/office/powerpoint/2010/main" val="2305335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C4ED871-4746-9C42-BC7B-DE80859B7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74AD-4290-44F8-924A-E94A17C0AF2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标题 1">
            <a:extLst>
              <a:ext uri="{FF2B5EF4-FFF2-40B4-BE49-F238E27FC236}">
                <a16:creationId xmlns:a16="http://schemas.microsoft.com/office/drawing/2014/main" id="{2B0122F0-815C-434C-BAFD-0D2C4B71DA38}"/>
              </a:ext>
            </a:extLst>
          </p:cNvPr>
          <p:cNvSpPr txBox="1">
            <a:spLocks/>
          </p:cNvSpPr>
          <p:nvPr/>
        </p:nvSpPr>
        <p:spPr>
          <a:xfrm>
            <a:off x="3302430" y="115741"/>
            <a:ext cx="5956896" cy="6451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Exposure Architecture – Option 2</a:t>
            </a:r>
          </a:p>
          <a:p>
            <a:pPr algn="ctr"/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EGMF</a:t>
            </a:r>
            <a:r>
              <a:rPr kumimoji="1" lang="zh-CN" altLang="en-US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in</a:t>
            </a:r>
            <a:r>
              <a:rPr kumimoji="1" lang="zh-CN" altLang="en-US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BSS</a:t>
            </a:r>
            <a:endParaRPr kumimoji="1" lang="zh-CN" altLang="en-US" sz="24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DBC7345B-B5B7-E949-B8AE-A5C8FA533E68}"/>
              </a:ext>
            </a:extLst>
          </p:cNvPr>
          <p:cNvSpPr/>
          <p:nvPr/>
        </p:nvSpPr>
        <p:spPr>
          <a:xfrm>
            <a:off x="778437" y="3856076"/>
            <a:ext cx="5653794" cy="2500274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80C83601-1260-8147-885B-1D26533787DF}"/>
              </a:ext>
            </a:extLst>
          </p:cNvPr>
          <p:cNvSpPr/>
          <p:nvPr/>
        </p:nvSpPr>
        <p:spPr>
          <a:xfrm>
            <a:off x="1565331" y="5402542"/>
            <a:ext cx="4304016" cy="532966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134C3C8F-9BA6-DE46-94C0-1A4329B2AAFD}"/>
              </a:ext>
            </a:extLst>
          </p:cNvPr>
          <p:cNvSpPr/>
          <p:nvPr/>
        </p:nvSpPr>
        <p:spPr>
          <a:xfrm>
            <a:off x="2777292" y="5536588"/>
            <a:ext cx="204617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Management Service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8CA049E1-E631-C94D-9D6D-FB5208FD93D6}"/>
              </a:ext>
            </a:extLst>
          </p:cNvPr>
          <p:cNvSpPr/>
          <p:nvPr/>
        </p:nvSpPr>
        <p:spPr>
          <a:xfrm>
            <a:off x="4448653" y="6037418"/>
            <a:ext cx="179247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Management Domain</a:t>
            </a:r>
            <a:endParaRPr kumimoji="1" lang="zh-CN" altLang="en-US" sz="1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D90FFB61-0305-7B41-8781-C6FD42F2DD03}"/>
              </a:ext>
            </a:extLst>
          </p:cNvPr>
          <p:cNvSpPr/>
          <p:nvPr/>
        </p:nvSpPr>
        <p:spPr>
          <a:xfrm>
            <a:off x="783086" y="1103860"/>
            <a:ext cx="1700545" cy="59210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2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4EEB1A36-FD75-704B-8CC4-D7D384BCF93E}"/>
              </a:ext>
            </a:extLst>
          </p:cNvPr>
          <p:cNvSpPr/>
          <p:nvPr/>
        </p:nvSpPr>
        <p:spPr>
          <a:xfrm>
            <a:off x="763285" y="1262031"/>
            <a:ext cx="173869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External Consumer A</a:t>
            </a:r>
            <a:endParaRPr kumimoji="1" lang="zh-CN" altLang="en-US" sz="1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A3E297F9-6397-D944-9DB6-7B205633D577}"/>
              </a:ext>
            </a:extLst>
          </p:cNvPr>
          <p:cNvGrpSpPr/>
          <p:nvPr/>
        </p:nvGrpSpPr>
        <p:grpSpPr>
          <a:xfrm>
            <a:off x="2721600" y="3211707"/>
            <a:ext cx="356516" cy="297615"/>
            <a:chOff x="3535871" y="2002773"/>
            <a:chExt cx="356516" cy="297615"/>
          </a:xfrm>
        </p:grpSpPr>
        <p:sp>
          <p:nvSpPr>
            <p:cNvPr id="20" name="椭圆 19">
              <a:extLst>
                <a:ext uri="{FF2B5EF4-FFF2-40B4-BE49-F238E27FC236}">
                  <a16:creationId xmlns:a16="http://schemas.microsoft.com/office/drawing/2014/main" id="{346BAE35-EF43-404E-ACFB-52A457D9D795}"/>
                </a:ext>
              </a:extLst>
            </p:cNvPr>
            <p:cNvSpPr/>
            <p:nvPr/>
          </p:nvSpPr>
          <p:spPr>
            <a:xfrm>
              <a:off x="3586039" y="2053002"/>
              <a:ext cx="226564" cy="2059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21" name="弧 20">
              <a:extLst>
                <a:ext uri="{FF2B5EF4-FFF2-40B4-BE49-F238E27FC236}">
                  <a16:creationId xmlns:a16="http://schemas.microsoft.com/office/drawing/2014/main" id="{10880E8E-1F43-6B47-AEEC-2EB5F763502E}"/>
                </a:ext>
              </a:extLst>
            </p:cNvPr>
            <p:cNvSpPr/>
            <p:nvPr/>
          </p:nvSpPr>
          <p:spPr>
            <a:xfrm rot="18610917">
              <a:off x="3565321" y="1973323"/>
              <a:ext cx="297615" cy="356516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cxnSp>
        <p:nvCxnSpPr>
          <p:cNvPr id="22" name="直线连接符 21">
            <a:extLst>
              <a:ext uri="{FF2B5EF4-FFF2-40B4-BE49-F238E27FC236}">
                <a16:creationId xmlns:a16="http://schemas.microsoft.com/office/drawing/2014/main" id="{C7071768-361E-B448-9E19-9962E7841261}"/>
              </a:ext>
            </a:extLst>
          </p:cNvPr>
          <p:cNvCxnSpPr>
            <a:cxnSpLocks/>
          </p:cNvCxnSpPr>
          <p:nvPr/>
        </p:nvCxnSpPr>
        <p:spPr>
          <a:xfrm flipV="1">
            <a:off x="2874397" y="2639180"/>
            <a:ext cx="0" cy="56149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矩形 22">
            <a:extLst>
              <a:ext uri="{FF2B5EF4-FFF2-40B4-BE49-F238E27FC236}">
                <a16:creationId xmlns:a16="http://schemas.microsoft.com/office/drawing/2014/main" id="{799116F0-DAA2-0F4F-86B8-E53B415B15B6}"/>
              </a:ext>
            </a:extLst>
          </p:cNvPr>
          <p:cNvSpPr/>
          <p:nvPr/>
        </p:nvSpPr>
        <p:spPr>
          <a:xfrm>
            <a:off x="2311807" y="2757318"/>
            <a:ext cx="1116778" cy="3170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zh-CN" sz="900" dirty="0" err="1"/>
              <a:t>eMnS</a:t>
            </a:r>
            <a:r>
              <a:rPr lang="en-US" altLang="zh-CN" sz="900" dirty="0"/>
              <a:t> A</a:t>
            </a:r>
          </a:p>
          <a:p>
            <a:pPr algn="ctr">
              <a:lnSpc>
                <a:spcPct val="80000"/>
              </a:lnSpc>
            </a:pPr>
            <a:r>
              <a:rPr lang="en-US" altLang="zh-CN" sz="900" dirty="0"/>
              <a:t>(e.g.</a:t>
            </a:r>
            <a:r>
              <a:rPr lang="zh-CN" altLang="en-US" sz="900" dirty="0"/>
              <a:t> </a:t>
            </a:r>
            <a:r>
              <a:rPr lang="en-US" altLang="zh-CN" sz="900" dirty="0"/>
              <a:t>exposure IOC)</a:t>
            </a:r>
            <a:endParaRPr lang="zh-CN" altLang="en-US" sz="900" dirty="0"/>
          </a:p>
        </p:txBody>
      </p:sp>
      <p:grpSp>
        <p:nvGrpSpPr>
          <p:cNvPr id="25" name="组合 24">
            <a:extLst>
              <a:ext uri="{FF2B5EF4-FFF2-40B4-BE49-F238E27FC236}">
                <a16:creationId xmlns:a16="http://schemas.microsoft.com/office/drawing/2014/main" id="{3D16C5B3-8FFD-324A-A52F-CDE5BF376F65}"/>
              </a:ext>
            </a:extLst>
          </p:cNvPr>
          <p:cNvGrpSpPr/>
          <p:nvPr/>
        </p:nvGrpSpPr>
        <p:grpSpPr>
          <a:xfrm>
            <a:off x="3948496" y="3205342"/>
            <a:ext cx="356516" cy="297615"/>
            <a:chOff x="3535871" y="2002773"/>
            <a:chExt cx="356516" cy="297615"/>
          </a:xfrm>
        </p:grpSpPr>
        <p:sp>
          <p:nvSpPr>
            <p:cNvPr id="26" name="椭圆 25">
              <a:extLst>
                <a:ext uri="{FF2B5EF4-FFF2-40B4-BE49-F238E27FC236}">
                  <a16:creationId xmlns:a16="http://schemas.microsoft.com/office/drawing/2014/main" id="{1B62DE16-2571-5946-B015-BB9CC7FBB281}"/>
                </a:ext>
              </a:extLst>
            </p:cNvPr>
            <p:cNvSpPr/>
            <p:nvPr/>
          </p:nvSpPr>
          <p:spPr>
            <a:xfrm>
              <a:off x="3586039" y="2053002"/>
              <a:ext cx="226564" cy="2059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27" name="弧 26">
              <a:extLst>
                <a:ext uri="{FF2B5EF4-FFF2-40B4-BE49-F238E27FC236}">
                  <a16:creationId xmlns:a16="http://schemas.microsoft.com/office/drawing/2014/main" id="{9B582806-28C6-8645-8F04-7E26A1C14004}"/>
                </a:ext>
              </a:extLst>
            </p:cNvPr>
            <p:cNvSpPr/>
            <p:nvPr/>
          </p:nvSpPr>
          <p:spPr>
            <a:xfrm rot="18610917">
              <a:off x="3565321" y="1973323"/>
              <a:ext cx="297615" cy="356516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cxnSp>
        <p:nvCxnSpPr>
          <p:cNvPr id="28" name="直线连接符 27">
            <a:extLst>
              <a:ext uri="{FF2B5EF4-FFF2-40B4-BE49-F238E27FC236}">
                <a16:creationId xmlns:a16="http://schemas.microsoft.com/office/drawing/2014/main" id="{138DB965-E18C-AF4F-9D60-0FFD916F08FD}"/>
              </a:ext>
            </a:extLst>
          </p:cNvPr>
          <p:cNvCxnSpPr>
            <a:cxnSpLocks/>
          </p:cNvCxnSpPr>
          <p:nvPr/>
        </p:nvCxnSpPr>
        <p:spPr>
          <a:xfrm flipV="1">
            <a:off x="4101293" y="2630473"/>
            <a:ext cx="0" cy="56149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矩形 28">
            <a:extLst>
              <a:ext uri="{FF2B5EF4-FFF2-40B4-BE49-F238E27FC236}">
                <a16:creationId xmlns:a16="http://schemas.microsoft.com/office/drawing/2014/main" id="{C054C01E-3843-ED4E-9368-590D1ACFCD67}"/>
              </a:ext>
            </a:extLst>
          </p:cNvPr>
          <p:cNvSpPr/>
          <p:nvPr/>
        </p:nvSpPr>
        <p:spPr>
          <a:xfrm>
            <a:off x="3586220" y="2767011"/>
            <a:ext cx="1102935" cy="3170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zh-CN" sz="900" dirty="0" err="1"/>
              <a:t>eMnS</a:t>
            </a:r>
            <a:r>
              <a:rPr lang="en-US" altLang="zh-CN" sz="900" dirty="0"/>
              <a:t> B</a:t>
            </a:r>
          </a:p>
          <a:p>
            <a:pPr algn="ctr">
              <a:lnSpc>
                <a:spcPct val="80000"/>
              </a:lnSpc>
            </a:pPr>
            <a:r>
              <a:rPr lang="en-US" altLang="zh-CN" sz="900" dirty="0"/>
              <a:t>(e.g.</a:t>
            </a:r>
            <a:r>
              <a:rPr lang="zh-CN" altLang="en-US" sz="900" dirty="0"/>
              <a:t> </a:t>
            </a:r>
            <a:r>
              <a:rPr lang="en-US" altLang="zh-CN" sz="900" dirty="0"/>
              <a:t>exposure IOC)</a:t>
            </a:r>
            <a:endParaRPr lang="zh-CN" altLang="en-US" sz="900" dirty="0"/>
          </a:p>
        </p:txBody>
      </p:sp>
      <p:grpSp>
        <p:nvGrpSpPr>
          <p:cNvPr id="30" name="组合 29">
            <a:extLst>
              <a:ext uri="{FF2B5EF4-FFF2-40B4-BE49-F238E27FC236}">
                <a16:creationId xmlns:a16="http://schemas.microsoft.com/office/drawing/2014/main" id="{8D1D0C21-D27B-AF49-9467-7ABE574B84ED}"/>
              </a:ext>
            </a:extLst>
          </p:cNvPr>
          <p:cNvGrpSpPr/>
          <p:nvPr/>
        </p:nvGrpSpPr>
        <p:grpSpPr>
          <a:xfrm>
            <a:off x="5154021" y="3214269"/>
            <a:ext cx="356516" cy="297615"/>
            <a:chOff x="3535871" y="2002773"/>
            <a:chExt cx="356516" cy="297615"/>
          </a:xfrm>
        </p:grpSpPr>
        <p:sp>
          <p:nvSpPr>
            <p:cNvPr id="31" name="椭圆 30">
              <a:extLst>
                <a:ext uri="{FF2B5EF4-FFF2-40B4-BE49-F238E27FC236}">
                  <a16:creationId xmlns:a16="http://schemas.microsoft.com/office/drawing/2014/main" id="{38C821AD-7917-044F-8C68-C7F0EB4E2DAC}"/>
                </a:ext>
              </a:extLst>
            </p:cNvPr>
            <p:cNvSpPr/>
            <p:nvPr/>
          </p:nvSpPr>
          <p:spPr>
            <a:xfrm>
              <a:off x="3586039" y="2053002"/>
              <a:ext cx="226564" cy="2059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32" name="弧 31">
              <a:extLst>
                <a:ext uri="{FF2B5EF4-FFF2-40B4-BE49-F238E27FC236}">
                  <a16:creationId xmlns:a16="http://schemas.microsoft.com/office/drawing/2014/main" id="{21B83FDF-2702-BE48-88C3-45B741F92C2C}"/>
                </a:ext>
              </a:extLst>
            </p:cNvPr>
            <p:cNvSpPr/>
            <p:nvPr/>
          </p:nvSpPr>
          <p:spPr>
            <a:xfrm rot="18610917">
              <a:off x="3565321" y="1973323"/>
              <a:ext cx="297615" cy="356516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cxnSp>
        <p:nvCxnSpPr>
          <p:cNvPr id="33" name="直线连接符 32">
            <a:extLst>
              <a:ext uri="{FF2B5EF4-FFF2-40B4-BE49-F238E27FC236}">
                <a16:creationId xmlns:a16="http://schemas.microsoft.com/office/drawing/2014/main" id="{67DB0BBD-7ECD-C747-80BB-05A841E62383}"/>
              </a:ext>
            </a:extLst>
          </p:cNvPr>
          <p:cNvCxnSpPr>
            <a:cxnSpLocks/>
          </p:cNvCxnSpPr>
          <p:nvPr/>
        </p:nvCxnSpPr>
        <p:spPr>
          <a:xfrm flipV="1">
            <a:off x="5306818" y="2640150"/>
            <a:ext cx="0" cy="56149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矩形 33">
            <a:extLst>
              <a:ext uri="{FF2B5EF4-FFF2-40B4-BE49-F238E27FC236}">
                <a16:creationId xmlns:a16="http://schemas.microsoft.com/office/drawing/2014/main" id="{57BADC1D-BA62-7440-940B-545763BB89D0}"/>
              </a:ext>
            </a:extLst>
          </p:cNvPr>
          <p:cNvSpPr/>
          <p:nvPr/>
        </p:nvSpPr>
        <p:spPr>
          <a:xfrm>
            <a:off x="4892573" y="2782031"/>
            <a:ext cx="1124004" cy="3170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zh-CN" sz="900" dirty="0" err="1"/>
              <a:t>eMnS</a:t>
            </a:r>
            <a:r>
              <a:rPr lang="en-US" altLang="zh-CN" sz="900" dirty="0"/>
              <a:t> C</a:t>
            </a:r>
          </a:p>
          <a:p>
            <a:pPr algn="ctr">
              <a:lnSpc>
                <a:spcPct val="80000"/>
              </a:lnSpc>
            </a:pPr>
            <a:r>
              <a:rPr lang="en-US" altLang="zh-CN" sz="900" dirty="0"/>
              <a:t>(</a:t>
            </a:r>
            <a:r>
              <a:rPr lang="en-US" altLang="zh-CN" sz="900" dirty="0" err="1"/>
              <a:t>e.g.exposure</a:t>
            </a:r>
            <a:r>
              <a:rPr lang="en-US" altLang="zh-CN" sz="900" dirty="0"/>
              <a:t> IOC)</a:t>
            </a:r>
            <a:endParaRPr lang="zh-CN" altLang="en-US" sz="900" dirty="0"/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id="{B6B76B92-432F-D14F-8A13-90DA7330F6A0}"/>
              </a:ext>
            </a:extLst>
          </p:cNvPr>
          <p:cNvSpPr/>
          <p:nvPr/>
        </p:nvSpPr>
        <p:spPr>
          <a:xfrm>
            <a:off x="778438" y="1826818"/>
            <a:ext cx="5442247" cy="79628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2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id="{10D58CF6-6768-D249-8D42-1213B15B6A91}"/>
              </a:ext>
            </a:extLst>
          </p:cNvPr>
          <p:cNvSpPr/>
          <p:nvPr/>
        </p:nvSpPr>
        <p:spPr>
          <a:xfrm>
            <a:off x="841897" y="1840159"/>
            <a:ext cx="58486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BSS</a:t>
            </a:r>
            <a:endParaRPr kumimoji="1" lang="zh-CN" altLang="en-US" sz="1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7" name="矩形 111">
            <a:extLst>
              <a:ext uri="{FF2B5EF4-FFF2-40B4-BE49-F238E27FC236}">
                <a16:creationId xmlns:a16="http://schemas.microsoft.com/office/drawing/2014/main" id="{3CCAC295-8413-EB49-A4C9-9E6C504CBA76}"/>
              </a:ext>
            </a:extLst>
          </p:cNvPr>
          <p:cNvSpPr/>
          <p:nvPr/>
        </p:nvSpPr>
        <p:spPr>
          <a:xfrm>
            <a:off x="2688326" y="1100064"/>
            <a:ext cx="1688947" cy="59210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2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8" name="矩形 5">
            <a:extLst>
              <a:ext uri="{FF2B5EF4-FFF2-40B4-BE49-F238E27FC236}">
                <a16:creationId xmlns:a16="http://schemas.microsoft.com/office/drawing/2014/main" id="{9706F2B4-EB64-B240-8C72-D985145ACAF4}"/>
              </a:ext>
            </a:extLst>
          </p:cNvPr>
          <p:cNvSpPr/>
          <p:nvPr/>
        </p:nvSpPr>
        <p:spPr>
          <a:xfrm>
            <a:off x="2677800" y="1257617"/>
            <a:ext cx="172254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Service Consumer B</a:t>
            </a:r>
            <a:endParaRPr kumimoji="1" lang="zh-CN" altLang="en-US" sz="1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39" name="矩形 111">
            <a:extLst>
              <a:ext uri="{FF2B5EF4-FFF2-40B4-BE49-F238E27FC236}">
                <a16:creationId xmlns:a16="http://schemas.microsoft.com/office/drawing/2014/main" id="{DF1347DA-6510-E24F-A7A5-B2CC2EA39B4D}"/>
              </a:ext>
            </a:extLst>
          </p:cNvPr>
          <p:cNvSpPr/>
          <p:nvPr/>
        </p:nvSpPr>
        <p:spPr>
          <a:xfrm>
            <a:off x="4573345" y="1105763"/>
            <a:ext cx="1649655" cy="59210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12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40" name="矩形 5">
            <a:extLst>
              <a:ext uri="{FF2B5EF4-FFF2-40B4-BE49-F238E27FC236}">
                <a16:creationId xmlns:a16="http://schemas.microsoft.com/office/drawing/2014/main" id="{F11D25D1-3A24-8F48-AB0D-56FDF94CFB92}"/>
              </a:ext>
            </a:extLst>
          </p:cNvPr>
          <p:cNvSpPr/>
          <p:nvPr/>
        </p:nvSpPr>
        <p:spPr>
          <a:xfrm>
            <a:off x="4509080" y="1257618"/>
            <a:ext cx="176471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Service Consumer C</a:t>
            </a:r>
            <a:endParaRPr kumimoji="1" lang="zh-CN" altLang="en-US" sz="1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cxnSp>
        <p:nvCxnSpPr>
          <p:cNvPr id="53" name="直线连接符 52">
            <a:extLst>
              <a:ext uri="{FF2B5EF4-FFF2-40B4-BE49-F238E27FC236}">
                <a16:creationId xmlns:a16="http://schemas.microsoft.com/office/drawing/2014/main" id="{EE9ABC03-1710-4240-ABFA-AAA89B2AD2D0}"/>
              </a:ext>
            </a:extLst>
          </p:cNvPr>
          <p:cNvCxnSpPr>
            <a:cxnSpLocks/>
          </p:cNvCxnSpPr>
          <p:nvPr/>
        </p:nvCxnSpPr>
        <p:spPr>
          <a:xfrm flipV="1">
            <a:off x="2874397" y="2652336"/>
            <a:ext cx="0" cy="3446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线连接符 55">
            <a:extLst>
              <a:ext uri="{FF2B5EF4-FFF2-40B4-BE49-F238E27FC236}">
                <a16:creationId xmlns:a16="http://schemas.microsoft.com/office/drawing/2014/main" id="{5421318D-8481-3840-A395-1A99E8616DBD}"/>
              </a:ext>
            </a:extLst>
          </p:cNvPr>
          <p:cNvCxnSpPr>
            <a:cxnSpLocks/>
          </p:cNvCxnSpPr>
          <p:nvPr/>
        </p:nvCxnSpPr>
        <p:spPr>
          <a:xfrm flipV="1">
            <a:off x="2874397" y="3474227"/>
            <a:ext cx="0" cy="127291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线连接符 56">
            <a:extLst>
              <a:ext uri="{FF2B5EF4-FFF2-40B4-BE49-F238E27FC236}">
                <a16:creationId xmlns:a16="http://schemas.microsoft.com/office/drawing/2014/main" id="{A2AAC43A-E304-DF44-9870-D98DFF1208BC}"/>
              </a:ext>
            </a:extLst>
          </p:cNvPr>
          <p:cNvCxnSpPr>
            <a:cxnSpLocks/>
          </p:cNvCxnSpPr>
          <p:nvPr/>
        </p:nvCxnSpPr>
        <p:spPr>
          <a:xfrm flipV="1">
            <a:off x="4111453" y="3467863"/>
            <a:ext cx="0" cy="127928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线连接符 57">
            <a:extLst>
              <a:ext uri="{FF2B5EF4-FFF2-40B4-BE49-F238E27FC236}">
                <a16:creationId xmlns:a16="http://schemas.microsoft.com/office/drawing/2014/main" id="{A37AA80F-4C50-0F44-A207-73C706F206E0}"/>
              </a:ext>
            </a:extLst>
          </p:cNvPr>
          <p:cNvCxnSpPr>
            <a:cxnSpLocks/>
          </p:cNvCxnSpPr>
          <p:nvPr/>
        </p:nvCxnSpPr>
        <p:spPr>
          <a:xfrm flipV="1">
            <a:off x="5306818" y="3462041"/>
            <a:ext cx="0" cy="1285104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81E30BD9-6D09-584B-98DF-709A155A489A}"/>
              </a:ext>
            </a:extLst>
          </p:cNvPr>
          <p:cNvSpPr/>
          <p:nvPr/>
        </p:nvSpPr>
        <p:spPr>
          <a:xfrm>
            <a:off x="6720378" y="978554"/>
            <a:ext cx="3578224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500" dirty="0"/>
              <a:t>The potential functionalities of EMGF are:</a:t>
            </a:r>
            <a:endParaRPr lang="zh-CN" altLang="en-US" sz="1500" dirty="0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B3BF505A-9600-F845-994C-93368B8D1C2E}"/>
              </a:ext>
            </a:extLst>
          </p:cNvPr>
          <p:cNvSpPr/>
          <p:nvPr/>
        </p:nvSpPr>
        <p:spPr>
          <a:xfrm>
            <a:off x="6928152" y="1369005"/>
            <a:ext cx="3231975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500" dirty="0"/>
              <a:t>TMF API GW, e.g. service catalog</a:t>
            </a:r>
            <a:endParaRPr lang="zh-CN" altLang="en-US" sz="1500" dirty="0"/>
          </a:p>
        </p:txBody>
      </p:sp>
      <p:sp>
        <p:nvSpPr>
          <p:cNvPr id="65" name="矩形 64">
            <a:extLst>
              <a:ext uri="{FF2B5EF4-FFF2-40B4-BE49-F238E27FC236}">
                <a16:creationId xmlns:a16="http://schemas.microsoft.com/office/drawing/2014/main" id="{3F364010-B59A-9047-972E-BBD55D58D3D0}"/>
              </a:ext>
            </a:extLst>
          </p:cNvPr>
          <p:cNvSpPr/>
          <p:nvPr/>
        </p:nvSpPr>
        <p:spPr>
          <a:xfrm>
            <a:off x="6928152" y="3788964"/>
            <a:ext cx="3433953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500" dirty="0" err="1"/>
              <a:t>MnS</a:t>
            </a:r>
            <a:r>
              <a:rPr lang="en-US" altLang="zh-CN" sz="1500" dirty="0"/>
              <a:t> discovery service for exposure</a:t>
            </a:r>
            <a:endParaRPr lang="zh-CN" altLang="en-US" sz="1500" dirty="0"/>
          </a:p>
        </p:txBody>
      </p:sp>
      <p:sp>
        <p:nvSpPr>
          <p:cNvPr id="68" name="矩形 67">
            <a:extLst>
              <a:ext uri="{FF2B5EF4-FFF2-40B4-BE49-F238E27FC236}">
                <a16:creationId xmlns:a16="http://schemas.microsoft.com/office/drawing/2014/main" id="{26948012-7506-7748-A6A4-A029844BC2AB}"/>
              </a:ext>
            </a:extLst>
          </p:cNvPr>
          <p:cNvSpPr/>
          <p:nvPr/>
        </p:nvSpPr>
        <p:spPr>
          <a:xfrm>
            <a:off x="2724536" y="1985313"/>
            <a:ext cx="1821252" cy="479292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/>
          </a:p>
        </p:txBody>
      </p:sp>
      <p:sp>
        <p:nvSpPr>
          <p:cNvPr id="69" name="矩形 68">
            <a:extLst>
              <a:ext uri="{FF2B5EF4-FFF2-40B4-BE49-F238E27FC236}">
                <a16:creationId xmlns:a16="http://schemas.microsoft.com/office/drawing/2014/main" id="{03E2DE1F-5232-B848-A77C-1A7B47CF391D}"/>
              </a:ext>
            </a:extLst>
          </p:cNvPr>
          <p:cNvSpPr/>
          <p:nvPr/>
        </p:nvSpPr>
        <p:spPr>
          <a:xfrm>
            <a:off x="2441661" y="1999079"/>
            <a:ext cx="23204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EGMF</a:t>
            </a:r>
          </a:p>
          <a:p>
            <a:pPr algn="ctr"/>
            <a:r>
              <a:rPr kumimoji="1" lang="en-US" altLang="zh-CN" sz="1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(e.g. service Catalog)</a:t>
            </a:r>
          </a:p>
        </p:txBody>
      </p:sp>
      <p:grpSp>
        <p:nvGrpSpPr>
          <p:cNvPr id="70" name="组合 69">
            <a:extLst>
              <a:ext uri="{FF2B5EF4-FFF2-40B4-BE49-F238E27FC236}">
                <a16:creationId xmlns:a16="http://schemas.microsoft.com/office/drawing/2014/main" id="{388EDFF1-2417-F34F-946D-8AF659DEF546}"/>
              </a:ext>
            </a:extLst>
          </p:cNvPr>
          <p:cNvGrpSpPr/>
          <p:nvPr/>
        </p:nvGrpSpPr>
        <p:grpSpPr>
          <a:xfrm>
            <a:off x="1662472" y="3216971"/>
            <a:ext cx="356516" cy="297615"/>
            <a:chOff x="3535871" y="2002773"/>
            <a:chExt cx="356516" cy="297615"/>
          </a:xfrm>
        </p:grpSpPr>
        <p:sp>
          <p:nvSpPr>
            <p:cNvPr id="71" name="椭圆 70">
              <a:extLst>
                <a:ext uri="{FF2B5EF4-FFF2-40B4-BE49-F238E27FC236}">
                  <a16:creationId xmlns:a16="http://schemas.microsoft.com/office/drawing/2014/main" id="{964179FC-DCDB-2746-9FA4-21A5A73E99E6}"/>
                </a:ext>
              </a:extLst>
            </p:cNvPr>
            <p:cNvSpPr/>
            <p:nvPr/>
          </p:nvSpPr>
          <p:spPr>
            <a:xfrm>
              <a:off x="3586039" y="2053002"/>
              <a:ext cx="226564" cy="2059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72" name="弧 71">
              <a:extLst>
                <a:ext uri="{FF2B5EF4-FFF2-40B4-BE49-F238E27FC236}">
                  <a16:creationId xmlns:a16="http://schemas.microsoft.com/office/drawing/2014/main" id="{18C06792-818E-CD46-9291-6D00C85FDABE}"/>
                </a:ext>
              </a:extLst>
            </p:cNvPr>
            <p:cNvSpPr/>
            <p:nvPr/>
          </p:nvSpPr>
          <p:spPr>
            <a:xfrm rot="18610917">
              <a:off x="3565321" y="1973323"/>
              <a:ext cx="297615" cy="356516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cxnSp>
        <p:nvCxnSpPr>
          <p:cNvPr id="73" name="直线连接符 72">
            <a:extLst>
              <a:ext uri="{FF2B5EF4-FFF2-40B4-BE49-F238E27FC236}">
                <a16:creationId xmlns:a16="http://schemas.microsoft.com/office/drawing/2014/main" id="{1040A140-0125-0B46-8025-74F2735C7A8B}"/>
              </a:ext>
            </a:extLst>
          </p:cNvPr>
          <p:cNvCxnSpPr>
            <a:cxnSpLocks/>
          </p:cNvCxnSpPr>
          <p:nvPr/>
        </p:nvCxnSpPr>
        <p:spPr>
          <a:xfrm flipV="1">
            <a:off x="1815269" y="2628362"/>
            <a:ext cx="0" cy="57231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线连接符 74">
            <a:extLst>
              <a:ext uri="{FF2B5EF4-FFF2-40B4-BE49-F238E27FC236}">
                <a16:creationId xmlns:a16="http://schemas.microsoft.com/office/drawing/2014/main" id="{F5C420BB-9A16-4F4E-A461-2C4DE32E83C7}"/>
              </a:ext>
            </a:extLst>
          </p:cNvPr>
          <p:cNvCxnSpPr>
            <a:cxnSpLocks/>
            <a:endCxn id="71" idx="4"/>
          </p:cNvCxnSpPr>
          <p:nvPr/>
        </p:nvCxnSpPr>
        <p:spPr>
          <a:xfrm flipV="1">
            <a:off x="1825922" y="3473124"/>
            <a:ext cx="0" cy="127402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矩形 75">
            <a:extLst>
              <a:ext uri="{FF2B5EF4-FFF2-40B4-BE49-F238E27FC236}">
                <a16:creationId xmlns:a16="http://schemas.microsoft.com/office/drawing/2014/main" id="{7F2B4ED7-DBDE-2A4E-8077-76E293483C6F}"/>
              </a:ext>
            </a:extLst>
          </p:cNvPr>
          <p:cNvSpPr/>
          <p:nvPr/>
        </p:nvSpPr>
        <p:spPr>
          <a:xfrm>
            <a:off x="1185114" y="2763832"/>
            <a:ext cx="1195898" cy="3170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altLang="zh-CN" sz="900" dirty="0" err="1"/>
              <a:t>MnS</a:t>
            </a:r>
            <a:r>
              <a:rPr lang="en-US" altLang="zh-CN" sz="900" dirty="0"/>
              <a:t> Discovery service for exposure</a:t>
            </a:r>
            <a:endParaRPr lang="zh-CN" altLang="en-US" sz="900" dirty="0"/>
          </a:p>
        </p:txBody>
      </p:sp>
      <p:sp>
        <p:nvSpPr>
          <p:cNvPr id="77" name="矩形 76">
            <a:extLst>
              <a:ext uri="{FF2B5EF4-FFF2-40B4-BE49-F238E27FC236}">
                <a16:creationId xmlns:a16="http://schemas.microsoft.com/office/drawing/2014/main" id="{5AF4B00A-5AFF-1E44-8DFA-610EF756F1CC}"/>
              </a:ext>
            </a:extLst>
          </p:cNvPr>
          <p:cNvSpPr/>
          <p:nvPr/>
        </p:nvSpPr>
        <p:spPr>
          <a:xfrm>
            <a:off x="1632629" y="4254872"/>
            <a:ext cx="4013161" cy="28203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zh-CN" sz="12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Internal</a:t>
            </a:r>
            <a:r>
              <a:rPr kumimoji="1" lang="zh-CN" altLang="en-US" sz="12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1200" dirty="0" err="1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MnS</a:t>
            </a:r>
            <a:r>
              <a:rPr kumimoji="1" lang="zh-CN" altLang="en-US" sz="12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1200" dirty="0">
                <a:solidFill>
                  <a:schemeClr val="tx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consumer</a:t>
            </a:r>
            <a:endParaRPr kumimoji="1" lang="zh-CN" altLang="en-US" sz="1200" dirty="0">
              <a:solidFill>
                <a:schemeClr val="tx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grpSp>
        <p:nvGrpSpPr>
          <p:cNvPr id="78" name="组合 77">
            <a:extLst>
              <a:ext uri="{FF2B5EF4-FFF2-40B4-BE49-F238E27FC236}">
                <a16:creationId xmlns:a16="http://schemas.microsoft.com/office/drawing/2014/main" id="{074EA9E2-673E-EC4A-B968-46D0962E86ED}"/>
              </a:ext>
            </a:extLst>
          </p:cNvPr>
          <p:cNvGrpSpPr/>
          <p:nvPr/>
        </p:nvGrpSpPr>
        <p:grpSpPr>
          <a:xfrm>
            <a:off x="1662471" y="4761718"/>
            <a:ext cx="356516" cy="297615"/>
            <a:chOff x="3535871" y="2002773"/>
            <a:chExt cx="356516" cy="297615"/>
          </a:xfrm>
        </p:grpSpPr>
        <p:sp>
          <p:nvSpPr>
            <p:cNvPr id="79" name="椭圆 78">
              <a:extLst>
                <a:ext uri="{FF2B5EF4-FFF2-40B4-BE49-F238E27FC236}">
                  <a16:creationId xmlns:a16="http://schemas.microsoft.com/office/drawing/2014/main" id="{1604EB6B-C31A-0148-AED0-0F5C4F74B270}"/>
                </a:ext>
              </a:extLst>
            </p:cNvPr>
            <p:cNvSpPr/>
            <p:nvPr/>
          </p:nvSpPr>
          <p:spPr>
            <a:xfrm>
              <a:off x="3586039" y="2053002"/>
              <a:ext cx="226564" cy="2059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80" name="弧 79">
              <a:extLst>
                <a:ext uri="{FF2B5EF4-FFF2-40B4-BE49-F238E27FC236}">
                  <a16:creationId xmlns:a16="http://schemas.microsoft.com/office/drawing/2014/main" id="{1F829130-7B5D-EC48-B124-0EDA9AE71B6B}"/>
                </a:ext>
              </a:extLst>
            </p:cNvPr>
            <p:cNvSpPr/>
            <p:nvPr/>
          </p:nvSpPr>
          <p:spPr>
            <a:xfrm rot="18610917">
              <a:off x="3565321" y="1973323"/>
              <a:ext cx="297615" cy="356516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cxnSp>
        <p:nvCxnSpPr>
          <p:cNvPr id="81" name="直线连接符 80">
            <a:extLst>
              <a:ext uri="{FF2B5EF4-FFF2-40B4-BE49-F238E27FC236}">
                <a16:creationId xmlns:a16="http://schemas.microsoft.com/office/drawing/2014/main" id="{693C5C5B-EAB8-1643-93ED-76836E03A008}"/>
              </a:ext>
            </a:extLst>
          </p:cNvPr>
          <p:cNvCxnSpPr>
            <a:cxnSpLocks/>
          </p:cNvCxnSpPr>
          <p:nvPr/>
        </p:nvCxnSpPr>
        <p:spPr>
          <a:xfrm flipV="1">
            <a:off x="1825922" y="5017872"/>
            <a:ext cx="0" cy="38467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7" name="组合 86">
            <a:extLst>
              <a:ext uri="{FF2B5EF4-FFF2-40B4-BE49-F238E27FC236}">
                <a16:creationId xmlns:a16="http://schemas.microsoft.com/office/drawing/2014/main" id="{A0A22955-FFF5-9F43-BB16-6D439EEF61A2}"/>
              </a:ext>
            </a:extLst>
          </p:cNvPr>
          <p:cNvGrpSpPr/>
          <p:nvPr/>
        </p:nvGrpSpPr>
        <p:grpSpPr>
          <a:xfrm>
            <a:off x="2716147" y="4760248"/>
            <a:ext cx="356516" cy="297615"/>
            <a:chOff x="3535871" y="2002773"/>
            <a:chExt cx="356516" cy="297615"/>
          </a:xfrm>
        </p:grpSpPr>
        <p:sp>
          <p:nvSpPr>
            <p:cNvPr id="88" name="椭圆 87">
              <a:extLst>
                <a:ext uri="{FF2B5EF4-FFF2-40B4-BE49-F238E27FC236}">
                  <a16:creationId xmlns:a16="http://schemas.microsoft.com/office/drawing/2014/main" id="{827B7899-95F4-1946-9739-77EA36424D70}"/>
                </a:ext>
              </a:extLst>
            </p:cNvPr>
            <p:cNvSpPr/>
            <p:nvPr/>
          </p:nvSpPr>
          <p:spPr>
            <a:xfrm>
              <a:off x="3586039" y="2053002"/>
              <a:ext cx="226564" cy="2059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89" name="弧 88">
              <a:extLst>
                <a:ext uri="{FF2B5EF4-FFF2-40B4-BE49-F238E27FC236}">
                  <a16:creationId xmlns:a16="http://schemas.microsoft.com/office/drawing/2014/main" id="{0180B15F-28CF-0347-B5FD-3C98A3E45BFD}"/>
                </a:ext>
              </a:extLst>
            </p:cNvPr>
            <p:cNvSpPr/>
            <p:nvPr/>
          </p:nvSpPr>
          <p:spPr>
            <a:xfrm rot="18610917">
              <a:off x="3565321" y="1973323"/>
              <a:ext cx="297615" cy="356516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cxnSp>
        <p:nvCxnSpPr>
          <p:cNvPr id="90" name="直线连接符 89">
            <a:extLst>
              <a:ext uri="{FF2B5EF4-FFF2-40B4-BE49-F238E27FC236}">
                <a16:creationId xmlns:a16="http://schemas.microsoft.com/office/drawing/2014/main" id="{BE1F2466-0153-F64C-8C1B-3917F307C5DF}"/>
              </a:ext>
            </a:extLst>
          </p:cNvPr>
          <p:cNvCxnSpPr>
            <a:cxnSpLocks/>
          </p:cNvCxnSpPr>
          <p:nvPr/>
        </p:nvCxnSpPr>
        <p:spPr>
          <a:xfrm flipV="1">
            <a:off x="2879598" y="5016402"/>
            <a:ext cx="0" cy="38467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1" name="组合 90">
            <a:extLst>
              <a:ext uri="{FF2B5EF4-FFF2-40B4-BE49-F238E27FC236}">
                <a16:creationId xmlns:a16="http://schemas.microsoft.com/office/drawing/2014/main" id="{3940D9AA-1AC3-A344-898E-E66B33FBCBA5}"/>
              </a:ext>
            </a:extLst>
          </p:cNvPr>
          <p:cNvGrpSpPr/>
          <p:nvPr/>
        </p:nvGrpSpPr>
        <p:grpSpPr>
          <a:xfrm>
            <a:off x="3951792" y="4773843"/>
            <a:ext cx="356516" cy="297615"/>
            <a:chOff x="3535871" y="2002773"/>
            <a:chExt cx="356516" cy="297615"/>
          </a:xfrm>
        </p:grpSpPr>
        <p:sp>
          <p:nvSpPr>
            <p:cNvPr id="92" name="椭圆 91">
              <a:extLst>
                <a:ext uri="{FF2B5EF4-FFF2-40B4-BE49-F238E27FC236}">
                  <a16:creationId xmlns:a16="http://schemas.microsoft.com/office/drawing/2014/main" id="{4645B558-03D8-D443-BFCA-E438465D74B5}"/>
                </a:ext>
              </a:extLst>
            </p:cNvPr>
            <p:cNvSpPr/>
            <p:nvPr/>
          </p:nvSpPr>
          <p:spPr>
            <a:xfrm>
              <a:off x="3586039" y="2053002"/>
              <a:ext cx="226564" cy="2059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93" name="弧 92">
              <a:extLst>
                <a:ext uri="{FF2B5EF4-FFF2-40B4-BE49-F238E27FC236}">
                  <a16:creationId xmlns:a16="http://schemas.microsoft.com/office/drawing/2014/main" id="{C79D0367-5CA8-834F-A389-3C8D6B5CB48E}"/>
                </a:ext>
              </a:extLst>
            </p:cNvPr>
            <p:cNvSpPr/>
            <p:nvPr/>
          </p:nvSpPr>
          <p:spPr>
            <a:xfrm rot="18610917">
              <a:off x="3565321" y="1973323"/>
              <a:ext cx="297615" cy="356516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cxnSp>
        <p:nvCxnSpPr>
          <p:cNvPr id="94" name="直线连接符 93">
            <a:extLst>
              <a:ext uri="{FF2B5EF4-FFF2-40B4-BE49-F238E27FC236}">
                <a16:creationId xmlns:a16="http://schemas.microsoft.com/office/drawing/2014/main" id="{47099060-2185-7F49-B0A2-E75EB0240B54}"/>
              </a:ext>
            </a:extLst>
          </p:cNvPr>
          <p:cNvCxnSpPr>
            <a:cxnSpLocks/>
          </p:cNvCxnSpPr>
          <p:nvPr/>
        </p:nvCxnSpPr>
        <p:spPr>
          <a:xfrm flipV="1">
            <a:off x="4115243" y="5029997"/>
            <a:ext cx="0" cy="38467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5" name="组合 94">
            <a:extLst>
              <a:ext uri="{FF2B5EF4-FFF2-40B4-BE49-F238E27FC236}">
                <a16:creationId xmlns:a16="http://schemas.microsoft.com/office/drawing/2014/main" id="{2BDB177F-0761-284A-9D08-9183B630037F}"/>
              </a:ext>
            </a:extLst>
          </p:cNvPr>
          <p:cNvGrpSpPr/>
          <p:nvPr/>
        </p:nvGrpSpPr>
        <p:grpSpPr>
          <a:xfrm>
            <a:off x="5146951" y="4770232"/>
            <a:ext cx="356516" cy="297615"/>
            <a:chOff x="3535871" y="2002773"/>
            <a:chExt cx="356516" cy="297615"/>
          </a:xfrm>
        </p:grpSpPr>
        <p:sp>
          <p:nvSpPr>
            <p:cNvPr id="96" name="椭圆 95">
              <a:extLst>
                <a:ext uri="{FF2B5EF4-FFF2-40B4-BE49-F238E27FC236}">
                  <a16:creationId xmlns:a16="http://schemas.microsoft.com/office/drawing/2014/main" id="{C1A2CF9C-4BE0-F24A-9463-3686F564608E}"/>
                </a:ext>
              </a:extLst>
            </p:cNvPr>
            <p:cNvSpPr/>
            <p:nvPr/>
          </p:nvSpPr>
          <p:spPr>
            <a:xfrm>
              <a:off x="3586039" y="2053002"/>
              <a:ext cx="226564" cy="20592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  <p:sp>
          <p:nvSpPr>
            <p:cNvPr id="97" name="弧 96">
              <a:extLst>
                <a:ext uri="{FF2B5EF4-FFF2-40B4-BE49-F238E27FC236}">
                  <a16:creationId xmlns:a16="http://schemas.microsoft.com/office/drawing/2014/main" id="{72626C95-368B-1E40-B7EB-7720F6FD210D}"/>
                </a:ext>
              </a:extLst>
            </p:cNvPr>
            <p:cNvSpPr/>
            <p:nvPr/>
          </p:nvSpPr>
          <p:spPr>
            <a:xfrm rot="18610917">
              <a:off x="3565321" y="1973323"/>
              <a:ext cx="297615" cy="356516"/>
            </a:xfrm>
            <a:prstGeom prst="arc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zh-CN" altLang="en-US"/>
            </a:p>
          </p:txBody>
        </p:sp>
      </p:grpSp>
      <p:cxnSp>
        <p:nvCxnSpPr>
          <p:cNvPr id="98" name="直线连接符 97">
            <a:extLst>
              <a:ext uri="{FF2B5EF4-FFF2-40B4-BE49-F238E27FC236}">
                <a16:creationId xmlns:a16="http://schemas.microsoft.com/office/drawing/2014/main" id="{E9EB0115-7EA8-EB4E-9AC2-BDCC0D6871DB}"/>
              </a:ext>
            </a:extLst>
          </p:cNvPr>
          <p:cNvCxnSpPr>
            <a:cxnSpLocks/>
          </p:cNvCxnSpPr>
          <p:nvPr/>
        </p:nvCxnSpPr>
        <p:spPr>
          <a:xfrm flipV="1">
            <a:off x="5310402" y="5026386"/>
            <a:ext cx="0" cy="38467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矩形 98">
            <a:extLst>
              <a:ext uri="{FF2B5EF4-FFF2-40B4-BE49-F238E27FC236}">
                <a16:creationId xmlns:a16="http://schemas.microsoft.com/office/drawing/2014/main" id="{7B066315-88F7-6940-94C4-2E1337C03C33}"/>
              </a:ext>
            </a:extLst>
          </p:cNvPr>
          <p:cNvSpPr/>
          <p:nvPr/>
        </p:nvSpPr>
        <p:spPr>
          <a:xfrm>
            <a:off x="6821488" y="3421271"/>
            <a:ext cx="5006499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500" dirty="0"/>
              <a:t>The potential functionalities of internal </a:t>
            </a:r>
            <a:r>
              <a:rPr lang="en-US" altLang="zh-CN" sz="1500" dirty="0" err="1"/>
              <a:t>MnS</a:t>
            </a:r>
            <a:r>
              <a:rPr lang="en-US" altLang="zh-CN" sz="1500" dirty="0"/>
              <a:t> consumer are:</a:t>
            </a:r>
            <a:endParaRPr lang="zh-CN" altLang="en-US" sz="1500" dirty="0"/>
          </a:p>
        </p:txBody>
      </p:sp>
      <p:sp>
        <p:nvSpPr>
          <p:cNvPr id="100" name="矩形 99">
            <a:extLst>
              <a:ext uri="{FF2B5EF4-FFF2-40B4-BE49-F238E27FC236}">
                <a16:creationId xmlns:a16="http://schemas.microsoft.com/office/drawing/2014/main" id="{19107A76-F397-5540-B4A5-8FB6E32CB559}"/>
              </a:ext>
            </a:extLst>
          </p:cNvPr>
          <p:cNvSpPr/>
          <p:nvPr/>
        </p:nvSpPr>
        <p:spPr>
          <a:xfrm>
            <a:off x="6835343" y="2699705"/>
            <a:ext cx="506024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500" dirty="0"/>
              <a:t>The internal </a:t>
            </a:r>
            <a:r>
              <a:rPr lang="en-US" altLang="zh-CN" sz="1500" dirty="0" err="1"/>
              <a:t>MnS</a:t>
            </a:r>
            <a:r>
              <a:rPr lang="en-US" altLang="zh-CN" sz="1500" dirty="0"/>
              <a:t> consumer acts on behalf of the external customer.</a:t>
            </a:r>
            <a:endParaRPr lang="zh-CN" altLang="en-US" sz="1500" dirty="0"/>
          </a:p>
        </p:txBody>
      </p:sp>
      <p:sp>
        <p:nvSpPr>
          <p:cNvPr id="101" name="矩形 100">
            <a:extLst>
              <a:ext uri="{FF2B5EF4-FFF2-40B4-BE49-F238E27FC236}">
                <a16:creationId xmlns:a16="http://schemas.microsoft.com/office/drawing/2014/main" id="{ECC25FD2-3EF8-8E49-9B39-033635A76C25}"/>
              </a:ext>
            </a:extLst>
          </p:cNvPr>
          <p:cNvSpPr/>
          <p:nvPr/>
        </p:nvSpPr>
        <p:spPr>
          <a:xfrm>
            <a:off x="6928152" y="4093289"/>
            <a:ext cx="1555234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500" dirty="0"/>
              <a:t>Exposure IoC</a:t>
            </a:r>
            <a:endParaRPr lang="zh-CN" altLang="en-US" sz="1500" dirty="0"/>
          </a:p>
        </p:txBody>
      </p:sp>
    </p:spTree>
    <p:extLst>
      <p:ext uri="{BB962C8B-B14F-4D97-AF65-F5344CB8AC3E}">
        <p14:creationId xmlns:p14="http://schemas.microsoft.com/office/powerpoint/2010/main" val="3409441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C4ED871-4746-9C42-BC7B-DE80859B7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774AD-4290-44F8-924A-E94A17C0AF23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7" name="矩形 66">
            <a:extLst>
              <a:ext uri="{FF2B5EF4-FFF2-40B4-BE49-F238E27FC236}">
                <a16:creationId xmlns:a16="http://schemas.microsoft.com/office/drawing/2014/main" id="{2E23DF10-A3C5-DE41-80C7-B11D350DB20A}"/>
              </a:ext>
            </a:extLst>
          </p:cNvPr>
          <p:cNvSpPr/>
          <p:nvPr/>
        </p:nvSpPr>
        <p:spPr>
          <a:xfrm>
            <a:off x="868150" y="713712"/>
            <a:ext cx="20890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000" b="1" dirty="0"/>
              <a:t>Exposure</a:t>
            </a:r>
            <a:r>
              <a:rPr lang="zh-CN" altLang="en-US" sz="2000" b="1" dirty="0"/>
              <a:t> </a:t>
            </a:r>
            <a:r>
              <a:rPr lang="en-US" altLang="zh-CN" sz="2000" b="1" dirty="0"/>
              <a:t>IOC</a:t>
            </a:r>
            <a:endParaRPr lang="zh-CN" altLang="en-US" sz="2000" b="1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92443003-C916-2849-B062-0F1A642BE244}"/>
              </a:ext>
            </a:extLst>
          </p:cNvPr>
          <p:cNvSpPr/>
          <p:nvPr/>
        </p:nvSpPr>
        <p:spPr>
          <a:xfrm>
            <a:off x="1129198" y="1192819"/>
            <a:ext cx="1003117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500" dirty="0"/>
              <a:t>-</a:t>
            </a:r>
            <a:r>
              <a:rPr lang="zh-CN" altLang="en-US" sz="1500" dirty="0"/>
              <a:t> </a:t>
            </a:r>
            <a:r>
              <a:rPr lang="en-US" altLang="zh-CN" sz="1500" dirty="0"/>
              <a:t>exposure IOC to </a:t>
            </a:r>
            <a:r>
              <a:rPr lang="en-US" altLang="zh-CN" sz="1500" dirty="0" err="1"/>
              <a:t>eMnS</a:t>
            </a:r>
            <a:r>
              <a:rPr lang="zh-CN" altLang="en-US" sz="1500" dirty="0"/>
              <a:t> </a:t>
            </a:r>
            <a:r>
              <a:rPr lang="en-US" altLang="zh-CN" sz="1500" dirty="0"/>
              <a:t>consumer in order to make the exposure more </a:t>
            </a:r>
            <a:r>
              <a:rPr lang="en-US" altLang="zh-CN" sz="1500" dirty="0" err="1"/>
              <a:t>customRegroup</a:t>
            </a:r>
            <a:r>
              <a:rPr lang="en-US" altLang="zh-CN" sz="1500" dirty="0"/>
              <a:t> the IOC regarding Network slice management exposure and exposes the er friendly</a:t>
            </a:r>
            <a:r>
              <a:rPr lang="zh-CN" altLang="en-US" sz="1500" dirty="0"/>
              <a:t>；</a:t>
            </a: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B6BF7644-513B-1348-9D22-DBF6E5136D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5231561"/>
              </p:ext>
            </p:extLst>
          </p:nvPr>
        </p:nvGraphicFramePr>
        <p:xfrm>
          <a:off x="1308276" y="3507559"/>
          <a:ext cx="2082236" cy="12904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236">
                  <a:extLst>
                    <a:ext uri="{9D8B030D-6E8A-4147-A177-3AD203B41FA5}">
                      <a16:colId xmlns:a16="http://schemas.microsoft.com/office/drawing/2014/main" val="4259135228"/>
                    </a:ext>
                  </a:extLst>
                </a:gridCol>
              </a:tblGrid>
              <a:tr h="257698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1" dirty="0" err="1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NetworkSlice</a:t>
                      </a:r>
                      <a:endParaRPr lang="zh-CN" sz="11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7161094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operationalState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797789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administrativeState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5300867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serviceProfileList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172843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Attribute related to role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9022360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networkSliceSubnetRef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2651028"/>
                  </a:ext>
                </a:extLst>
              </a:tr>
            </a:tbl>
          </a:graphicData>
        </a:graphic>
      </p:graphicFrame>
      <p:sp>
        <p:nvSpPr>
          <p:cNvPr id="3" name="右箭头 2">
            <a:extLst>
              <a:ext uri="{FF2B5EF4-FFF2-40B4-BE49-F238E27FC236}">
                <a16:creationId xmlns:a16="http://schemas.microsoft.com/office/drawing/2014/main" id="{91326DA7-236C-244A-B32C-6D6DB9FBA0DD}"/>
              </a:ext>
            </a:extLst>
          </p:cNvPr>
          <p:cNvSpPr/>
          <p:nvPr/>
        </p:nvSpPr>
        <p:spPr>
          <a:xfrm>
            <a:off x="3942820" y="4075612"/>
            <a:ext cx="632530" cy="2936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graphicFrame>
        <p:nvGraphicFramePr>
          <p:cNvPr id="14" name="表格 13">
            <a:extLst>
              <a:ext uri="{FF2B5EF4-FFF2-40B4-BE49-F238E27FC236}">
                <a16:creationId xmlns:a16="http://schemas.microsoft.com/office/drawing/2014/main" id="{54043ECD-5640-DF4C-86BF-BF78BCD50F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666244"/>
              </p:ext>
            </p:extLst>
          </p:nvPr>
        </p:nvGraphicFramePr>
        <p:xfrm>
          <a:off x="4953010" y="3581229"/>
          <a:ext cx="1779629" cy="12196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9629">
                  <a:extLst>
                    <a:ext uri="{9D8B030D-6E8A-4147-A177-3AD203B41FA5}">
                      <a16:colId xmlns:a16="http://schemas.microsoft.com/office/drawing/2014/main" val="4259135228"/>
                    </a:ext>
                  </a:extLst>
                </a:gridCol>
              </a:tblGrid>
              <a:tr h="264710"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100" b="1" dirty="0" err="1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eNetworkSlice</a:t>
                      </a:r>
                      <a:endParaRPr lang="zh-CN" sz="11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7161094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algn="l"/>
                      <a:r>
                        <a:rPr lang="en-GB" altLang="zh-CN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ServiceType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(live video streaming, V2X, etc)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797789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eServiceProfile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172843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100" strike="sng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9022360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2651028"/>
                  </a:ext>
                </a:extLst>
              </a:tr>
            </a:tbl>
          </a:graphicData>
        </a:graphic>
      </p:graphicFrame>
      <p:sp>
        <p:nvSpPr>
          <p:cNvPr id="6" name="矩形 5">
            <a:extLst>
              <a:ext uri="{FF2B5EF4-FFF2-40B4-BE49-F238E27FC236}">
                <a16:creationId xmlns:a16="http://schemas.microsoft.com/office/drawing/2014/main" id="{E06631E2-C418-C745-9613-E8D13B137574}"/>
              </a:ext>
            </a:extLst>
          </p:cNvPr>
          <p:cNvSpPr/>
          <p:nvPr/>
        </p:nvSpPr>
        <p:spPr>
          <a:xfrm>
            <a:off x="4931810" y="3076289"/>
            <a:ext cx="19746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200" dirty="0"/>
              <a:t>Exposed IOC for video streaming </a:t>
            </a:r>
            <a:endParaRPr lang="zh-CN" altLang="en-US" sz="1200" dirty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3EFFFCB8-B799-F647-A1BF-4EA3578E77E1}"/>
              </a:ext>
            </a:extLst>
          </p:cNvPr>
          <p:cNvSpPr/>
          <p:nvPr/>
        </p:nvSpPr>
        <p:spPr>
          <a:xfrm>
            <a:off x="1771718" y="3173901"/>
            <a:ext cx="103906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200" dirty="0" err="1"/>
              <a:t>NetworkSlice</a:t>
            </a:r>
            <a:endParaRPr lang="zh-CN" altLang="en-US" sz="1200" dirty="0"/>
          </a:p>
        </p:txBody>
      </p:sp>
      <p:sp>
        <p:nvSpPr>
          <p:cNvPr id="15" name="右箭头 14">
            <a:extLst>
              <a:ext uri="{FF2B5EF4-FFF2-40B4-BE49-F238E27FC236}">
                <a16:creationId xmlns:a16="http://schemas.microsoft.com/office/drawing/2014/main" id="{05220094-D855-2F4D-98BA-279BD6CC7F75}"/>
              </a:ext>
            </a:extLst>
          </p:cNvPr>
          <p:cNvSpPr/>
          <p:nvPr/>
        </p:nvSpPr>
        <p:spPr>
          <a:xfrm>
            <a:off x="6826800" y="4191044"/>
            <a:ext cx="596915" cy="1664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graphicFrame>
        <p:nvGraphicFramePr>
          <p:cNvPr id="17" name="表格 16">
            <a:extLst>
              <a:ext uri="{FF2B5EF4-FFF2-40B4-BE49-F238E27FC236}">
                <a16:creationId xmlns:a16="http://schemas.microsoft.com/office/drawing/2014/main" id="{6720658E-795F-954A-82BE-245C037B75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3572810"/>
              </p:ext>
            </p:extLst>
          </p:nvPr>
        </p:nvGraphicFramePr>
        <p:xfrm>
          <a:off x="7613348" y="3581229"/>
          <a:ext cx="1862491" cy="11614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62491">
                  <a:extLst>
                    <a:ext uri="{9D8B030D-6E8A-4147-A177-3AD203B41FA5}">
                      <a16:colId xmlns:a16="http://schemas.microsoft.com/office/drawing/2014/main" val="4259135228"/>
                    </a:ext>
                  </a:extLst>
                </a:gridCol>
              </a:tblGrid>
              <a:tr h="26471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1" dirty="0" err="1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eServiceProfile</a:t>
                      </a:r>
                      <a:r>
                        <a:rPr lang="en-US" altLang="zh-CN" sz="1100" b="1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(live video streaming)</a:t>
                      </a:r>
                      <a:endParaRPr lang="zh-CN" sz="11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7161094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Latency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797789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reliability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172843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DelayTolerance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9022360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Jitter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2651028"/>
                  </a:ext>
                </a:extLst>
              </a:tr>
            </a:tbl>
          </a:graphicData>
        </a:graphic>
      </p:graphicFrame>
      <p:sp>
        <p:nvSpPr>
          <p:cNvPr id="18" name="矩形 17">
            <a:extLst>
              <a:ext uri="{FF2B5EF4-FFF2-40B4-BE49-F238E27FC236}">
                <a16:creationId xmlns:a16="http://schemas.microsoft.com/office/drawing/2014/main" id="{DFBF5374-EEF1-CD45-96F3-3751DE7BAA27}"/>
              </a:ext>
            </a:extLst>
          </p:cNvPr>
          <p:cNvSpPr/>
          <p:nvPr/>
        </p:nvSpPr>
        <p:spPr>
          <a:xfrm>
            <a:off x="1129199" y="1809826"/>
            <a:ext cx="7956928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500" dirty="0"/>
              <a:t>-</a:t>
            </a:r>
            <a:r>
              <a:rPr lang="zh-CN" altLang="en-US" sz="1500" dirty="0"/>
              <a:t> </a:t>
            </a:r>
            <a:r>
              <a:rPr lang="en-US" altLang="zh-CN" sz="1500" dirty="0"/>
              <a:t>The exposure IOCs are based on different verticals (e.g. live video streaming) </a:t>
            </a:r>
            <a:r>
              <a:rPr lang="zh-CN" altLang="en-US" sz="1500" dirty="0"/>
              <a:t>；</a:t>
            </a:r>
          </a:p>
        </p:txBody>
      </p:sp>
      <p:sp>
        <p:nvSpPr>
          <p:cNvPr id="19" name="标题 1">
            <a:extLst>
              <a:ext uri="{FF2B5EF4-FFF2-40B4-BE49-F238E27FC236}">
                <a16:creationId xmlns:a16="http://schemas.microsoft.com/office/drawing/2014/main" id="{2B0122F0-815C-434C-BAFD-0D2C4B71DA38}"/>
              </a:ext>
            </a:extLst>
          </p:cNvPr>
          <p:cNvSpPr txBox="1">
            <a:spLocks/>
          </p:cNvSpPr>
          <p:nvPr/>
        </p:nvSpPr>
        <p:spPr>
          <a:xfrm>
            <a:off x="4480730" y="180050"/>
            <a:ext cx="2865998" cy="4454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Exposure</a:t>
            </a:r>
            <a:r>
              <a:rPr kumimoji="1" lang="zh-CN" altLang="en-US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 </a:t>
            </a:r>
            <a:r>
              <a:rPr kumimoji="1" lang="en-US" altLang="zh-CN" sz="2400" b="1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IOC</a:t>
            </a:r>
            <a:endParaRPr kumimoji="1" lang="zh-CN" altLang="en-US" sz="2400" b="1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DC98FEE3-861D-BB46-862A-2F9051350DF1}"/>
              </a:ext>
            </a:extLst>
          </p:cNvPr>
          <p:cNvSpPr/>
          <p:nvPr/>
        </p:nvSpPr>
        <p:spPr>
          <a:xfrm>
            <a:off x="1138076" y="2616600"/>
            <a:ext cx="775192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500" dirty="0"/>
              <a:t>-</a:t>
            </a:r>
            <a:r>
              <a:rPr lang="zh-CN" altLang="en-US" sz="1500" dirty="0"/>
              <a:t> </a:t>
            </a:r>
            <a:r>
              <a:rPr lang="en-US" altLang="zh-CN" sz="1500" dirty="0"/>
              <a:t>Exposure IOC can be easily used by CSP to serve its external customer</a:t>
            </a:r>
            <a:r>
              <a:rPr lang="zh-CN" altLang="en-US" sz="1500" dirty="0"/>
              <a:t>；</a:t>
            </a:r>
          </a:p>
        </p:txBody>
      </p:sp>
      <p:graphicFrame>
        <p:nvGraphicFramePr>
          <p:cNvPr id="21" name="表格 20">
            <a:extLst>
              <a:ext uri="{FF2B5EF4-FFF2-40B4-BE49-F238E27FC236}">
                <a16:creationId xmlns:a16="http://schemas.microsoft.com/office/drawing/2014/main" id="{87E2A800-6A82-AA49-BF75-F208CF9D99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581922"/>
              </p:ext>
            </p:extLst>
          </p:nvPr>
        </p:nvGraphicFramePr>
        <p:xfrm>
          <a:off x="9724462" y="3587236"/>
          <a:ext cx="1862491" cy="10908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62491">
                  <a:extLst>
                    <a:ext uri="{9D8B030D-6E8A-4147-A177-3AD203B41FA5}">
                      <a16:colId xmlns:a16="http://schemas.microsoft.com/office/drawing/2014/main" val="4259135228"/>
                    </a:ext>
                  </a:extLst>
                </a:gridCol>
              </a:tblGrid>
              <a:tr h="26471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1" dirty="0" err="1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eServiceProfile</a:t>
                      </a:r>
                      <a:r>
                        <a:rPr lang="en-US" altLang="zh-CN" sz="1100" b="1" dirty="0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(V2X)</a:t>
                      </a:r>
                      <a:endParaRPr lang="zh-CN" sz="11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7161094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Latency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797789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US" altLang="zh-CN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UEMobilityLevel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172843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V2XCommModels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9022360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2651028"/>
                  </a:ext>
                </a:extLst>
              </a:tr>
            </a:tbl>
          </a:graphicData>
        </a:graphic>
      </p:graphicFrame>
      <p:sp>
        <p:nvSpPr>
          <p:cNvPr id="22" name="矩形 21">
            <a:extLst>
              <a:ext uri="{FF2B5EF4-FFF2-40B4-BE49-F238E27FC236}">
                <a16:creationId xmlns:a16="http://schemas.microsoft.com/office/drawing/2014/main" id="{96B762F3-AE84-074D-969F-653E4310DB4D}"/>
              </a:ext>
            </a:extLst>
          </p:cNvPr>
          <p:cNvSpPr/>
          <p:nvPr/>
        </p:nvSpPr>
        <p:spPr>
          <a:xfrm>
            <a:off x="1129199" y="2218811"/>
            <a:ext cx="6484149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500" dirty="0"/>
              <a:t>-</a:t>
            </a:r>
            <a:r>
              <a:rPr lang="zh-CN" altLang="en-US" sz="1500" dirty="0"/>
              <a:t> </a:t>
            </a:r>
            <a:r>
              <a:rPr lang="en-US" altLang="zh-CN" sz="1500" dirty="0"/>
              <a:t>The exposure IOCs are based on the current concept of NRM</a:t>
            </a:r>
            <a:r>
              <a:rPr lang="zh-CN" altLang="en-US" sz="1500" dirty="0"/>
              <a:t>；</a:t>
            </a:r>
          </a:p>
        </p:txBody>
      </p:sp>
      <p:graphicFrame>
        <p:nvGraphicFramePr>
          <p:cNvPr id="24" name="表格 23">
            <a:extLst>
              <a:ext uri="{FF2B5EF4-FFF2-40B4-BE49-F238E27FC236}">
                <a16:creationId xmlns:a16="http://schemas.microsoft.com/office/drawing/2014/main" id="{5331A2CD-1FCE-D64B-847D-8947732C17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3597499"/>
              </p:ext>
            </p:extLst>
          </p:nvPr>
        </p:nvGraphicFramePr>
        <p:xfrm>
          <a:off x="1308276" y="5325939"/>
          <a:ext cx="2082236" cy="12904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82236">
                  <a:extLst>
                    <a:ext uri="{9D8B030D-6E8A-4147-A177-3AD203B41FA5}">
                      <a16:colId xmlns:a16="http://schemas.microsoft.com/office/drawing/2014/main" val="4259135228"/>
                    </a:ext>
                  </a:extLst>
                </a:gridCol>
              </a:tblGrid>
              <a:tr h="257698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1" dirty="0" err="1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NetworkSlice</a:t>
                      </a:r>
                      <a:endParaRPr lang="zh-CN" sz="11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7161094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operationalState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797789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administrativeState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25300867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serviceProfileList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172843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effectLst/>
                        </a:rPr>
                        <a:t>Attribute related to role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9022360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networkSliceSubnetRef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2651028"/>
                  </a:ext>
                </a:extLst>
              </a:tr>
            </a:tbl>
          </a:graphicData>
        </a:graphic>
      </p:graphicFrame>
      <p:sp>
        <p:nvSpPr>
          <p:cNvPr id="25" name="右箭头 24">
            <a:extLst>
              <a:ext uri="{FF2B5EF4-FFF2-40B4-BE49-F238E27FC236}">
                <a16:creationId xmlns:a16="http://schemas.microsoft.com/office/drawing/2014/main" id="{8C56D04C-58F2-E64F-88FC-5C2C96D86B38}"/>
              </a:ext>
            </a:extLst>
          </p:cNvPr>
          <p:cNvSpPr/>
          <p:nvPr/>
        </p:nvSpPr>
        <p:spPr>
          <a:xfrm>
            <a:off x="3942820" y="5893992"/>
            <a:ext cx="632530" cy="2936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graphicFrame>
        <p:nvGraphicFramePr>
          <p:cNvPr id="26" name="表格 25">
            <a:extLst>
              <a:ext uri="{FF2B5EF4-FFF2-40B4-BE49-F238E27FC236}">
                <a16:creationId xmlns:a16="http://schemas.microsoft.com/office/drawing/2014/main" id="{31F0E7BF-3A13-5440-8B1C-B020B6CD7C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0541495"/>
              </p:ext>
            </p:extLst>
          </p:nvPr>
        </p:nvGraphicFramePr>
        <p:xfrm>
          <a:off x="4953010" y="5399609"/>
          <a:ext cx="1779629" cy="12196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9629">
                  <a:extLst>
                    <a:ext uri="{9D8B030D-6E8A-4147-A177-3AD203B41FA5}">
                      <a16:colId xmlns:a16="http://schemas.microsoft.com/office/drawing/2014/main" val="4259135228"/>
                    </a:ext>
                  </a:extLst>
                </a:gridCol>
              </a:tblGrid>
              <a:tr h="264710">
                <a:tc>
                  <a:txBody>
                    <a:bodyPr/>
                    <a:lstStyle/>
                    <a:p>
                      <a:pPr algn="ctr"/>
                      <a:r>
                        <a:rPr lang="en-GB" altLang="zh-CN" sz="1100" b="1" dirty="0" err="1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eNetworkSlice</a:t>
                      </a:r>
                      <a:endParaRPr lang="zh-CN" sz="11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7161094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algn="l"/>
                      <a:r>
                        <a:rPr lang="en-GB" altLang="zh-CN" sz="11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ServiceType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(live video streaming, V2X, etc)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797789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GB" sz="1100" dirty="0" err="1">
                          <a:effectLst/>
                        </a:rPr>
                        <a:t>eServiceProfile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172843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1100" strike="sng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9022360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endParaRPr lang="zh-CN" sz="1100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2651028"/>
                  </a:ext>
                </a:extLst>
              </a:tr>
            </a:tbl>
          </a:graphicData>
        </a:graphic>
      </p:graphicFrame>
      <p:sp>
        <p:nvSpPr>
          <p:cNvPr id="27" name="矩形 26">
            <a:extLst>
              <a:ext uri="{FF2B5EF4-FFF2-40B4-BE49-F238E27FC236}">
                <a16:creationId xmlns:a16="http://schemas.microsoft.com/office/drawing/2014/main" id="{F9084A81-5A0E-1B4E-B246-9A59B0136040}"/>
              </a:ext>
            </a:extLst>
          </p:cNvPr>
          <p:cNvSpPr/>
          <p:nvPr/>
        </p:nvSpPr>
        <p:spPr>
          <a:xfrm>
            <a:off x="4931810" y="4894669"/>
            <a:ext cx="19746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200" dirty="0"/>
              <a:t>Exposed IOC</a:t>
            </a:r>
            <a:r>
              <a:rPr lang="zh-CN" altLang="en-US" sz="1200" dirty="0"/>
              <a:t> </a:t>
            </a:r>
            <a:r>
              <a:rPr lang="en-US" altLang="zh-CN" sz="1200" dirty="0"/>
              <a:t>template for video streaming </a:t>
            </a:r>
            <a:endParaRPr lang="zh-CN" altLang="en-US" sz="1200" dirty="0"/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3303DDB9-9C0B-104E-8074-D19EA4FAF602}"/>
              </a:ext>
            </a:extLst>
          </p:cNvPr>
          <p:cNvSpPr/>
          <p:nvPr/>
        </p:nvSpPr>
        <p:spPr>
          <a:xfrm>
            <a:off x="1771718" y="4992281"/>
            <a:ext cx="103906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200" dirty="0" err="1"/>
              <a:t>NetworkSlice</a:t>
            </a:r>
            <a:endParaRPr lang="zh-CN" altLang="en-US" sz="1200" dirty="0"/>
          </a:p>
        </p:txBody>
      </p:sp>
      <p:sp>
        <p:nvSpPr>
          <p:cNvPr id="29" name="右箭头 28">
            <a:extLst>
              <a:ext uri="{FF2B5EF4-FFF2-40B4-BE49-F238E27FC236}">
                <a16:creationId xmlns:a16="http://schemas.microsoft.com/office/drawing/2014/main" id="{20B8A732-DB73-4F42-B4B1-0FBF1FF3A5DC}"/>
              </a:ext>
            </a:extLst>
          </p:cNvPr>
          <p:cNvSpPr/>
          <p:nvPr/>
        </p:nvSpPr>
        <p:spPr>
          <a:xfrm>
            <a:off x="6826800" y="6009424"/>
            <a:ext cx="596915" cy="1664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graphicFrame>
        <p:nvGraphicFramePr>
          <p:cNvPr id="30" name="表格 29">
            <a:extLst>
              <a:ext uri="{FF2B5EF4-FFF2-40B4-BE49-F238E27FC236}">
                <a16:creationId xmlns:a16="http://schemas.microsoft.com/office/drawing/2014/main" id="{25285E8F-5E14-7349-835C-C1F1DAE6B1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604972"/>
              </p:ext>
            </p:extLst>
          </p:nvPr>
        </p:nvGraphicFramePr>
        <p:xfrm>
          <a:off x="7613348" y="5399609"/>
          <a:ext cx="1862491" cy="10519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62491">
                  <a:extLst>
                    <a:ext uri="{9D8B030D-6E8A-4147-A177-3AD203B41FA5}">
                      <a16:colId xmlns:a16="http://schemas.microsoft.com/office/drawing/2014/main" val="4259135228"/>
                    </a:ext>
                  </a:extLst>
                </a:gridCol>
              </a:tblGrid>
              <a:tr h="26471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1" dirty="0" err="1">
                          <a:effectLst/>
                          <a:latin typeface="Arial" panose="020B0604020202020204" pitchFamily="34" charset="0"/>
                          <a:ea typeface="DengXian" panose="02010600030101010101" pitchFamily="2" charset="-122"/>
                          <a:cs typeface="Times New Roman" panose="02020603050405020304" pitchFamily="18" charset="0"/>
                        </a:rPr>
                        <a:t>eServiceProfile</a:t>
                      </a:r>
                      <a:endParaRPr lang="zh-CN" sz="1100" b="1" dirty="0">
                        <a:effectLst/>
                        <a:latin typeface="Arial" panose="020B0604020202020204" pitchFamily="34" charset="0"/>
                        <a:ea typeface="DengXia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7161094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Attribute1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0797789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Attribute2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6172843"/>
                  </a:ext>
                </a:extLst>
              </a:tr>
              <a:tr h="206547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Attribute3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79022360"/>
                  </a:ext>
                </a:extLst>
              </a:tr>
              <a:tr h="150294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Attribute4</a:t>
                      </a:r>
                      <a:endParaRPr lang="zh-CN" altLang="en-US" sz="11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2651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790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7136</TotalTime>
  <Words>381</Words>
  <Application>Microsoft Macintosh PowerPoint</Application>
  <PresentationFormat>宽屏</PresentationFormat>
  <Paragraphs>98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等线</vt:lpstr>
      <vt:lpstr>等线 Light</vt:lpstr>
      <vt:lpstr>Microsoft YaHei</vt:lpstr>
      <vt:lpstr>Arial</vt:lpstr>
      <vt:lpstr>Office 主题​​</vt:lpstr>
      <vt:lpstr>Discussion paper on Exposure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Requirement/Use case/Architecture</dc:title>
  <dc:creator>于小博</dc:creator>
  <cp:lastModifiedBy>xiaobo</cp:lastModifiedBy>
  <cp:revision>185</cp:revision>
  <dcterms:created xsi:type="dcterms:W3CDTF">2021-02-19T02:12:26Z</dcterms:created>
  <dcterms:modified xsi:type="dcterms:W3CDTF">2021-09-22T14:12:40Z</dcterms:modified>
</cp:coreProperties>
</file>