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B299-0FE0-4F79-9A76-7D824464C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8EE49-E038-413A-A6BE-04C3D72C3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F08D5-0A39-4529-8B72-E9F2D800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F427-D5A3-4A09-B748-24CF793B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7587-A331-4543-A96E-E6C5E7C7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0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5FD6-D31A-48A1-9E7E-8C29A8D6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EAD9E-0281-4C35-88CC-C8A0456CE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510A9-8148-4C33-A886-9E9A00EA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A32DA-DB52-45B8-8D8E-E921B1A4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DD435-DE42-471E-80B5-8DDE0A34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4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8D389-928D-4BC0-B19B-2E3817146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02D06-1FF0-4020-9355-71F75186F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A29E6-DC71-4508-8A10-8341097C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ACCFA-1D0C-4C4B-9FE7-CAFFE9CC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31DA6-0D8D-45BD-A82F-4AC5FF05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8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9E387-D579-427F-95E8-604248D3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0BC2-71C3-410F-975C-ECA211576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175C-9BB9-4023-9C54-C278E874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F18FC-716B-4D3A-98B0-48931AD3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34414-D174-46F2-8BEA-A78EE22C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5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16DA-7441-4DD4-A982-C9825AA1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909C3-DCF7-456B-BEA9-4F32EE7C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BC137-136C-46E6-9D87-8E884911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1C49D-8361-4FAB-9718-22011819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7D5CD-07E9-402B-B0EA-9729D8B5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4645-D3CB-4F90-904B-F4EE7603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EE90A-3C98-480F-A24A-2A03E2BBB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D553C-5F77-41B3-A166-0E892E7A2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8295C-D69C-4909-B65F-F56B6319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87EE6-31C0-4E14-B4E8-DC560E78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125DF-CA6C-4975-B76E-24E40175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8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1864-1BBE-441C-8FC3-257C8A25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26962-D16D-4305-BFF2-E1263156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75588-9111-44D4-A5FC-460A19FFC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D99B5-89A4-4028-BF41-81058D253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8C2B3-B402-4DCC-A661-0CD507263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7931F-3BF3-4FA0-AE93-2F67B7EE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E2393F-36D4-4F91-9E93-CDDB6181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BC8FD-9DCB-4CB4-B79F-7BB411E1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7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69CE-3731-4840-9199-A239E910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F58450-D61C-444E-B6AE-0F29EB4D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6A760-32FA-4AD9-8C32-8BD91796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4C8C7-2F97-4CED-94C3-5EE35841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03F63-4DC7-42A0-A7BF-002BB112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8F8CD-8059-4AB3-BF1E-6F2EAA19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E53C2-50E3-4350-AB8B-E32619E1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6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E003-6A7B-4989-9DE5-AD5C6388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05E2-B193-4ACA-AC9B-E5FFA02B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A8EEF-B98C-4623-A483-5C0498EA6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9E55A-7ABB-4434-B976-6BBEE7E9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8EDCC-2CD3-450C-A12F-2B7430D7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D3A41-37F1-4A89-B801-E4027ECF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D6EC-4F8E-4198-A25A-82710BCD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515B4-0A84-4CC8-AFB6-1BA9C103E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E5E3B-C82C-4BF1-AA2F-D8F01473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D4EF5-2CEB-4816-B10B-C5FF2795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90DA9-CEE1-4EEC-9A99-1FC09C21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C2468-0152-4751-B311-321F304E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6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496BD-7CD1-431E-A085-C0A5863F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06C15-AA18-40E9-B21D-76F87108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F1D5C-A03C-4EDB-AC4A-E50A0B72D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7150-FFFD-4769-8566-9E3754BE1448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ADF1C-EAE7-48F8-B931-AFC3C2E60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9D944-1824-41C2-9F2A-C0B3C333A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3E9A-4646-4073-9669-E49D6A973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6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1DD720-BA4C-4303-AF8B-BD19DE202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SA5 procedure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342C2-36CB-4AD4-9551-8877C5B27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Discussion on externally perceived problems</a:t>
            </a:r>
          </a:p>
          <a:p>
            <a:r>
              <a:rPr lang="en-GB" sz="1200" dirty="0">
                <a:solidFill>
                  <a:srgbClr val="FFFFFF"/>
                </a:solidFill>
              </a:rPr>
              <a:t>(15 Apr 2021)</a:t>
            </a:r>
          </a:p>
          <a:p>
            <a:endParaRPr lang="en-GB" sz="1200" dirty="0">
              <a:solidFill>
                <a:srgbClr val="FFFFFF"/>
              </a:solidFill>
            </a:endParaRPr>
          </a:p>
          <a:p>
            <a:r>
              <a:rPr lang="en-GB" sz="1200" dirty="0">
                <a:solidFill>
                  <a:srgbClr val="FFFFFF"/>
                </a:solidFill>
              </a:rPr>
              <a:t>Ishan Vaishnavi (Lenovo)</a:t>
            </a:r>
          </a:p>
        </p:txBody>
      </p:sp>
    </p:spTree>
    <p:extLst>
      <p:ext uri="{BB962C8B-B14F-4D97-AF65-F5344CB8AC3E}">
        <p14:creationId xmlns:p14="http://schemas.microsoft.com/office/powerpoint/2010/main" val="105824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D890-35F2-4326-B14E-F18B7130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Generic software design procedure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79503-33AF-4EEA-B224-FA51A5719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26" y="2740631"/>
            <a:ext cx="857250" cy="51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69278-1F76-4E7E-A667-C76912766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975" y="2412999"/>
            <a:ext cx="1346200" cy="133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6B1B30-2413-4D8A-A9D5-3170DEA1D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353" y="2083405"/>
            <a:ext cx="19685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38315-6FDC-4772-9DD3-BB7E8DDC7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791" y="4502221"/>
            <a:ext cx="1060450" cy="161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DBAD1-6161-43BA-921A-4CEBD77BA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144" y="4617056"/>
            <a:ext cx="1168400" cy="118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D2AA8F-8C9C-4F7D-9DC7-3DBE6629D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3765" y="4428296"/>
            <a:ext cx="1574800" cy="149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8F410-9F6C-427A-B1D1-15BA8B0EE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0376" y="2568539"/>
            <a:ext cx="1041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881A875-4C53-41CC-A8B9-3BA7748E764A}"/>
              </a:ext>
            </a:extLst>
          </p:cNvPr>
          <p:cNvSpPr/>
          <p:nvPr/>
        </p:nvSpPr>
        <p:spPr>
          <a:xfrm>
            <a:off x="1448656" y="2676418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91FC88F-AF17-4CE8-9CB0-951B0FEB6E16}"/>
              </a:ext>
            </a:extLst>
          </p:cNvPr>
          <p:cNvSpPr/>
          <p:nvPr/>
        </p:nvSpPr>
        <p:spPr>
          <a:xfrm>
            <a:off x="3412108" y="2648484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063F199-36C4-408C-A82C-A312F2EA232D}"/>
              </a:ext>
            </a:extLst>
          </p:cNvPr>
          <p:cNvSpPr/>
          <p:nvPr/>
        </p:nvSpPr>
        <p:spPr>
          <a:xfrm rot="5400000">
            <a:off x="4729118" y="3900077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BABC6EA-0AC0-43FE-9A25-D8CBB48DF382}"/>
              </a:ext>
            </a:extLst>
          </p:cNvPr>
          <p:cNvSpPr/>
          <p:nvPr/>
        </p:nvSpPr>
        <p:spPr>
          <a:xfrm rot="3831692">
            <a:off x="6008394" y="3879637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D63F84C-5E02-4F12-ADBC-C1A7BFAA25B9}"/>
              </a:ext>
            </a:extLst>
          </p:cNvPr>
          <p:cNvSpPr/>
          <p:nvPr/>
        </p:nvSpPr>
        <p:spPr>
          <a:xfrm>
            <a:off x="5813648" y="4861459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543E2BF-1623-428A-B62D-3F246C82F06B}"/>
              </a:ext>
            </a:extLst>
          </p:cNvPr>
          <p:cNvSpPr/>
          <p:nvPr/>
        </p:nvSpPr>
        <p:spPr>
          <a:xfrm>
            <a:off x="7887713" y="4825099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D89EF31-581A-424C-8ED9-25B35EC08465}"/>
              </a:ext>
            </a:extLst>
          </p:cNvPr>
          <p:cNvSpPr/>
          <p:nvPr/>
        </p:nvSpPr>
        <p:spPr>
          <a:xfrm>
            <a:off x="6522295" y="2562139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D104725-035C-4968-8556-03DE75D2D5F7}"/>
              </a:ext>
            </a:extLst>
          </p:cNvPr>
          <p:cNvSpPr/>
          <p:nvPr/>
        </p:nvSpPr>
        <p:spPr>
          <a:xfrm rot="3831692">
            <a:off x="8576518" y="3790457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5F02F84-3725-47B2-876C-0CFE63B94264}"/>
              </a:ext>
            </a:extLst>
          </p:cNvPr>
          <p:cNvSpPr/>
          <p:nvPr/>
        </p:nvSpPr>
        <p:spPr>
          <a:xfrm rot="19574605">
            <a:off x="10409391" y="3689140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88BFCD9-DF3B-44A9-8D0E-4F65F8FB0A72}"/>
              </a:ext>
            </a:extLst>
          </p:cNvPr>
          <p:cNvSpPr/>
          <p:nvPr/>
        </p:nvSpPr>
        <p:spPr>
          <a:xfrm>
            <a:off x="9662032" y="2682005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5F1E7E-7167-476B-8D3F-C145512753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7093" y="2032901"/>
            <a:ext cx="1361285" cy="1764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40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4AEE-5ECE-4583-800B-AA30C8E6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3GPP procedure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7DCAF-1148-4F68-8350-B718099F3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26" y="3171826"/>
            <a:ext cx="857250" cy="51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7119-1FE3-4505-B736-9415123C4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975" y="2844194"/>
            <a:ext cx="1346200" cy="133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2CABB-A063-4A0E-A8F9-13C6551F0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353" y="2514600"/>
            <a:ext cx="19685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3D4BB9-F671-42E9-B7C7-A5DA0F2FC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791" y="4933416"/>
            <a:ext cx="1060450" cy="161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732EA-D511-4B3C-839F-8E6794FF9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144" y="5048251"/>
            <a:ext cx="1168400" cy="118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BE82D6-218C-40EA-9394-5AACA15A2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6687" y="5011890"/>
            <a:ext cx="1253139" cy="118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78F850-1E89-4DB9-A0B6-9143E4DD02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0376" y="2999734"/>
            <a:ext cx="1041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958D909-469B-4566-9815-C9EAD17A58A7}"/>
              </a:ext>
            </a:extLst>
          </p:cNvPr>
          <p:cNvSpPr/>
          <p:nvPr/>
        </p:nvSpPr>
        <p:spPr>
          <a:xfrm>
            <a:off x="1448656" y="3107613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06F2058-1334-4558-ABBB-8D71CC50301C}"/>
              </a:ext>
            </a:extLst>
          </p:cNvPr>
          <p:cNvSpPr/>
          <p:nvPr/>
        </p:nvSpPr>
        <p:spPr>
          <a:xfrm>
            <a:off x="3412108" y="3079679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6E84F5F-710B-4625-BFD7-186A024C633F}"/>
              </a:ext>
            </a:extLst>
          </p:cNvPr>
          <p:cNvSpPr/>
          <p:nvPr/>
        </p:nvSpPr>
        <p:spPr>
          <a:xfrm rot="5400000">
            <a:off x="4729118" y="4331272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1909432-F9A2-408E-9A77-92DA7500D7BF}"/>
              </a:ext>
            </a:extLst>
          </p:cNvPr>
          <p:cNvSpPr/>
          <p:nvPr/>
        </p:nvSpPr>
        <p:spPr>
          <a:xfrm rot="3831692">
            <a:off x="6008394" y="4310832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C3453BB-5E64-42C3-BD34-B08A91AA931F}"/>
              </a:ext>
            </a:extLst>
          </p:cNvPr>
          <p:cNvSpPr/>
          <p:nvPr/>
        </p:nvSpPr>
        <p:spPr>
          <a:xfrm>
            <a:off x="5813648" y="5292654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3C529B7-8AC5-4850-8303-F36623BED4EE}"/>
              </a:ext>
            </a:extLst>
          </p:cNvPr>
          <p:cNvSpPr/>
          <p:nvPr/>
        </p:nvSpPr>
        <p:spPr>
          <a:xfrm>
            <a:off x="7887713" y="5256294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886E719-0D10-4F22-83E4-B7F80EAF2E60}"/>
              </a:ext>
            </a:extLst>
          </p:cNvPr>
          <p:cNvSpPr/>
          <p:nvPr/>
        </p:nvSpPr>
        <p:spPr>
          <a:xfrm>
            <a:off x="6522295" y="2993334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B745F82-BED8-4A4E-ACC9-9103E608759F}"/>
              </a:ext>
            </a:extLst>
          </p:cNvPr>
          <p:cNvSpPr/>
          <p:nvPr/>
        </p:nvSpPr>
        <p:spPr>
          <a:xfrm rot="3831692">
            <a:off x="8554617" y="4330625"/>
            <a:ext cx="325902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095C418-FDFA-41F3-AF20-F75DEA331E18}"/>
              </a:ext>
            </a:extLst>
          </p:cNvPr>
          <p:cNvSpPr/>
          <p:nvPr/>
        </p:nvSpPr>
        <p:spPr>
          <a:xfrm rot="18381567">
            <a:off x="10244482" y="4295107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F9BC1C5-48D8-4443-8A5C-042BA3FB2B58}"/>
              </a:ext>
            </a:extLst>
          </p:cNvPr>
          <p:cNvSpPr/>
          <p:nvPr/>
        </p:nvSpPr>
        <p:spPr>
          <a:xfrm>
            <a:off x="9662032" y="3113200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1C16BDA9-4DC0-4EBA-8794-8F6C4F67F3D9}"/>
              </a:ext>
            </a:extLst>
          </p:cNvPr>
          <p:cNvSpPr/>
          <p:nvPr/>
        </p:nvSpPr>
        <p:spPr>
          <a:xfrm rot="5400000">
            <a:off x="1342998" y="993054"/>
            <a:ext cx="577110" cy="1956166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5D91F3EC-5B58-4C06-B240-27CF73F23899}"/>
              </a:ext>
            </a:extLst>
          </p:cNvPr>
          <p:cNvSpPr/>
          <p:nvPr/>
        </p:nvSpPr>
        <p:spPr>
          <a:xfrm rot="5400000">
            <a:off x="5004987" y="-456263"/>
            <a:ext cx="594494" cy="4868416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A06F98A1-21D0-41E6-B1DA-BFAF71FE718E}"/>
              </a:ext>
            </a:extLst>
          </p:cNvPr>
          <p:cNvSpPr/>
          <p:nvPr/>
        </p:nvSpPr>
        <p:spPr>
          <a:xfrm rot="5400000">
            <a:off x="9013233" y="505610"/>
            <a:ext cx="578996" cy="2929171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FBFB30-6C1A-47B4-87FD-E69F4C4D719D}"/>
              </a:ext>
            </a:extLst>
          </p:cNvPr>
          <p:cNvSpPr txBox="1"/>
          <p:nvPr/>
        </p:nvSpPr>
        <p:spPr>
          <a:xfrm>
            <a:off x="6066710" y="1558610"/>
            <a:ext cx="93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909F9A-FB98-4DB0-BBE2-48702C3CDCBE}"/>
              </a:ext>
            </a:extLst>
          </p:cNvPr>
          <p:cNvSpPr txBox="1"/>
          <p:nvPr/>
        </p:nvSpPr>
        <p:spPr>
          <a:xfrm>
            <a:off x="1888626" y="1601804"/>
            <a:ext cx="93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EB409B-E126-492B-BD78-EF5F517ECA63}"/>
              </a:ext>
            </a:extLst>
          </p:cNvPr>
          <p:cNvSpPr txBox="1"/>
          <p:nvPr/>
        </p:nvSpPr>
        <p:spPr>
          <a:xfrm>
            <a:off x="9832369" y="1538055"/>
            <a:ext cx="93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6172D3A-D36A-4F78-873C-93EF009E3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8819" y="2460418"/>
            <a:ext cx="1395292" cy="1764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086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855D-EBDF-44FE-B015-13F21791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with </a:t>
            </a:r>
            <a:r>
              <a:rPr lang="en-GB" dirty="0" err="1"/>
              <a:t>eCOSLA</a:t>
            </a:r>
            <a:r>
              <a:rPr lang="en-GB" dirty="0"/>
              <a:t> so far (and SA5?)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92DEF-6662-47C0-949E-AC658AC1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26" y="3171826"/>
            <a:ext cx="857250" cy="51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6E0ED-B057-4D2E-B44F-610347EA3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975" y="2844194"/>
            <a:ext cx="1346200" cy="133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CF4FA-78A6-4EDE-B9E1-FFF24A912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353" y="2514600"/>
            <a:ext cx="19685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3040B-669C-4005-A739-2F5BC07D1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791" y="4933416"/>
            <a:ext cx="1060450" cy="161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91B58-95F8-4254-8310-360BCA01D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144" y="5048251"/>
            <a:ext cx="1168400" cy="118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5A852F-8046-4CD7-AB8F-40C7823F9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6687" y="5011890"/>
            <a:ext cx="1253139" cy="118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0B1A41-EC46-4FDE-90AA-B1452D83E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0376" y="2999734"/>
            <a:ext cx="1041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83EFA8E-3721-4C15-8FEA-4212183AEE00}"/>
              </a:ext>
            </a:extLst>
          </p:cNvPr>
          <p:cNvSpPr/>
          <p:nvPr/>
        </p:nvSpPr>
        <p:spPr>
          <a:xfrm>
            <a:off x="1448656" y="3107613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1718CB5-8284-4045-8D24-8E0255427439}"/>
              </a:ext>
            </a:extLst>
          </p:cNvPr>
          <p:cNvSpPr/>
          <p:nvPr/>
        </p:nvSpPr>
        <p:spPr>
          <a:xfrm>
            <a:off x="3412108" y="3079679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7CAECE5-346E-40F0-A5F9-F089DCBC36D6}"/>
              </a:ext>
            </a:extLst>
          </p:cNvPr>
          <p:cNvSpPr/>
          <p:nvPr/>
        </p:nvSpPr>
        <p:spPr>
          <a:xfrm rot="5400000">
            <a:off x="4729118" y="4331272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ED0A6B0-1D62-471F-9B97-BB0F1CE9CD90}"/>
              </a:ext>
            </a:extLst>
          </p:cNvPr>
          <p:cNvSpPr/>
          <p:nvPr/>
        </p:nvSpPr>
        <p:spPr>
          <a:xfrm rot="3831692">
            <a:off x="6008394" y="4310832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31B3685-32F7-4D80-9FD2-9ED4B8EF4992}"/>
              </a:ext>
            </a:extLst>
          </p:cNvPr>
          <p:cNvSpPr/>
          <p:nvPr/>
        </p:nvSpPr>
        <p:spPr>
          <a:xfrm>
            <a:off x="5813648" y="5292654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88A7A0F-B580-41CA-B978-1DF39A2C5D95}"/>
              </a:ext>
            </a:extLst>
          </p:cNvPr>
          <p:cNvSpPr/>
          <p:nvPr/>
        </p:nvSpPr>
        <p:spPr>
          <a:xfrm>
            <a:off x="7887713" y="5256294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6EEAFFE-9A13-447B-9850-1B764F843423}"/>
              </a:ext>
            </a:extLst>
          </p:cNvPr>
          <p:cNvSpPr/>
          <p:nvPr/>
        </p:nvSpPr>
        <p:spPr>
          <a:xfrm>
            <a:off x="6522295" y="2993334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2C3439C-DD52-44E7-9195-782A62792A14}"/>
              </a:ext>
            </a:extLst>
          </p:cNvPr>
          <p:cNvSpPr/>
          <p:nvPr/>
        </p:nvSpPr>
        <p:spPr>
          <a:xfrm rot="3831692">
            <a:off x="8554617" y="4330625"/>
            <a:ext cx="325902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0BBF435-576E-423B-8070-A0694BC28305}"/>
              </a:ext>
            </a:extLst>
          </p:cNvPr>
          <p:cNvSpPr/>
          <p:nvPr/>
        </p:nvSpPr>
        <p:spPr>
          <a:xfrm rot="18381567">
            <a:off x="10244482" y="4295107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8632E8E-78C4-437B-BEEA-F1DFE615B3E6}"/>
              </a:ext>
            </a:extLst>
          </p:cNvPr>
          <p:cNvSpPr/>
          <p:nvPr/>
        </p:nvSpPr>
        <p:spPr>
          <a:xfrm>
            <a:off x="9662032" y="3113200"/>
            <a:ext cx="357794" cy="6986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FD74425-24B9-4C56-AF42-B8C00496435E}"/>
              </a:ext>
            </a:extLst>
          </p:cNvPr>
          <p:cNvSpPr/>
          <p:nvPr/>
        </p:nvSpPr>
        <p:spPr>
          <a:xfrm rot="5400000">
            <a:off x="888373" y="1207265"/>
            <a:ext cx="598155" cy="1417049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991BE9C1-BFBC-471A-A93B-B7CE7CDA41C3}"/>
              </a:ext>
            </a:extLst>
          </p:cNvPr>
          <p:cNvSpPr/>
          <p:nvPr/>
        </p:nvSpPr>
        <p:spPr>
          <a:xfrm rot="5400000">
            <a:off x="8777892" y="36960"/>
            <a:ext cx="604604" cy="3461114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A67353-4431-4462-9353-C07975323601}"/>
              </a:ext>
            </a:extLst>
          </p:cNvPr>
          <p:cNvCxnSpPr>
            <a:cxnSpLocks/>
          </p:cNvCxnSpPr>
          <p:nvPr/>
        </p:nvCxnSpPr>
        <p:spPr>
          <a:xfrm>
            <a:off x="2280863" y="1915789"/>
            <a:ext cx="477948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EA77B25-C207-40D7-B031-3093CED2D8A6}"/>
              </a:ext>
            </a:extLst>
          </p:cNvPr>
          <p:cNvSpPr txBox="1"/>
          <p:nvPr/>
        </p:nvSpPr>
        <p:spPr>
          <a:xfrm>
            <a:off x="1234670" y="1506022"/>
            <a:ext cx="114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TS28.535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4BF572-780C-4AE5-8450-2FD96D9C5EEE}"/>
              </a:ext>
            </a:extLst>
          </p:cNvPr>
          <p:cNvSpPr txBox="1"/>
          <p:nvPr/>
        </p:nvSpPr>
        <p:spPr>
          <a:xfrm>
            <a:off x="9813771" y="1398185"/>
            <a:ext cx="114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TS28.536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6A1539-1D1C-4644-84A0-505E899F2DD9}"/>
              </a:ext>
            </a:extLst>
          </p:cNvPr>
          <p:cNvSpPr txBox="1"/>
          <p:nvPr/>
        </p:nvSpPr>
        <p:spPr>
          <a:xfrm>
            <a:off x="3379171" y="1520796"/>
            <a:ext cx="262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Inefficient Jump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086B57-2B9D-419D-90F8-8F04CF420F7C}"/>
              </a:ext>
            </a:extLst>
          </p:cNvPr>
          <p:cNvSpPr/>
          <p:nvPr/>
        </p:nvSpPr>
        <p:spPr>
          <a:xfrm>
            <a:off x="2269230" y="2214867"/>
            <a:ext cx="4685429" cy="448387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69E0C2-7B1B-49B6-A511-5F2DD895BB26}"/>
              </a:ext>
            </a:extLst>
          </p:cNvPr>
          <p:cNvSpPr txBox="1"/>
          <p:nvPr/>
        </p:nvSpPr>
        <p:spPr>
          <a:xfrm>
            <a:off x="1446160" y="5739866"/>
            <a:ext cx="2671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Not normative</a:t>
            </a:r>
          </a:p>
          <a:p>
            <a:r>
              <a:rPr lang="en-GB" sz="2000" b="1" dirty="0"/>
              <a:t>(however, important)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6F769B8-3547-4E73-97FF-834FBF62E0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9037" y="2460418"/>
            <a:ext cx="1395292" cy="1764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59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0DA9-9FF9-41F1-A523-C4979B89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57DD-D53F-4488-94C4-513E4889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Propose non-normative part as discussion – no significant discussion </a:t>
            </a:r>
          </a:p>
          <a:p>
            <a:r>
              <a:rPr lang="en-GB" sz="3200" dirty="0"/>
              <a:t>Propose in normative section – not SA5 way of documentation </a:t>
            </a:r>
          </a:p>
          <a:p>
            <a:r>
              <a:rPr lang="en-GB" sz="3200" dirty="0"/>
              <a:t>Directly propose NRM – too early, further discussion is required</a:t>
            </a:r>
          </a:p>
          <a:p>
            <a:r>
              <a:rPr lang="en-GB" sz="3200" dirty="0"/>
              <a:t>Time and effort wastage plus lack of high level solution reduces external readability</a:t>
            </a:r>
          </a:p>
        </p:txBody>
      </p:sp>
    </p:spTree>
    <p:extLst>
      <p:ext uri="{BB962C8B-B14F-4D97-AF65-F5344CB8AC3E}">
        <p14:creationId xmlns:p14="http://schemas.microsoft.com/office/powerpoint/2010/main" val="399892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706F-B997-471F-AC01-D51E4B64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Non-normative part is still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8F599-92CE-4814-9C9A-FD30E470D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Important for readability </a:t>
            </a:r>
          </a:p>
          <a:p>
            <a:r>
              <a:rPr lang="en-GB" dirty="0"/>
              <a:t>Important for discussions and understanding of the final solution </a:t>
            </a:r>
          </a:p>
          <a:p>
            <a:pPr marL="0" indent="0">
              <a:buNone/>
            </a:pPr>
            <a:r>
              <a:rPr lang="en-GB" dirty="0"/>
              <a:t>Question: How do we document and force discussions on that part?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Proposal: </a:t>
            </a:r>
          </a:p>
          <a:p>
            <a:pPr marL="514350" indent="-514350">
              <a:buAutoNum type="arabicPeriod"/>
            </a:pPr>
            <a:r>
              <a:rPr lang="en-GB" dirty="0"/>
              <a:t>Document high level solutions in non-normative annexes in TS28.535. </a:t>
            </a:r>
          </a:p>
          <a:p>
            <a:pPr marL="514350" indent="-514350">
              <a:buAutoNum type="arabicPeriod"/>
            </a:pPr>
            <a:r>
              <a:rPr lang="en-GB" dirty="0"/>
              <a:t>Those solutions are a must for all Stage 2/3 scenario solutions </a:t>
            </a:r>
          </a:p>
          <a:p>
            <a:pPr marL="514350" indent="-514350">
              <a:buAutoNum type="arabicPeriod"/>
            </a:pPr>
            <a:r>
              <a:rPr lang="en-GB" dirty="0"/>
              <a:t>Show in TS28.536 how high level solution are implemented using MnS component A, B, C  (probably also in informative annex)</a:t>
            </a:r>
          </a:p>
          <a:p>
            <a:pPr marL="0" indent="0">
              <a:buNone/>
            </a:pPr>
            <a:r>
              <a:rPr lang="en-GB" dirty="0"/>
              <a:t>Other proposals welcome?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2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172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SA5 procedure discussion</vt:lpstr>
      <vt:lpstr>Generic software design procedure</vt:lpstr>
      <vt:lpstr>3GPP procedure</vt:lpstr>
      <vt:lpstr>Problem with eCOSLA so far (and SA5?)</vt:lpstr>
      <vt:lpstr>Problem</vt:lpstr>
      <vt:lpstr>Non-normative part is still important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SA5 procedure discussion</dc:title>
  <dc:creator>IV</dc:creator>
  <cp:lastModifiedBy>IV</cp:lastModifiedBy>
  <cp:revision>9</cp:revision>
  <dcterms:created xsi:type="dcterms:W3CDTF">2021-04-14T09:44:53Z</dcterms:created>
  <dcterms:modified xsi:type="dcterms:W3CDTF">2021-04-14T15:24:38Z</dcterms:modified>
</cp:coreProperties>
</file>