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29" r:id="rId6"/>
  </p:sldMasterIdLst>
  <p:notesMasterIdLst>
    <p:notesMasterId r:id="rId12"/>
  </p:notesMasterIdLst>
  <p:handoutMasterIdLst>
    <p:handoutMasterId r:id="rId13"/>
  </p:handoutMasterIdLst>
  <p:sldIdLst>
    <p:sldId id="303" r:id="rId7"/>
    <p:sldId id="945" r:id="rId8"/>
    <p:sldId id="946" r:id="rId9"/>
    <p:sldId id="948" r:id="rId10"/>
    <p:sldId id="704" r:id="rId11"/>
  </p:sldIdLst>
  <p:sldSz cx="12192000" cy="6858000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608013" indent="-1508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217613" indent="-3032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827213" indent="-4556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2436813" indent="-6080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00"/>
    <a:srgbClr val="5C88D0"/>
    <a:srgbClr val="72AF2F"/>
    <a:srgbClr val="FFFFCC"/>
    <a:srgbClr val="C1E442"/>
    <a:srgbClr val="FFFF99"/>
    <a:srgbClr val="C6D254"/>
    <a:srgbClr val="2A6EA8"/>
    <a:srgbClr val="B1D254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39" autoAdjust="0"/>
    <p:restoredTop sz="92197" autoAdjust="0"/>
  </p:normalViewPr>
  <p:slideViewPr>
    <p:cSldViewPr snapToGrid="0">
      <p:cViewPr varScale="1">
        <p:scale>
          <a:sx n="71" d="100"/>
          <a:sy n="71" d="100"/>
        </p:scale>
        <p:origin x="232" y="16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45" d="100"/>
          <a:sy n="45" d="100"/>
        </p:scale>
        <p:origin x="2768" y="5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AA78BAD3-FC21-4679-B770-3EA085F20603}" type="datetime1">
              <a:rPr lang="en-US"/>
              <a:pPr>
                <a:defRPr/>
              </a:pPr>
              <a:t>9/27/22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17FF792-3EB9-44FA-9386-5606498586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522078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BE730920-F8FB-4BAB-A0E2-B112E44812FA}" type="datetime1">
              <a:rPr lang="en-US"/>
              <a:pPr>
                <a:defRPr/>
              </a:pPr>
              <a:t>9/27/22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2950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7BB3565-DE1F-45E8-8B92-B6CEF3A5A93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564593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6080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2176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8272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4368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1312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13" y="0"/>
            <a:ext cx="5145087" cy="633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0231849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609585" indent="-609585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23381228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en-IE" noProof="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11410952" y="6483350"/>
            <a:ext cx="527049" cy="222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B78E712-7E90-46AF-8873-540771249AD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3046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Relationship Id="rId9" Type="http://schemas.openxmlformats.org/officeDocument/2006/relationships/image" Target="../media/image5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938327" y="6413501"/>
            <a:ext cx="8224837" cy="333374"/>
          </a:xfrm>
          <a:prstGeom prst="homePlate">
            <a:avLst>
              <a:gd name="adj" fmla="val 91600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333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2463" y="228600"/>
            <a:ext cx="91027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0" y="1454150"/>
            <a:ext cx="11183938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212963" y="6511925"/>
            <a:ext cx="7950201" cy="234950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33" spc="400" dirty="0">
                <a:solidFill>
                  <a:schemeClr val="bg1"/>
                </a:solidFill>
              </a:rPr>
              <a:t> </a:t>
            </a:r>
            <a:r>
              <a:rPr lang="en-GB" sz="1100" b="1" spc="300" dirty="0">
                <a:ea typeface="+mn-ea"/>
                <a:cs typeface="Arial" panose="020B0604020202020204" pitchFamily="34" charset="0"/>
              </a:rPr>
              <a:t>S5-22 Agenda for Rapporteur call (SA5#146 CH)</a:t>
            </a:r>
          </a:p>
        </p:txBody>
      </p:sp>
      <p:sp>
        <p:nvSpPr>
          <p:cNvPr id="1030" name="Rectangle 15"/>
          <p:cNvSpPr>
            <a:spLocks noChangeArrowheads="1"/>
          </p:cNvSpPr>
          <p:nvPr userDrawn="1"/>
        </p:nvSpPr>
        <p:spPr bwMode="auto">
          <a:xfrm>
            <a:off x="5448300" y="3303588"/>
            <a:ext cx="123825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>
                <a:solidFill>
                  <a:schemeClr val="bg1"/>
                </a:solidFill>
              </a:rPr>
              <a:t>© 3GPP 2012</a:t>
            </a:r>
            <a:endParaRPr lang="en-GB" altLang="en-US" sz="1333"/>
          </a:p>
        </p:txBody>
      </p:sp>
      <p:pic>
        <p:nvPicPr>
          <p:cNvPr id="1031" name="Picture 10" descr="3GPP_TM_RD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8088" y="306388"/>
            <a:ext cx="1584325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0" y="6462713"/>
            <a:ext cx="1027845" cy="256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67" dirty="0"/>
              <a:t>© 3GPP 2022</a:t>
            </a:r>
          </a:p>
        </p:txBody>
      </p:sp>
      <p:pic>
        <p:nvPicPr>
          <p:cNvPr id="11" name="Picture 13" descr="green2.jp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81467" y="6423704"/>
            <a:ext cx="365125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Oval 11"/>
          <p:cNvSpPr/>
          <p:nvPr userDrawn="1"/>
        </p:nvSpPr>
        <p:spPr bwMode="auto">
          <a:xfrm>
            <a:off x="11157629" y="6330667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435BA645-663C-49B9-8214-3A0DBAD6F1FF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8" r:id="rId1"/>
    <p:sldLayoutId id="2147483936" r:id="rId2"/>
    <p:sldLayoutId id="2147483939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608013" indent="-608013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37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Blip>
          <a:blip r:embed="rId8"/>
        </a:buBlip>
        <a:defRPr sz="3200">
          <a:solidFill>
            <a:schemeClr val="tx1"/>
          </a:solidFill>
          <a:latin typeface="+mn-lt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Blip>
          <a:blip r:embed="rId9"/>
        </a:buBlip>
        <a:defRPr sz="2600">
          <a:solidFill>
            <a:schemeClr val="tx1"/>
          </a:solidFill>
          <a:latin typeface="+mn-lt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>
          <a:solidFill>
            <a:schemeClr val="tx1"/>
          </a:solidFill>
          <a:latin typeface="+mn-lt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00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451296" y="2799759"/>
            <a:ext cx="10905688" cy="147002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48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sz="4800" dirty="0"/>
            </a:br>
            <a:br>
              <a:rPr lang="en-GB" sz="4800" dirty="0"/>
            </a:br>
            <a:r>
              <a:rPr lang="en-US" altLang="zh-CN" sz="4800" b="1" dirty="0"/>
              <a:t>CHF Distributed Availability</a:t>
            </a:r>
            <a:br>
              <a:rPr lang="en-GB" altLang="zh-CN" sz="3200" b="1" dirty="0"/>
            </a:br>
            <a:r>
              <a:rPr lang="en-GB" altLang="zh-CN" sz="3200" b="1" dirty="0"/>
              <a:t> (SA5#146)</a:t>
            </a:r>
            <a:br>
              <a:rPr lang="en-GB" altLang="zh-CN" sz="3200" b="1" i="1" dirty="0"/>
            </a:br>
            <a:br>
              <a:rPr lang="en-GB" altLang="zh-CN" sz="3200" b="1" dirty="0"/>
            </a:br>
            <a:br>
              <a:rPr lang="en-US" sz="48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4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2044467" y="4555010"/>
            <a:ext cx="8534400" cy="1752600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en-US" altLang="zh-CN" sz="2400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altLang="zh-CN" sz="2400" dirty="0">
                <a:latin typeface="Arial" charset="0"/>
              </a:rPr>
              <a:t>João Rodrigues    Nokia</a:t>
            </a:r>
            <a:endParaRPr lang="en-GB" sz="2400" dirty="0">
              <a:latin typeface="Arial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6F9A58A-34DE-4257-B8E0-D5465187E4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dirty="0">
                <a:solidFill>
                  <a:srgbClr val="000000"/>
                </a:solidFill>
              </a:rPr>
              <a:t>Current Scenario</a:t>
            </a:r>
            <a:endParaRPr lang="zh-CN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BFA3A53E-93A0-4556-92EF-5F2D6A1825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899" y="237408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75113D09-EF62-46D5-917B-5A232FE697D8}"/>
              </a:ext>
            </a:extLst>
          </p:cNvPr>
          <p:cNvSpPr/>
          <p:nvPr/>
        </p:nvSpPr>
        <p:spPr>
          <a:xfrm>
            <a:off x="5550715" y="2116446"/>
            <a:ext cx="6096000" cy="22929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00430" indent="-900430">
              <a:spcBef>
                <a:spcPts val="600"/>
              </a:spcBef>
              <a:spcAft>
                <a:spcPts val="900"/>
              </a:spcAft>
            </a:pPr>
            <a:r>
              <a:rPr lang="en-GB" altLang="zh-CN" sz="1600" b="1" dirty="0">
                <a:cs typeface="Times New Roman" panose="02020603050405020304" pitchFamily="18" charset="0"/>
              </a:rPr>
              <a:t>T</a:t>
            </a:r>
            <a:r>
              <a:rPr lang="en-US" altLang="zh-CN" sz="1600" b="1" dirty="0">
                <a:cs typeface="Times New Roman" panose="02020603050405020304" pitchFamily="18" charset="0"/>
              </a:rPr>
              <a:t>S</a:t>
            </a:r>
            <a:r>
              <a:rPr lang="zh-CN" altLang="en-US" sz="1600" b="1" dirty="0">
                <a:cs typeface="Times New Roman" panose="02020603050405020304" pitchFamily="18" charset="0"/>
              </a:rPr>
              <a:t> </a:t>
            </a:r>
            <a:r>
              <a:rPr lang="en-US" altLang="zh-CN" sz="1600" b="1" dirty="0">
                <a:cs typeface="Times New Roman" panose="02020603050405020304" pitchFamily="18" charset="0"/>
              </a:rPr>
              <a:t>23.501 </a:t>
            </a:r>
            <a:endParaRPr lang="en-GB" altLang="zh-CN" sz="1600" b="1" dirty="0">
              <a:cs typeface="Times New Roman" panose="02020603050405020304" pitchFamily="18" charset="0"/>
            </a:endParaRPr>
          </a:p>
          <a:p>
            <a:pPr marL="900430" indent="-900430">
              <a:spcBef>
                <a:spcPts val="600"/>
              </a:spcBef>
              <a:spcAft>
                <a:spcPts val="900"/>
              </a:spcAft>
            </a:pPr>
            <a:r>
              <a:rPr lang="en-GB" altLang="zh-CN" sz="1600" b="1" i="1" dirty="0">
                <a:cs typeface="Times New Roman" panose="02020603050405020304" pitchFamily="18" charset="0"/>
              </a:rPr>
              <a:t>6.3.11	CHF Discovery and selection</a:t>
            </a:r>
            <a:endParaRPr lang="zh-CN" altLang="zh-CN" sz="1600" b="1" i="1" dirty="0">
              <a:cs typeface="Times New Roman" panose="02020603050405020304" pitchFamily="18" charset="0"/>
            </a:endParaRPr>
          </a:p>
          <a:p>
            <a:r>
              <a:rPr lang="en-GB" altLang="zh-CN" sz="1100" i="1" dirty="0">
                <a:latin typeface="Times New Roman" panose="02020603050405020304" pitchFamily="18" charset="0"/>
                <a:ea typeface="等线" panose="02010600030101010101" pitchFamily="2" charset="-122"/>
              </a:rPr>
              <a:t>The CHF discovery and selection function is supported by the SMF, the AMF, the SMSF and the PCF. It is used by the SMF to select a CHF that manages the online charging or offline charging for a PDU Session of a subscriber. It is used by the AMF to select a CHF that manages the online charging or offline charging for 5G connection and mobility of a subscriber. It is used by the SMSF to select a CHF that manages the online charging or offline charging for the SMS over NAS transactions of a subscriber. It is used by the PCF to select a CHF that manages the spending limits for a PDU Session of a subscriber.</a:t>
            </a:r>
          </a:p>
          <a:p>
            <a:endParaRPr lang="en-GB" altLang="zh-CN" sz="1400" dirty="0">
              <a:latin typeface="Times New Roman" panose="02020603050405020304" pitchFamily="18" charset="0"/>
              <a:ea typeface="等线" panose="02010600030101010101" pitchFamily="2" charset="-122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9049D63D-BEFA-4CE6-B5BB-39C3C10EAEF4}"/>
              </a:ext>
            </a:extLst>
          </p:cNvPr>
          <p:cNvSpPr/>
          <p:nvPr/>
        </p:nvSpPr>
        <p:spPr>
          <a:xfrm>
            <a:off x="517478" y="5160734"/>
            <a:ext cx="10254204" cy="9555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PT" altLang="zh-CN" dirty="0" err="1">
                <a:solidFill>
                  <a:srgbClr val="002060"/>
                </a:solidFill>
              </a:rPr>
              <a:t>There</a:t>
            </a:r>
            <a:r>
              <a:rPr lang="pt-PT" altLang="zh-CN" dirty="0">
                <a:solidFill>
                  <a:srgbClr val="002060"/>
                </a:solidFill>
              </a:rPr>
              <a:t> </a:t>
            </a:r>
            <a:r>
              <a:rPr lang="pt-PT" altLang="zh-CN" dirty="0" err="1">
                <a:solidFill>
                  <a:srgbClr val="002060"/>
                </a:solidFill>
              </a:rPr>
              <a:t>is</a:t>
            </a:r>
            <a:r>
              <a:rPr lang="pt-PT" altLang="zh-CN" dirty="0">
                <a:solidFill>
                  <a:srgbClr val="002060"/>
                </a:solidFill>
              </a:rPr>
              <a:t> </a:t>
            </a:r>
            <a:r>
              <a:rPr lang="pt-PT" altLang="zh-CN" dirty="0" err="1">
                <a:solidFill>
                  <a:srgbClr val="002060"/>
                </a:solidFill>
              </a:rPr>
              <a:t>already</a:t>
            </a:r>
            <a:r>
              <a:rPr lang="pt-PT" altLang="zh-CN" dirty="0">
                <a:solidFill>
                  <a:srgbClr val="002060"/>
                </a:solidFill>
              </a:rPr>
              <a:t> </a:t>
            </a:r>
            <a:r>
              <a:rPr lang="pt-PT" altLang="zh-CN" dirty="0" err="1">
                <a:solidFill>
                  <a:srgbClr val="002060"/>
                </a:solidFill>
              </a:rPr>
              <a:t>the</a:t>
            </a:r>
            <a:r>
              <a:rPr lang="pt-PT" altLang="zh-CN" dirty="0">
                <a:solidFill>
                  <a:srgbClr val="002060"/>
                </a:solidFill>
              </a:rPr>
              <a:t> </a:t>
            </a:r>
            <a:r>
              <a:rPr lang="pt-PT" altLang="zh-CN" dirty="0" err="1">
                <a:solidFill>
                  <a:srgbClr val="002060"/>
                </a:solidFill>
              </a:rPr>
              <a:t>possibility</a:t>
            </a:r>
            <a:r>
              <a:rPr lang="pt-PT" altLang="zh-CN" dirty="0">
                <a:solidFill>
                  <a:srgbClr val="002060"/>
                </a:solidFill>
              </a:rPr>
              <a:t> to </a:t>
            </a:r>
            <a:r>
              <a:rPr lang="pt-PT" altLang="zh-CN" dirty="0" err="1">
                <a:solidFill>
                  <a:srgbClr val="002060"/>
                </a:solidFill>
              </a:rPr>
              <a:t>choose</a:t>
            </a:r>
            <a:r>
              <a:rPr lang="pt-PT" altLang="zh-CN" dirty="0">
                <a:solidFill>
                  <a:srgbClr val="002060"/>
                </a:solidFill>
              </a:rPr>
              <a:t> </a:t>
            </a:r>
            <a:r>
              <a:rPr lang="pt-PT" altLang="zh-CN" dirty="0" err="1">
                <a:solidFill>
                  <a:srgbClr val="002060"/>
                </a:solidFill>
              </a:rPr>
              <a:t>between</a:t>
            </a:r>
            <a:r>
              <a:rPr lang="pt-PT" altLang="zh-CN" dirty="0">
                <a:solidFill>
                  <a:srgbClr val="002060"/>
                </a:solidFill>
              </a:rPr>
              <a:t> </a:t>
            </a:r>
            <a:r>
              <a:rPr lang="pt-PT" altLang="zh-CN" dirty="0" err="1">
                <a:solidFill>
                  <a:srgbClr val="002060"/>
                </a:solidFill>
              </a:rPr>
              <a:t>diferent</a:t>
            </a:r>
            <a:r>
              <a:rPr lang="pt-PT" altLang="zh-CN" dirty="0">
                <a:solidFill>
                  <a:srgbClr val="002060"/>
                </a:solidFill>
              </a:rPr>
              <a:t> </a:t>
            </a:r>
            <a:r>
              <a:rPr lang="pt-PT" altLang="zh-CN" dirty="0" err="1">
                <a:solidFill>
                  <a:srgbClr val="002060"/>
                </a:solidFill>
              </a:rPr>
              <a:t>CHFs</a:t>
            </a:r>
            <a:r>
              <a:rPr lang="pt-PT" altLang="zh-CN" dirty="0">
                <a:solidFill>
                  <a:srgbClr val="002060"/>
                </a:solidFill>
              </a:rPr>
              <a:t> (</a:t>
            </a:r>
            <a:r>
              <a:rPr lang="pt-PT" altLang="zh-CN" dirty="0" err="1">
                <a:solidFill>
                  <a:srgbClr val="002060"/>
                </a:solidFill>
              </a:rPr>
              <a:t>but</a:t>
            </a:r>
            <a:r>
              <a:rPr lang="pt-PT" altLang="zh-CN" dirty="0">
                <a:solidFill>
                  <a:srgbClr val="002060"/>
                </a:solidFill>
              </a:rPr>
              <a:t> in </a:t>
            </a:r>
            <a:r>
              <a:rPr lang="pt-PT" altLang="zh-CN" dirty="0" err="1">
                <a:solidFill>
                  <a:srgbClr val="002060"/>
                </a:solidFill>
              </a:rPr>
              <a:t>the</a:t>
            </a:r>
            <a:r>
              <a:rPr lang="pt-PT" altLang="zh-CN" dirty="0">
                <a:solidFill>
                  <a:srgbClr val="002060"/>
                </a:solidFill>
              </a:rPr>
              <a:t> </a:t>
            </a:r>
            <a:r>
              <a:rPr lang="pt-PT" altLang="zh-CN" dirty="0" err="1">
                <a:solidFill>
                  <a:srgbClr val="002060"/>
                </a:solidFill>
              </a:rPr>
              <a:t>details</a:t>
            </a:r>
            <a:r>
              <a:rPr lang="pt-PT" altLang="zh-CN" dirty="0">
                <a:solidFill>
                  <a:srgbClr val="002060"/>
                </a:solidFill>
              </a:rPr>
              <a:t> </a:t>
            </a:r>
            <a:r>
              <a:rPr lang="pt-PT" altLang="zh-CN" dirty="0" err="1">
                <a:solidFill>
                  <a:srgbClr val="002060"/>
                </a:solidFill>
              </a:rPr>
              <a:t>its</a:t>
            </a:r>
            <a:r>
              <a:rPr lang="pt-PT" altLang="zh-CN" dirty="0">
                <a:solidFill>
                  <a:srgbClr val="002060"/>
                </a:solidFill>
              </a:rPr>
              <a:t> </a:t>
            </a:r>
            <a:r>
              <a:rPr lang="pt-PT" altLang="zh-CN" dirty="0" err="1">
                <a:solidFill>
                  <a:srgbClr val="002060"/>
                </a:solidFill>
              </a:rPr>
              <a:t>limited</a:t>
            </a:r>
            <a:r>
              <a:rPr lang="pt-PT" altLang="zh-CN" dirty="0">
                <a:solidFill>
                  <a:srgbClr val="002060"/>
                </a:solidFill>
              </a:rPr>
              <a:t> to </a:t>
            </a:r>
            <a:r>
              <a:rPr lang="pt-PT" altLang="zh-CN" dirty="0" err="1">
                <a:solidFill>
                  <a:srgbClr val="002060"/>
                </a:solidFill>
              </a:rPr>
              <a:t>primary</a:t>
            </a:r>
            <a:r>
              <a:rPr lang="pt-PT" altLang="zh-CN" dirty="0">
                <a:solidFill>
                  <a:srgbClr val="002060"/>
                </a:solidFill>
              </a:rPr>
              <a:t> </a:t>
            </a:r>
            <a:r>
              <a:rPr lang="pt-PT" altLang="zh-CN" dirty="0" err="1">
                <a:solidFill>
                  <a:srgbClr val="002060"/>
                </a:solidFill>
              </a:rPr>
              <a:t>and</a:t>
            </a:r>
            <a:r>
              <a:rPr lang="pt-PT" altLang="zh-CN" dirty="0">
                <a:solidFill>
                  <a:srgbClr val="002060"/>
                </a:solidFill>
              </a:rPr>
              <a:t> </a:t>
            </a:r>
            <a:r>
              <a:rPr lang="pt-PT" altLang="zh-CN" dirty="0" err="1">
                <a:solidFill>
                  <a:srgbClr val="002060"/>
                </a:solidFill>
              </a:rPr>
              <a:t>secondary</a:t>
            </a:r>
            <a:r>
              <a:rPr lang="pt-PT" altLang="zh-CN" dirty="0">
                <a:solidFill>
                  <a:srgbClr val="002060"/>
                </a:solidFill>
              </a:rPr>
              <a:t> CHF </a:t>
            </a:r>
            <a:r>
              <a:rPr lang="pt-PT" altLang="zh-CN" dirty="0" err="1">
                <a:solidFill>
                  <a:srgbClr val="002060"/>
                </a:solidFill>
              </a:rPr>
              <a:t>usage</a:t>
            </a:r>
            <a:r>
              <a:rPr lang="pt-PT" altLang="zh-CN" dirty="0">
                <a:solidFill>
                  <a:srgbClr val="002060"/>
                </a:solidFill>
              </a:rPr>
              <a:t>)</a:t>
            </a:r>
            <a:endParaRPr lang="en-GB" altLang="zh-CN" dirty="0">
              <a:solidFill>
                <a:srgbClr val="002060"/>
              </a:solidFill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altLang="zh-CN" dirty="0">
                <a:solidFill>
                  <a:srgbClr val="002060"/>
                </a:solidFill>
              </a:rPr>
              <a:t>Application Based Charging is defined (TS32.255) without details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altLang="zh-CN" dirty="0">
                <a:solidFill>
                  <a:srgbClr val="002060"/>
                </a:solidFill>
              </a:rPr>
              <a:t>Converged Charging System (ABMF/CGF) Reconciliation/Alignment not possible</a:t>
            </a:r>
          </a:p>
        </p:txBody>
      </p:sp>
      <p:sp>
        <p:nvSpPr>
          <p:cNvPr id="10" name="Rectangle 23">
            <a:extLst>
              <a:ext uri="{FF2B5EF4-FFF2-40B4-BE49-F238E27FC236}">
                <a16:creationId xmlns:a16="http://schemas.microsoft.com/office/drawing/2014/main" id="{4D0C998E-8DFC-4C22-B186-12E8BD7C0C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895" y="1822870"/>
            <a:ext cx="1142219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1" name="对象 10">
            <a:extLst>
              <a:ext uri="{FF2B5EF4-FFF2-40B4-BE49-F238E27FC236}">
                <a16:creationId xmlns:a16="http://schemas.microsoft.com/office/drawing/2014/main" id="{E0D7623D-AD8A-4DF1-821B-613C3227C7B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0857260"/>
              </p:ext>
            </p:extLst>
          </p:nvPr>
        </p:nvGraphicFramePr>
        <p:xfrm>
          <a:off x="330740" y="1822870"/>
          <a:ext cx="4873085" cy="25930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4150717" imgH="2206840" progId="Visio.Drawing.11">
                  <p:embed/>
                </p:oleObj>
              </mc:Choice>
              <mc:Fallback>
                <p:oleObj name="Visio" r:id="rId2" imgW="4150717" imgH="2206840" progId="Visio.Drawing.11">
                  <p:embed/>
                  <p:pic>
                    <p:nvPicPr>
                      <p:cNvPr id="11" name="对象 10">
                        <a:extLst>
                          <a:ext uri="{FF2B5EF4-FFF2-40B4-BE49-F238E27FC236}">
                            <a16:creationId xmlns:a16="http://schemas.microsoft.com/office/drawing/2014/main" id="{E0D7623D-AD8A-4DF1-821B-613C3227C7B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740" y="1822870"/>
                        <a:ext cx="4873085" cy="259301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D34D9740-42D3-C08E-3821-500BA1A780EA}"/>
              </a:ext>
            </a:extLst>
          </p:cNvPr>
          <p:cNvSpPr txBox="1"/>
          <p:nvPr/>
        </p:nvSpPr>
        <p:spPr>
          <a:xfrm>
            <a:off x="330740" y="4492670"/>
            <a:ext cx="357153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T" sz="1100" b="1" i="1" dirty="0"/>
              <a:t>TS 32.240: Converged Charging Architecture</a:t>
            </a:r>
          </a:p>
        </p:txBody>
      </p:sp>
    </p:spTree>
    <p:extLst>
      <p:ext uri="{BB962C8B-B14F-4D97-AF65-F5344CB8AC3E}">
        <p14:creationId xmlns:p14="http://schemas.microsoft.com/office/powerpoint/2010/main" val="22952713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B37175C-DB38-4C81-B520-476C22A34E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2483" y="40167"/>
            <a:ext cx="9102725" cy="1143000"/>
          </a:xfrm>
        </p:spPr>
        <p:txBody>
          <a:bodyPr/>
          <a:lstStyle/>
          <a:p>
            <a:r>
              <a:rPr lang="en-US" altLang="zh-CN" dirty="0"/>
              <a:t>Evolution</a:t>
            </a:r>
            <a:endParaRPr lang="zh-CN" altLang="en-US" dirty="0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7FF76FE3-1388-4D38-8764-49FFBED864F2}"/>
              </a:ext>
            </a:extLst>
          </p:cNvPr>
          <p:cNvSpPr/>
          <p:nvPr/>
        </p:nvSpPr>
        <p:spPr>
          <a:xfrm>
            <a:off x="635759" y="2991373"/>
            <a:ext cx="10776626" cy="2874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400" dirty="0">
                <a:solidFill>
                  <a:srgbClr val="C00000"/>
                </a:solidFill>
              </a:rPr>
              <a:t>Changes that can be expected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200" dirty="0"/>
              <a:t>Allow the possibility of deploying CHF across 5GS (Management &amp; Control Plane)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200" dirty="0"/>
              <a:t>CHF closer to the endpoint/UE leads faster response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200" dirty="0" err="1"/>
              <a:t>Nchf_ConvergedCharging</a:t>
            </a:r>
            <a:r>
              <a:rPr lang="en-US" altLang="zh-CN" sz="1200" dirty="0"/>
              <a:t>, </a:t>
            </a:r>
            <a:r>
              <a:rPr lang="en-US" altLang="zh-CN" sz="1200" dirty="0" err="1"/>
              <a:t>Nnrf_NFDiscovery</a:t>
            </a:r>
            <a:r>
              <a:rPr lang="en-US" altLang="zh-CN" sz="1200" dirty="0"/>
              <a:t> service are expected to be changed 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200" dirty="0"/>
              <a:t>RF, and ABMF could be deployed close to the endpoint (??) 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zh-CN" sz="1200" dirty="0"/>
          </a:p>
          <a:p>
            <a:pPr>
              <a:lnSpc>
                <a:spcPct val="150000"/>
              </a:lnSpc>
            </a:pPr>
            <a:r>
              <a:rPr lang="en-US" altLang="zh-CN" sz="1200" b="1" dirty="0"/>
              <a:t>KEY ISSUES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altLang="zh-CN" sz="1200" dirty="0"/>
              <a:t>Real Time Charging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altLang="zh-CN" sz="1200" dirty="0"/>
              <a:t>Distributed Charging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altLang="zh-CN" sz="1200" dirty="0"/>
              <a:t>Charging Availability / Redundancy </a:t>
            </a: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99AF6A97-6611-49BE-9BAF-792665269C05}"/>
              </a:ext>
            </a:extLst>
          </p:cNvPr>
          <p:cNvSpPr/>
          <p:nvPr/>
        </p:nvSpPr>
        <p:spPr>
          <a:xfrm>
            <a:off x="284406" y="1564350"/>
            <a:ext cx="7356758" cy="9352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400" dirty="0">
                <a:solidFill>
                  <a:srgbClr val="C00000"/>
                </a:solidFill>
              </a:rPr>
              <a:t>Common Part: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altLang="zh-CN" sz="1200" dirty="0"/>
              <a:t>Allow CHF Discovery and Selection across the 5GS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altLang="zh-CN" sz="1200" dirty="0"/>
              <a:t>Impacts can be expected in SMF (N40), AMF, SMSF and PCF (N28)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E0DFB6D-E61B-2D0A-8A8D-F4D13DA4E9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PT"/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6650549D-B2C7-5A52-0F1C-7D5234B9BB3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915169"/>
              </p:ext>
            </p:extLst>
          </p:nvPr>
        </p:nvGraphicFramePr>
        <p:xfrm>
          <a:off x="6738785" y="1494829"/>
          <a:ext cx="4673600" cy="293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icture" r:id="rId2" imgW="5613400" imgH="3517900" progId="Word.Picture.8">
                  <p:embed/>
                </p:oleObj>
              </mc:Choice>
              <mc:Fallback>
                <p:oleObj name="Picture" r:id="rId2" imgW="5613400" imgH="3517900" progId="Word.Picture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8785" y="1494829"/>
                        <a:ext cx="4673600" cy="293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34046994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9EE3713-F5E9-4355-A854-C5FEB2244B6E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altLang="zh-CN" dirty="0">
                <a:solidFill>
                  <a:srgbClr val="000000"/>
                </a:solidFill>
              </a:rPr>
              <a:t>Evaluation</a:t>
            </a:r>
            <a:endParaRPr lang="zh-CN" altLang="en-US" dirty="0">
              <a:solidFill>
                <a:srgbClr val="000000"/>
              </a:solidFill>
            </a:endParaRPr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A7A0A96A-C88B-4600-A485-020D9786BF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3632444"/>
              </p:ext>
            </p:extLst>
          </p:nvPr>
        </p:nvGraphicFramePr>
        <p:xfrm>
          <a:off x="995428" y="1597510"/>
          <a:ext cx="9622368" cy="530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19240">
                  <a:extLst>
                    <a:ext uri="{9D8B030D-6E8A-4147-A177-3AD203B41FA5}">
                      <a16:colId xmlns:a16="http://schemas.microsoft.com/office/drawing/2014/main" val="3891015299"/>
                    </a:ext>
                  </a:extLst>
                </a:gridCol>
                <a:gridCol w="6503128">
                  <a:extLst>
                    <a:ext uri="{9D8B030D-6E8A-4147-A177-3AD203B41FA5}">
                      <a16:colId xmlns:a16="http://schemas.microsoft.com/office/drawing/2014/main" val="19428075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000" dirty="0"/>
                        <a:t>  </a:t>
                      </a:r>
                      <a:endParaRPr lang="zh-CN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1914123"/>
                  </a:ext>
                </a:extLst>
              </a:tr>
              <a:tr h="611604"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Supported Scenarios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t-PT" altLang="zh-CN" sz="1600" dirty="0" err="1"/>
                        <a:t>Support</a:t>
                      </a:r>
                      <a:r>
                        <a:rPr lang="pt-PT" altLang="zh-CN" sz="1600" dirty="0"/>
                        <a:t> use cases </a:t>
                      </a:r>
                      <a:r>
                        <a:rPr lang="pt-PT" altLang="zh-CN" sz="1600" dirty="0" err="1"/>
                        <a:t>which</a:t>
                      </a:r>
                      <a:r>
                        <a:rPr lang="pt-PT" altLang="zh-CN" sz="1600" dirty="0"/>
                        <a:t> </a:t>
                      </a:r>
                      <a:r>
                        <a:rPr lang="pt-PT" altLang="zh-CN" sz="1600" dirty="0" err="1"/>
                        <a:t>require</a:t>
                      </a:r>
                      <a:r>
                        <a:rPr lang="pt-PT" altLang="zh-CN" sz="1600" dirty="0"/>
                        <a:t> real-time </a:t>
                      </a:r>
                      <a:r>
                        <a:rPr lang="pt-PT" altLang="zh-CN" sz="1600" dirty="0" err="1"/>
                        <a:t>charging</a:t>
                      </a:r>
                      <a:r>
                        <a:rPr lang="pt-PT" altLang="zh-CN" sz="1600" dirty="0"/>
                        <a:t> (e.g. URLLC)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t-PT" altLang="zh-CN" sz="1600" dirty="0" err="1"/>
                        <a:t>Instant</a:t>
                      </a:r>
                      <a:r>
                        <a:rPr lang="pt-PT" altLang="zh-CN" sz="1600" dirty="0"/>
                        <a:t> </a:t>
                      </a:r>
                      <a:r>
                        <a:rPr lang="pt-PT" altLang="zh-CN" sz="1600" dirty="0" err="1"/>
                        <a:t>Charging</a:t>
                      </a:r>
                      <a:r>
                        <a:rPr lang="pt-PT" altLang="zh-CN" sz="1600" dirty="0"/>
                        <a:t> </a:t>
                      </a:r>
                      <a:r>
                        <a:rPr lang="pt-PT" altLang="zh-CN" sz="1600" dirty="0" err="1"/>
                        <a:t>scenarios</a:t>
                      </a:r>
                      <a:endParaRPr lang="pt-PT" altLang="zh-CN" sz="16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t-PT" altLang="zh-CN" sz="1600" dirty="0" err="1"/>
                        <a:t>Distributed</a:t>
                      </a:r>
                      <a:r>
                        <a:rPr lang="pt-PT" altLang="zh-CN" sz="1600" dirty="0"/>
                        <a:t> </a:t>
                      </a:r>
                      <a:r>
                        <a:rPr lang="pt-PT" altLang="zh-CN" sz="1600" dirty="0" err="1"/>
                        <a:t>worload</a:t>
                      </a:r>
                      <a:r>
                        <a:rPr lang="pt-PT" altLang="zh-CN" sz="1600" dirty="0"/>
                        <a:t> </a:t>
                      </a:r>
                      <a:r>
                        <a:rPr lang="pt-PT" altLang="zh-CN" sz="1600" dirty="0" err="1"/>
                        <a:t>across</a:t>
                      </a:r>
                      <a:r>
                        <a:rPr lang="pt-PT" altLang="zh-CN" sz="1600" dirty="0"/>
                        <a:t> </a:t>
                      </a:r>
                      <a:r>
                        <a:rPr lang="pt-PT" altLang="zh-CN" sz="1600" dirty="0" err="1"/>
                        <a:t>ecosystem</a:t>
                      </a:r>
                      <a:r>
                        <a:rPr lang="pt-PT" altLang="zh-CN" sz="1600" dirty="0"/>
                        <a:t> (e.g. </a:t>
                      </a:r>
                      <a:r>
                        <a:rPr lang="pt-PT" altLang="zh-CN" sz="1600" dirty="0" err="1"/>
                        <a:t>closer</a:t>
                      </a:r>
                      <a:r>
                        <a:rPr lang="pt-PT" altLang="zh-CN" sz="1600" dirty="0"/>
                        <a:t> to </a:t>
                      </a:r>
                      <a:r>
                        <a:rPr lang="pt-PT" altLang="zh-CN" sz="1600" dirty="0" err="1"/>
                        <a:t>location</a:t>
                      </a:r>
                      <a:r>
                        <a:rPr lang="pt-PT" altLang="zh-CN" sz="1600" dirty="0"/>
                        <a:t>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t-PT" altLang="zh-CN" sz="1600" dirty="0" err="1"/>
                        <a:t>Allow</a:t>
                      </a:r>
                      <a:r>
                        <a:rPr lang="pt-PT" altLang="zh-CN" sz="1600" dirty="0"/>
                        <a:t> </a:t>
                      </a:r>
                      <a:r>
                        <a:rPr lang="pt-PT" altLang="zh-CN" sz="1600" dirty="0" err="1"/>
                        <a:t>customized</a:t>
                      </a:r>
                      <a:r>
                        <a:rPr lang="pt-PT" altLang="zh-CN" sz="1600" dirty="0"/>
                        <a:t> rules for </a:t>
                      </a:r>
                      <a:r>
                        <a:rPr lang="pt-PT" altLang="zh-CN" sz="1600" dirty="0" err="1"/>
                        <a:t>each</a:t>
                      </a:r>
                      <a:r>
                        <a:rPr lang="pt-PT" altLang="zh-CN" sz="1600" dirty="0"/>
                        <a:t> CHF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69411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Impact on Implementation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/>
                        <a:t>Backward compatibility can be kept. Nevertheless, new policy control requests are created through PCF.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76247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Affected TS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TS 23.501 (?? CHF Discovery and Selection) // CHF Group ID / </a:t>
                      </a:r>
                      <a:r>
                        <a:rPr lang="en-US" altLang="zh-CN" sz="1600" b="1" dirty="0"/>
                        <a:t>CHF Selection Instance </a:t>
                      </a:r>
                      <a:r>
                        <a:rPr lang="en-US" altLang="zh-CN" sz="1600" dirty="0"/>
                        <a:t>---- NRF based</a:t>
                      </a:r>
                    </a:p>
                    <a:p>
                      <a:r>
                        <a:rPr lang="en-US" altLang="zh-CN" sz="1600" dirty="0"/>
                        <a:t>23502 NRF to CHF informs (CHF Instance Profile) Charging Characteristics ???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/>
                        <a:t>TS 23.503 (Reference Architecture of Policy and Charging Control Framework)</a:t>
                      </a:r>
                    </a:p>
                    <a:p>
                      <a:r>
                        <a:rPr lang="en-US" altLang="zh-CN" sz="1600" dirty="0"/>
                        <a:t>TS 29.510 (</a:t>
                      </a:r>
                      <a:r>
                        <a:rPr lang="en-US" altLang="zh-CN" sz="1600" dirty="0" err="1"/>
                        <a:t>Nnrf_NFDiscovery</a:t>
                      </a:r>
                      <a:r>
                        <a:rPr lang="en-US" altLang="zh-CN" sz="1600" dirty="0"/>
                        <a:t>)</a:t>
                      </a:r>
                    </a:p>
                    <a:p>
                      <a:r>
                        <a:rPr lang="en-US" altLang="zh-CN" sz="1600" dirty="0"/>
                        <a:t>TS 32.240 (</a:t>
                      </a:r>
                      <a:r>
                        <a:rPr lang="en-US" altLang="zh-CN" sz="1600" dirty="0" err="1"/>
                        <a:t>Convercharging</a:t>
                      </a:r>
                      <a:r>
                        <a:rPr lang="en-US" altLang="zh-CN" sz="1600" dirty="0"/>
                        <a:t> Architecture, RF)</a:t>
                      </a:r>
                    </a:p>
                    <a:p>
                      <a:r>
                        <a:rPr lang="en-US" altLang="zh-CN" sz="1600" dirty="0"/>
                        <a:t>TS 32.255 (Application Based Charging)</a:t>
                      </a:r>
                    </a:p>
                    <a:p>
                      <a:r>
                        <a:rPr lang="en-US" altLang="zh-CN" sz="1600" dirty="0"/>
                        <a:t>TS 32.290 (</a:t>
                      </a:r>
                      <a:r>
                        <a:rPr lang="en-US" altLang="zh-CN" sz="1600" dirty="0" err="1"/>
                        <a:t>Nchf_Convercharging</a:t>
                      </a:r>
                      <a:r>
                        <a:rPr lang="en-US" altLang="zh-CN" sz="1600" dirty="0"/>
                        <a:t>)</a:t>
                      </a:r>
                    </a:p>
                    <a:p>
                      <a:r>
                        <a:rPr lang="en-US" altLang="zh-CN" sz="1600" dirty="0"/>
                        <a:t>TS 32.291 (Charging Function / </a:t>
                      </a:r>
                      <a:r>
                        <a:rPr lang="en-US" altLang="zh-CN" sz="1600" dirty="0" err="1"/>
                        <a:t>ChargingData</a:t>
                      </a:r>
                      <a:r>
                        <a:rPr lang="en-US" altLang="zh-CN" sz="1600" dirty="0"/>
                        <a:t> Request/Response Message)</a:t>
                      </a:r>
                    </a:p>
                    <a:p>
                      <a:r>
                        <a:rPr lang="en-US" altLang="zh-CN" sz="1600" dirty="0"/>
                        <a:t>TS 32.296 (ABMF) – </a:t>
                      </a:r>
                      <a:r>
                        <a:rPr lang="en-US" altLang="zh-CN" sz="1600" dirty="0" err="1"/>
                        <a:t>nok</a:t>
                      </a:r>
                      <a:r>
                        <a:rPr lang="en-US" altLang="zh-CN" sz="1600" dirty="0"/>
                        <a:t> linked to CCS</a:t>
                      </a:r>
                    </a:p>
                    <a:p>
                      <a:r>
                        <a:rPr lang="en-US" altLang="zh-CN" sz="1600" dirty="0"/>
                        <a:t> --- PCC (SA2) / Study UPF Discovery and Selection (Gerald)</a:t>
                      </a:r>
                    </a:p>
                    <a:p>
                      <a:r>
                        <a:rPr lang="en-US" altLang="zh-CN" sz="1600" dirty="0"/>
                        <a:t> --- Annex Deployment Operation Deployments</a:t>
                      </a:r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85361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13792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815" y="2879729"/>
            <a:ext cx="8221835" cy="519616"/>
          </a:xfrm>
        </p:spPr>
        <p:txBody>
          <a:bodyPr/>
          <a:lstStyle/>
          <a:p>
            <a:r>
              <a:rPr lang="sv-SE" sz="6000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11954805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185B6FD968AC4F8244C98DADFCDDF2" ma:contentTypeVersion="13" ma:contentTypeDescription="Create a new document." ma:contentTypeScope="" ma:versionID="82ad2bae7f0c06f2affd04e202398948">
  <xsd:schema xmlns:xsd="http://www.w3.org/2001/XMLSchema" xmlns:xs="http://www.w3.org/2001/XMLSchema" xmlns:p="http://schemas.microsoft.com/office/2006/metadata/properties" xmlns:ns3="71c5aaf6-e6ce-465b-b873-5148d2a4c105" xmlns:ns4="687e87d0-d0a8-4c48-8f94-14f0c67212c5" xmlns:ns5="b4d06219-a142-4c5f-be55-53f74cb980c7" targetNamespace="http://schemas.microsoft.com/office/2006/metadata/properties" ma:root="true" ma:fieldsID="f9959177c7080051a0232d0818074d39" ns3:_="" ns4:_="" ns5:_="">
    <xsd:import namespace="71c5aaf6-e6ce-465b-b873-5148d2a4c105"/>
    <xsd:import namespace="687e87d0-d0a8-4c48-8f94-14f0c67212c5"/>
    <xsd:import namespace="b4d06219-a142-4c5f-be55-53f74cb980c7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FastMetadata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7e87d0-d0a8-4c48-8f94-14f0c67212c5" elementFormDefault="qualified">
    <xsd:import namespace="http://schemas.microsoft.com/office/2006/documentManagement/types"/>
    <xsd:import namespace="http://schemas.microsoft.com/office/infopath/2007/PartnerControls"/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Metadata" ma:index="16" nillable="true" ma:displayName="MediaServiceMetadata" ma:hidden="true" ma:internalName="MediaServiceMetadata" ma:readOnly="true">
      <xsd:simpleType>
        <xsd:restriction base="dms:Note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8" nillable="true" ma:displayName="MediaServiceAutoTags" ma:internalName="MediaServiceAutoTags" ma:readOnly="true">
      <xsd:simpleType>
        <xsd:restriction base="dms:Text"/>
      </xsd:simpleType>
    </xsd:element>
    <xsd:element name="MediaServiceOCR" ma:index="19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d06219-a142-4c5f-be55-53f74cb980c7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34c87397-5fc1-491e-85e7-d6110dbe9cbd" ContentTypeId="0x0101" PreviousValue="false"/>
</file>

<file path=customXml/item3.xml><?xml version="1.0" encoding="utf-8"?>
<?mso-contentType ?>
<spe:Receivers xmlns:spe="http://schemas.microsoft.com/sharepoint/events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Props1.xml><?xml version="1.0" encoding="utf-8"?>
<ds:datastoreItem xmlns:ds="http://schemas.openxmlformats.org/officeDocument/2006/customXml" ds:itemID="{362C99FD-0342-4981-9E51-9B4B3D0AAD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687e87d0-d0a8-4c48-8f94-14f0c67212c5"/>
    <ds:schemaRef ds:uri="b4d06219-a142-4c5f-be55-53f74cb980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B86EE5A-C607-470A-B2B8-6CB953A47714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C533F262-609D-4DE1-971D-E33E47E685D8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D8EFD60F-3529-4261-B094-766615A3369C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613C568A-0C46-4592-BB68-CDB41342D77A}">
  <ds:schemaRefs>
    <ds:schemaRef ds:uri="http://schemas.microsoft.com/office/2006/metadata/properties"/>
    <ds:schemaRef ds:uri="http://www.w3.org/XML/1998/namespace"/>
    <ds:schemaRef ds:uri="http://purl.org/dc/elements/1.1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documentManagement/types"/>
    <ds:schemaRef ds:uri="b4d06219-a142-4c5f-be55-53f74cb980c7"/>
    <ds:schemaRef ds:uri="687e87d0-d0a8-4c48-8f94-14f0c67212c5"/>
    <ds:schemaRef ds:uri="71c5aaf6-e6ce-465b-b873-5148d2a4c105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32832</TotalTime>
  <Words>482</Words>
  <Application>Microsoft Macintosh PowerPoint</Application>
  <PresentationFormat>Widescreen</PresentationFormat>
  <Paragraphs>48</Paragraphs>
  <Slides>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Times New Roman</vt:lpstr>
      <vt:lpstr>Office Theme</vt:lpstr>
      <vt:lpstr>Visio</vt:lpstr>
      <vt:lpstr>Picture</vt:lpstr>
      <vt:lpstr>    CHF Distributed Availability  (SA5#146)   </vt:lpstr>
      <vt:lpstr>Current Scenario</vt:lpstr>
      <vt:lpstr>Evolution</vt:lpstr>
      <vt:lpstr>Evaluation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SA5 Status Report to SA#83  Charging Management (CH) Operation, Administration, Maintenance &amp; Provisioning (OAM&amp;P)</dc:title>
  <dc:creator>Thomas Tovinger</dc:creator>
  <cp:lastModifiedBy>Rodrigues, Joao A. (Nokia - PT/Amadora)</cp:lastModifiedBy>
  <cp:revision>472</cp:revision>
  <dcterms:created xsi:type="dcterms:W3CDTF">2019-03-13T01:38:36Z</dcterms:created>
  <dcterms:modified xsi:type="dcterms:W3CDTF">2022-09-27T20:42:27Z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0x01010083185B6FD968AC4F8244C98DADFCDDF2</vt:lpwstr>
  </property>
  <property fmtid="{D5CDD505-2E9C-101B-9397-08002B2CF9AE}" pid="3" name="_2015_ms_pID_725343">
    <vt:lpwstr>(3)YPf9BVYGJ7bcXd7dmpQB1iiJQNw07CYsFINRNBLNORIAAF9C/Hc4sMRl3lTCI7SH8bbM3zJN
UPfPqG9ptoIj14fgvHdBBi7+Hl8nvLeGi4zqkb4zBfIcB3pqW9mp2ezTfp+ZbHiEKaWzC/tN
T8zC6Z7fgyFDdIYrwPTenSoGo401N6MrHbSYEsUZIl28HJj705+Sf8lJup/kZdMOg61zUXe8
+csi4/O8HmGUVgzZRA</vt:lpwstr>
  </property>
  <property fmtid="{D5CDD505-2E9C-101B-9397-08002B2CF9AE}" pid="4" name="_2015_ms_pID_7253431">
    <vt:lpwstr>MplJFo9nx1+zWAfeC8KMXxgObKnVkqahpFYZt7DRB12CgI/ZJ652TX
mgevQ7jzMm0i7Ie+ivyQiDW0WNFmLVKtbB0ste0YdGuUKBfoIKUT1US4oFz6FuzFzf2p4fs3
7lPHvllbXlATulC/TsUpqPlz4UH9K4gD6IV2iGkrYDeaO9pGtVgdbElrt2UR8wRoNzeakVfY
ZUVY7bYJVFw98/0k/CJeqh88vCmBnKUtOMUA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1574815908</vt:lpwstr>
  </property>
  <property fmtid="{D5CDD505-2E9C-101B-9397-08002B2CF9AE}" pid="9" name="_2015_ms_pID_7253432">
    <vt:lpwstr>YQ==</vt:lpwstr>
  </property>
</Properties>
</file>