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70" r:id="rId6"/>
    <p:sldId id="371" r:id="rId7"/>
    <p:sldId id="374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27" autoAdjust="0"/>
    <p:restoredTop sz="96395" autoAdjust="0"/>
  </p:normalViewPr>
  <p:slideViewPr>
    <p:cSldViewPr snapToGrid="0">
      <p:cViewPr varScale="1">
        <p:scale>
          <a:sx n="117" d="100"/>
          <a:sy n="117" d="100"/>
        </p:scale>
        <p:origin x="254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3611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2021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0969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b="1" dirty="0">
                <a:latin typeface="Arial "/>
              </a:rPr>
              <a:t>3GPP </a:t>
            </a:r>
            <a:r>
              <a:rPr lang="en-US" altLang="en-US" sz="1200" b="1" dirty="0" smtClean="0">
                <a:latin typeface="Arial "/>
              </a:rPr>
              <a:t>SA3 Meeting Rel-18</a:t>
            </a:r>
            <a:r>
              <a:rPr lang="en-US" altLang="en-US" sz="1200" b="1" baseline="0" dirty="0" smtClean="0">
                <a:latin typeface="Arial "/>
              </a:rPr>
              <a:t> Workshop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US" altLang="en-US" sz="1200" b="1" dirty="0">
                <a:latin typeface="Arial "/>
              </a:rPr>
              <a:t>Electronic Meeting, </a:t>
            </a:r>
            <a:r>
              <a:rPr lang="en-US" altLang="en-US" sz="1200" b="1" dirty="0" smtClean="0">
                <a:latin typeface="Arial "/>
              </a:rPr>
              <a:t>January 13, 2022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 smtClean="0">
                <a:latin typeface="Arial "/>
              </a:rPr>
              <a:t>S3-22</a:t>
            </a:r>
            <a:r>
              <a:rPr lang="en-US" altLang="en-US" sz="1200" b="1" dirty="0" smtClean="0">
                <a:latin typeface="Arial "/>
              </a:rPr>
              <a:t>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89" y="2271562"/>
            <a:ext cx="9211377" cy="847023"/>
          </a:xfrm>
        </p:spPr>
        <p:txBody>
          <a:bodyPr/>
          <a:lstStyle/>
          <a:p>
            <a:pPr eaLnBrk="1" hangingPunct="1"/>
            <a:r>
              <a:rPr lang="en-US" altLang="en-US" sz="4400" dirty="0" smtClean="0"/>
              <a:t>Rel-18 Enhancement of User Consent</a:t>
            </a:r>
            <a:endParaRPr lang="en-GB" altLang="en-US" sz="4400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63553" y="4369870"/>
            <a:ext cx="8325854" cy="107802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400" dirty="0" smtClean="0"/>
              <a:t>Samsung Electronics</a:t>
            </a:r>
            <a:endParaRPr lang="en-GB" alt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88034"/>
            <a:ext cx="10515600" cy="862915"/>
          </a:xfrm>
        </p:spPr>
        <p:txBody>
          <a:bodyPr/>
          <a:lstStyle/>
          <a:p>
            <a:r>
              <a:rPr lang="fi-FI" dirty="0" smtClean="0"/>
              <a:t>On User data and User Consent</a:t>
            </a:r>
            <a:endParaRPr lang="en-US" b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840" y="1852731"/>
            <a:ext cx="11230224" cy="4382740"/>
          </a:xfrm>
        </p:spPr>
        <p:txBody>
          <a:bodyPr>
            <a:noAutofit/>
          </a:bodyPr>
          <a:lstStyle/>
          <a:p>
            <a:r>
              <a:rPr lang="en-US" sz="2400" dirty="0" smtClean="0"/>
              <a:t> </a:t>
            </a:r>
            <a:r>
              <a:rPr lang="en-US" sz="2400" dirty="0" smtClean="0"/>
              <a:t>More </a:t>
            </a:r>
            <a:r>
              <a:rPr lang="en-US" sz="2400" dirty="0" smtClean="0"/>
              <a:t>needs </a:t>
            </a:r>
            <a:r>
              <a:rPr lang="en-US" sz="2400" dirty="0" smtClean="0"/>
              <a:t>on exposure of user data for better </a:t>
            </a:r>
            <a:r>
              <a:rPr lang="en-US" sz="2400" dirty="0" smtClean="0"/>
              <a:t>user experience </a:t>
            </a:r>
            <a:r>
              <a:rPr lang="en-US" sz="2400" dirty="0" smtClean="0"/>
              <a:t>or system efficiency.</a:t>
            </a:r>
          </a:p>
          <a:p>
            <a:pPr lvl="1"/>
            <a:r>
              <a:rPr lang="en-US" sz="1800" dirty="0" smtClean="0"/>
              <a:t>In Rel-17, UC3S studied about user consent for use cases, e.g. EDGE and </a:t>
            </a:r>
            <a:r>
              <a:rPr lang="en-US" sz="1800" dirty="0" err="1" smtClean="0"/>
              <a:t>eNA</a:t>
            </a:r>
            <a:endParaRPr lang="en-US" sz="1800" dirty="0"/>
          </a:p>
          <a:p>
            <a:pPr lvl="1"/>
            <a:r>
              <a:rPr lang="en-US" sz="1800" dirty="0" smtClean="0"/>
              <a:t>In Rel-18, more items are expected to deal with user data, e.g. </a:t>
            </a:r>
            <a:r>
              <a:rPr lang="en-US" sz="1800" dirty="0" smtClean="0"/>
              <a:t>AIML</a:t>
            </a:r>
            <a:endParaRPr lang="en-US" sz="1800" dirty="0" smtClean="0"/>
          </a:p>
          <a:p>
            <a:r>
              <a:rPr lang="en-US" sz="2400" dirty="0" smtClean="0"/>
              <a:t> Current user consent mechanism has some limitation.</a:t>
            </a:r>
          </a:p>
          <a:p>
            <a:pPr lvl="1"/>
            <a:r>
              <a:rPr lang="en-US" sz="1800" dirty="0" smtClean="0"/>
              <a:t>Current user consent relies on static mechanism, i.e.  subscription information in UDM, and there is no procedure to update user consent via interaction with user</a:t>
            </a:r>
          </a:p>
          <a:p>
            <a:pPr lvl="1"/>
            <a:r>
              <a:rPr lang="en-US" sz="1800" dirty="0" smtClean="0"/>
              <a:t>As </a:t>
            </a:r>
            <a:r>
              <a:rPr lang="en-US" sz="1800" dirty="0" smtClean="0"/>
              <a:t>more applications are </a:t>
            </a:r>
            <a:r>
              <a:rPr lang="en-US" sz="1800" dirty="0" smtClean="0"/>
              <a:t>available, </a:t>
            </a:r>
            <a:r>
              <a:rPr lang="en-US" sz="1800" dirty="0" smtClean="0"/>
              <a:t>it will be harder to </a:t>
            </a:r>
            <a:r>
              <a:rPr lang="en-US" sz="1800" dirty="0" smtClean="0"/>
              <a:t>preconfigure user consent setting for all applications.</a:t>
            </a:r>
          </a:p>
          <a:p>
            <a:pPr lvl="1"/>
            <a:r>
              <a:rPr lang="en-US" sz="1800" dirty="0" smtClean="0"/>
              <a:t>In </a:t>
            </a:r>
            <a:r>
              <a:rPr lang="en-US" sz="1800" dirty="0" smtClean="0"/>
              <a:t>EDGE, </a:t>
            </a:r>
            <a:r>
              <a:rPr lang="en-US" sz="1800" dirty="0" smtClean="0"/>
              <a:t>many </a:t>
            </a:r>
            <a:r>
              <a:rPr lang="en-US" sz="1800" dirty="0" smtClean="0"/>
              <a:t>applications </a:t>
            </a:r>
            <a:r>
              <a:rPr lang="en-US" sz="1800" dirty="0" smtClean="0"/>
              <a:t>may request privacy data of the same UE and it may be a burden to UDM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 smtClean="0"/>
              <a:t>Consent should have granular definition for enhanced privacy protection</a:t>
            </a:r>
            <a:r>
              <a:rPr lang="en-US" altLang="ko-KR" sz="1800" dirty="0" smtClean="0"/>
              <a:t> (</a:t>
            </a:r>
            <a:r>
              <a:rPr lang="en-US" altLang="ko-KR" sz="1800" dirty="0"/>
              <a:t>e.g. network can share location info to Application Server-1 when user is in location-y) </a:t>
            </a:r>
            <a:endParaRPr lang="en-US" sz="1800" dirty="0" smtClean="0"/>
          </a:p>
          <a:p>
            <a:r>
              <a:rPr lang="en-US" sz="2400" dirty="0" smtClean="0"/>
              <a:t> SA3 should continue study user consent aspect on existing features.</a:t>
            </a:r>
          </a:p>
          <a:p>
            <a:pPr lvl="1"/>
            <a:r>
              <a:rPr lang="en-US" sz="1800" dirty="0" smtClean="0"/>
              <a:t>In Rel-18, SA6 will study interface between AC and EEC and user consent aspect for AC or EEC operation also.</a:t>
            </a:r>
            <a:r>
              <a:rPr lang="en-US" altLang="ko-KR" sz="1600" dirty="0" smtClean="0"/>
              <a:t> 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60955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90254"/>
            <a:ext cx="10438598" cy="1174917"/>
          </a:xfrm>
        </p:spPr>
        <p:txBody>
          <a:bodyPr/>
          <a:lstStyle/>
          <a:p>
            <a:r>
              <a:rPr lang="en-GB" sz="3600" dirty="0" smtClean="0"/>
              <a:t>How user consent operates in the real use case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889" y="2050181"/>
            <a:ext cx="11230224" cy="3910482"/>
          </a:xfrm>
        </p:spPr>
        <p:txBody>
          <a:bodyPr>
            <a:normAutofit/>
          </a:bodyPr>
          <a:lstStyle/>
          <a:p>
            <a:r>
              <a:rPr lang="en-GB" sz="2600" dirty="0" smtClean="0"/>
              <a:t> In a smart phone, user consent on the privacy data is requested while application is launching. </a:t>
            </a:r>
          </a:p>
          <a:p>
            <a:r>
              <a:rPr lang="en-GB" sz="2600" dirty="0" smtClean="0"/>
              <a:t> User may select validity time on the user consent</a:t>
            </a:r>
          </a:p>
          <a:p>
            <a:pPr lvl="1"/>
            <a:r>
              <a:rPr lang="en-GB" sz="2200" dirty="0" smtClean="0"/>
              <a:t>E.g. Allow, while using the application, only this time, don’t allow</a:t>
            </a:r>
          </a:p>
          <a:p>
            <a:r>
              <a:rPr lang="en-GB" altLang="ko-KR" sz="2600" dirty="0" smtClean="0"/>
              <a:t> If </a:t>
            </a:r>
            <a:r>
              <a:rPr lang="en-GB" altLang="ko-KR" sz="2600" dirty="0"/>
              <a:t>application is running background, request for user consent from the application may not be responded by user.</a:t>
            </a:r>
          </a:p>
          <a:p>
            <a:pPr lvl="1"/>
            <a:r>
              <a:rPr lang="en-GB" altLang="ko-KR" dirty="0"/>
              <a:t>Network Triggered User consent check will not work well if user interaction is needed.</a:t>
            </a:r>
          </a:p>
          <a:p>
            <a:endParaRPr lang="en-GB" sz="2600" dirty="0" smtClean="0"/>
          </a:p>
          <a:p>
            <a:pPr lvl="2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53978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0062"/>
            <a:ext cx="10515600" cy="1325563"/>
          </a:xfrm>
        </p:spPr>
        <p:txBody>
          <a:bodyPr/>
          <a:lstStyle/>
          <a:p>
            <a:r>
              <a:rPr lang="en-GB" sz="4000" dirty="0"/>
              <a:t>Proposed WI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Study on enhanced User Consent for 3GPP Services</a:t>
            </a:r>
            <a:endParaRPr lang="en-GB" dirty="0">
              <a:solidFill>
                <a:srgbClr val="7030A0"/>
              </a:solidFill>
            </a:endParaRPr>
          </a:p>
          <a:p>
            <a:pPr lvl="1"/>
            <a:r>
              <a:rPr lang="en-GB" dirty="0" smtClean="0"/>
              <a:t>Dynamic User Consent management with user interaction</a:t>
            </a:r>
          </a:p>
          <a:p>
            <a:pPr lvl="1"/>
            <a:r>
              <a:rPr lang="en-GB" dirty="0" smtClean="0"/>
              <a:t>Granularity of User </a:t>
            </a:r>
            <a:r>
              <a:rPr lang="en-GB" dirty="0" smtClean="0"/>
              <a:t>Consent , e.g. per application, feature, and/or location</a:t>
            </a:r>
            <a:endParaRPr lang="en-GB" dirty="0" smtClean="0">
              <a:solidFill>
                <a:srgbClr val="FF0000"/>
              </a:solidFill>
            </a:endParaRPr>
          </a:p>
          <a:p>
            <a:pPr lvl="1"/>
            <a:r>
              <a:rPr lang="en-GB" dirty="0" smtClean="0"/>
              <a:t>Validity time handling and validation of user consent in the </a:t>
            </a:r>
            <a:r>
              <a:rPr lang="en-GB" dirty="0" smtClean="0"/>
              <a:t>NW</a:t>
            </a:r>
          </a:p>
        </p:txBody>
      </p:sp>
    </p:spTree>
    <p:extLst>
      <p:ext uri="{BB962C8B-B14F-4D97-AF65-F5344CB8AC3E}">
        <p14:creationId xmlns:p14="http://schemas.microsoft.com/office/powerpoint/2010/main" val="2787146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7d45d2182b49a8852f1a46c168973a xmlns="554bdb6f-217d-4cda-85cc-0ca32126c36c">
      <Terms xmlns="http://schemas.microsoft.com/office/infopath/2007/PartnerControls"/>
    </ma7d45d2182b49a8852f1a46c168973a>
    <TaxCatchAll xmlns="9238aee7-caa6-41e3-83d0-457e088803cc"/>
    <o6c2a48b16e24d09b795349389dda484 xmlns="554bdb6f-217d-4cda-85cc-0ca32126c36c">
      <Terms xmlns="http://schemas.microsoft.com/office/infopath/2007/PartnerControls"/>
    </o6c2a48b16e24d09b795349389dda484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3864C3BC768F4C83F728553A532E20" ma:contentTypeVersion="" ma:contentTypeDescription="Create a new document." ma:contentTypeScope="" ma:versionID="6397e17d392d56ada45e5242a5a5938d">
  <xsd:schema xmlns:xsd="http://www.w3.org/2001/XMLSchema" xmlns:xs="http://www.w3.org/2001/XMLSchema" xmlns:p="http://schemas.microsoft.com/office/2006/metadata/properties" xmlns:ns2="554bdb6f-217d-4cda-85cc-0ca32126c36c" xmlns:ns3="9238aee7-caa6-41e3-83d0-457e088803cc" targetNamespace="http://schemas.microsoft.com/office/2006/metadata/properties" ma:root="true" ma:fieldsID="35443afd3cef50bc872c7ec5e285e232" ns2:_="" ns3:_="">
    <xsd:import namespace="554bdb6f-217d-4cda-85cc-0ca32126c36c"/>
    <xsd:import namespace="9238aee7-caa6-41e3-83d0-457e088803cc"/>
    <xsd:element name="properties">
      <xsd:complexType>
        <xsd:sequence>
          <xsd:element name="documentManagement">
            <xsd:complexType>
              <xsd:all>
                <xsd:element ref="ns2:o6c2a48b16e24d09b795349389dda484" minOccurs="0"/>
                <xsd:element ref="ns3:TaxCatchAll" minOccurs="0"/>
                <xsd:element ref="ns2:ma7d45d2182b49a8852f1a46c168973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4bdb6f-217d-4cda-85cc-0ca32126c36c" elementFormDefault="qualified">
    <xsd:import namespace="http://schemas.microsoft.com/office/2006/documentManagement/types"/>
    <xsd:import namespace="http://schemas.microsoft.com/office/infopath/2007/PartnerControls"/>
    <xsd:element name="o6c2a48b16e24d09b795349389dda484" ma:index="9" nillable="true" ma:taxonomy="true" ma:internalName="o6c2a48b16e24d09b795349389dda484" ma:taxonomyFieldName="Document_x0020_Type" ma:displayName="Document Type" ma:default="" ma:fieldId="{86c2a48b-16e2-4d09-b795-349389dda484}" ma:sspId="6d5f5814-4f01-4a3f-8a26-8a5755563af8" ma:termSetId="1e16500f-a9d9-40a6-a408-a011f1a94a77" ma:anchorId="ea4c1ac2-2df1-4db1-94ca-c989081e93ce" ma:open="false" ma:isKeyword="false">
      <xsd:complexType>
        <xsd:sequence>
          <xsd:element ref="pc:Terms" minOccurs="0" maxOccurs="1"/>
        </xsd:sequence>
      </xsd:complexType>
    </xsd:element>
    <xsd:element name="ma7d45d2182b49a8852f1a46c168973a" ma:index="12" nillable="true" ma:taxonomy="true" ma:internalName="ma7d45d2182b49a8852f1a46c168973a" ma:taxonomyFieldName="Technical_x0020_Type" ma:displayName="Technical Type" ma:default="" ma:fieldId="{6a7d45d2-182b-49a8-852f-1a46c168973a}" ma:sspId="6d5f5814-4f01-4a3f-8a26-8a5755563af8" ma:termSetId="1e16500f-a9d9-40a6-a408-a011f1a94a77" ma:anchorId="ac3c26f2-93c5-4db3-a2b8-348e3fc26581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8aee7-caa6-41e3-83d0-457e088803cc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6722027d-9888-40e8-ab94-ac73661d71a4}" ma:internalName="TaxCatchAll" ma:showField="CatchAllData" ma:web="9238aee7-caa6-41e3-83d0-457e088803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554bdb6f-217d-4cda-85cc-0ca32126c36c"/>
    <ds:schemaRef ds:uri="http://schemas.openxmlformats.org/package/2006/metadata/core-properties"/>
    <ds:schemaRef ds:uri="9238aee7-caa6-41e3-83d0-457e088803cc"/>
  </ds:schemaRefs>
</ds:datastoreItem>
</file>

<file path=customXml/itemProps3.xml><?xml version="1.0" encoding="utf-8"?>
<ds:datastoreItem xmlns:ds="http://schemas.openxmlformats.org/officeDocument/2006/customXml" ds:itemID="{D50F2A6F-2EC1-44FA-96EE-E018CBC9D7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4bdb6f-217d-4cda-85cc-0ca32126c36c"/>
    <ds:schemaRef ds:uri="9238aee7-caa6-41e3-83d0-457e088803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6768</TotalTime>
  <Words>332</Words>
  <Application>Microsoft Office PowerPoint</Application>
  <PresentationFormat>와이드스크린</PresentationFormat>
  <Paragraphs>24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1" baseType="lpstr">
      <vt:lpstr>Arial </vt:lpstr>
      <vt:lpstr>맑은 고딕</vt:lpstr>
      <vt:lpstr>Arial</vt:lpstr>
      <vt:lpstr>Calibri</vt:lpstr>
      <vt:lpstr>Calibri Light</vt:lpstr>
      <vt:lpstr>Times New Roman</vt:lpstr>
      <vt:lpstr>Office Theme</vt:lpstr>
      <vt:lpstr>Rel-18 Enhancement of User Consent</vt:lpstr>
      <vt:lpstr>On User data and User Consent</vt:lpstr>
      <vt:lpstr>How user consent operates in the real use case</vt:lpstr>
      <vt:lpstr>Proposed WI objectives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손중제/5G/6G표준Lab(SR)/Principal Engineer/삼성전자</cp:lastModifiedBy>
  <cp:revision>685</cp:revision>
  <dcterms:created xsi:type="dcterms:W3CDTF">2010-02-05T13:52:04Z</dcterms:created>
  <dcterms:modified xsi:type="dcterms:W3CDTF">2022-01-10T10:42:39Z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0x010100273864C3BC768F4C83F728553A532E20</vt:lpwstr>
  </property>
</Properties>
</file>