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3" r:id="rId3"/>
    <p:sldId id="276" r:id="rId4"/>
    <p:sldId id="258" r:id="rId5"/>
    <p:sldId id="274" r:id="rId6"/>
    <p:sldId id="275" r:id="rId7"/>
    <p:sldId id="277" r:id="rId8"/>
    <p:sldId id="259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6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2277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335840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1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0B07F-A40D-4D57-8295-E744983D29B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75135498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59638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5016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65631"/>
            <a:ext cx="10515600" cy="4514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37445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 userDrawn="1"/>
        </p:nvSpPr>
        <p:spPr bwMode="auto">
          <a:xfrm>
            <a:off x="117475" y="6565265"/>
            <a:ext cx="280102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latin typeface="Calibri" panose="020F0502020204030204" pitchFamily="34" charset="0"/>
              </a:rPr>
              <a:t>3GPP SA3 Rel-18 Workshop, January 2022</a:t>
            </a:r>
          </a:p>
        </p:txBody>
      </p:sp>
      <p:pic>
        <p:nvPicPr>
          <p:cNvPr id="103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401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54462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C6CA4900-0C7A-4DDE-87D4-A8E7FE6CEB06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4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</p:nvPr>
        </p:nvSpPr>
        <p:spPr>
          <a:xfrm>
            <a:off x="127322" y="1122363"/>
            <a:ext cx="11354763" cy="2387600"/>
          </a:xfrm>
        </p:spPr>
        <p:txBody>
          <a:bodyPr/>
          <a:lstStyle/>
          <a:p>
            <a:r>
              <a:rPr lang="en-US" altLang="zh-CN" dirty="0"/>
              <a:t>SA3 Rel18 work handling</a:t>
            </a:r>
            <a:endParaRPr lang="zh-CN" altLang="en-US" dirty="0"/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altLang="zh-CN" dirty="0">
                <a:solidFill>
                  <a:schemeClr val="bg1">
                    <a:lumMod val="50000"/>
                  </a:schemeClr>
                </a:solidFill>
              </a:rPr>
              <a:t>Suresh Nair</a:t>
            </a:r>
          </a:p>
          <a:p>
            <a:r>
              <a:rPr lang="en-IN" altLang="zh-CN" dirty="0">
                <a:solidFill>
                  <a:schemeClr val="bg1">
                    <a:lumMod val="50000"/>
                  </a:schemeClr>
                </a:solidFill>
              </a:rPr>
              <a:t>Minpeng</a:t>
            </a:r>
          </a:p>
          <a:p>
            <a:r>
              <a:rPr lang="en-IN" altLang="zh-CN" dirty="0">
                <a:solidFill>
                  <a:schemeClr val="bg1">
                    <a:lumMod val="50000"/>
                  </a:schemeClr>
                </a:solidFill>
              </a:rPr>
              <a:t>Rajavel</a:t>
            </a:r>
            <a:endParaRPr lang="zh-CN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602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040" y="365125"/>
            <a:ext cx="11160760" cy="1325563"/>
          </a:xfrm>
        </p:spPr>
        <p:txBody>
          <a:bodyPr/>
          <a:lstStyle/>
          <a:p>
            <a:r>
              <a:rPr lang="en-US" altLang="zh-CN" dirty="0"/>
              <a:t>Rel-18 SID/WIDs : Increase in topics in SA3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3039" y="1825625"/>
            <a:ext cx="11160761" cy="4351338"/>
          </a:xfrm>
        </p:spPr>
        <p:txBody>
          <a:bodyPr/>
          <a:lstStyle/>
          <a:p>
            <a:r>
              <a:rPr lang="en-IN" altLang="zh-CN" dirty="0"/>
              <a:t>Both SA and RAN Rel-18 package contains 28 topics each. </a:t>
            </a:r>
          </a:p>
          <a:p>
            <a:r>
              <a:rPr lang="en-IN" altLang="zh-CN" dirty="0"/>
              <a:t>Additionally SA3 will have our own security proposals</a:t>
            </a:r>
          </a:p>
          <a:p>
            <a:r>
              <a:rPr lang="en-IN" altLang="zh-CN" dirty="0"/>
              <a:t> SA3 can anticipate more number of SID/WIDs in Rel-18, compared to Rel-17. </a:t>
            </a:r>
          </a:p>
          <a:p>
            <a:r>
              <a:rPr lang="en-IN" altLang="zh-CN" dirty="0"/>
              <a:t>This may require Rel-18 work to be handled differently. </a:t>
            </a:r>
          </a:p>
          <a:p>
            <a:pPr lvl="1"/>
            <a:r>
              <a:rPr lang="en-IN" altLang="zh-CN" dirty="0"/>
              <a:t>Whole work could be split and staggered.</a:t>
            </a:r>
          </a:p>
          <a:p>
            <a:pPr lvl="1"/>
            <a:r>
              <a:rPr lang="en-IN" altLang="zh-CN" dirty="0"/>
              <a:t>For example all the SID/WIDs need not be open for the complete duration of Rel-18. May be based on the topic, the work need to be limited to few meeting cycles only, not open for complete duration of Rel-18.</a:t>
            </a:r>
          </a:p>
          <a:p>
            <a:pPr lvl="1"/>
            <a:r>
              <a:rPr lang="en-IN" altLang="zh-CN" dirty="0"/>
              <a:t>Shorter e-meetings for selected topics etc.</a:t>
            </a:r>
          </a:p>
          <a:p>
            <a:endParaRPr lang="en-IN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13922884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040" y="365125"/>
            <a:ext cx="11160760" cy="1325563"/>
          </a:xfrm>
        </p:spPr>
        <p:txBody>
          <a:bodyPr/>
          <a:lstStyle/>
          <a:p>
            <a:r>
              <a:rPr lang="en-US" altLang="zh-CN" dirty="0"/>
              <a:t>Ways of working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3039" y="1825625"/>
            <a:ext cx="11160761" cy="4351338"/>
          </a:xfrm>
        </p:spPr>
        <p:txBody>
          <a:bodyPr/>
          <a:lstStyle/>
          <a:p>
            <a:r>
              <a:rPr lang="en-IN" altLang="zh-CN" dirty="0"/>
              <a:t>Strict Time Units to be followed for </a:t>
            </a:r>
            <a:r>
              <a:rPr lang="en-IN" altLang="zh-CN" dirty="0" err="1"/>
              <a:t>SIDs</a:t>
            </a:r>
            <a:r>
              <a:rPr lang="en-IN" altLang="zh-CN" dirty="0"/>
              <a:t>/</a:t>
            </a:r>
            <a:r>
              <a:rPr lang="en-IN" altLang="zh-CN" dirty="0" err="1"/>
              <a:t>WIDs</a:t>
            </a:r>
            <a:r>
              <a:rPr lang="en-IN" altLang="zh-CN" dirty="0"/>
              <a:t> and also for the key issues within the SID/</a:t>
            </a:r>
            <a:r>
              <a:rPr lang="en-IN" altLang="zh-CN" dirty="0" err="1"/>
              <a:t>WID</a:t>
            </a:r>
            <a:endParaRPr lang="en-IN" altLang="zh-CN" dirty="0"/>
          </a:p>
          <a:p>
            <a:r>
              <a:rPr lang="en-IN" altLang="zh-CN" dirty="0"/>
              <a:t>Rapporteur to have plan on the schedule and priorities</a:t>
            </a:r>
          </a:p>
          <a:p>
            <a:r>
              <a:rPr lang="en-IN" altLang="zh-CN" dirty="0"/>
              <a:t>Acceptance of complete KI/Solution into the </a:t>
            </a:r>
            <a:r>
              <a:rPr lang="en-IN" altLang="zh-CN" dirty="0" err="1"/>
              <a:t>TR</a:t>
            </a:r>
            <a:r>
              <a:rPr lang="en-IN" altLang="zh-CN" dirty="0"/>
              <a:t> for further consideration</a:t>
            </a:r>
          </a:p>
          <a:p>
            <a:pPr lvl="1"/>
            <a:r>
              <a:rPr lang="en-IN" altLang="zh-CN" dirty="0"/>
              <a:t>With minimum Editor’s Notes</a:t>
            </a:r>
          </a:p>
          <a:p>
            <a:pPr lvl="1"/>
            <a:r>
              <a:rPr lang="en-IN" altLang="zh-CN" dirty="0"/>
              <a:t>With detailed description of security threat and requirement(s)</a:t>
            </a:r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00657209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040" y="365125"/>
            <a:ext cx="11160760" cy="1325563"/>
          </a:xfrm>
        </p:spPr>
        <p:txBody>
          <a:bodyPr/>
          <a:lstStyle/>
          <a:p>
            <a:r>
              <a:rPr lang="en-US" altLang="zh-CN" dirty="0"/>
              <a:t>Early completion of </a:t>
            </a:r>
            <a:r>
              <a:rPr lang="en-US" altLang="zh-CN" dirty="0" err="1"/>
              <a:t>SIDs</a:t>
            </a:r>
            <a:r>
              <a:rPr lang="en-US" altLang="zh-CN" dirty="0"/>
              <a:t>/</a:t>
            </a:r>
            <a:r>
              <a:rPr lang="en-US" altLang="zh-CN" dirty="0" err="1"/>
              <a:t>WIDs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3039" y="1825625"/>
            <a:ext cx="11160761" cy="4351338"/>
          </a:xfrm>
        </p:spPr>
        <p:txBody>
          <a:bodyPr/>
          <a:lstStyle/>
          <a:p>
            <a:r>
              <a:rPr lang="en-US" altLang="zh-CN" dirty="0"/>
              <a:t>If the study on the topic led by SA3 is already performed enough, then the SID/</a:t>
            </a:r>
            <a:r>
              <a:rPr lang="en-US" altLang="zh-CN" dirty="0" err="1"/>
              <a:t>WID</a:t>
            </a:r>
            <a:r>
              <a:rPr lang="en-US" altLang="zh-CN" dirty="0"/>
              <a:t> should be completed early (not to keep it open for the entire Rel-18 timeframe):</a:t>
            </a:r>
          </a:p>
          <a:p>
            <a:pPr lvl="1"/>
            <a:r>
              <a:rPr lang="en-US" altLang="zh-CN" dirty="0"/>
              <a:t>It will allow SA3 to reduce the workload towards the end of release</a:t>
            </a:r>
          </a:p>
          <a:p>
            <a:pPr lvl="1"/>
            <a:r>
              <a:rPr lang="en-US" altLang="zh-CN" dirty="0"/>
              <a:t>Stage 3 work can be specified early, so they can also reduce the workload at the end of release</a:t>
            </a:r>
          </a:p>
          <a:p>
            <a:pPr lvl="1"/>
            <a:r>
              <a:rPr lang="en-US" altLang="zh-CN" dirty="0"/>
              <a:t>SID/WID example: AKMA Roaming, HPLMN initiated re-authentication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21765350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040" y="365125"/>
            <a:ext cx="11160760" cy="1325563"/>
          </a:xfrm>
        </p:spPr>
        <p:txBody>
          <a:bodyPr/>
          <a:lstStyle/>
          <a:p>
            <a:r>
              <a:rPr lang="en-US" altLang="zh-CN" dirty="0" err="1"/>
              <a:t>SCAS</a:t>
            </a:r>
            <a:r>
              <a:rPr lang="en-US" altLang="zh-CN" dirty="0"/>
              <a:t> </a:t>
            </a:r>
            <a:r>
              <a:rPr lang="en-US" altLang="zh-CN" dirty="0" err="1"/>
              <a:t>SIDs</a:t>
            </a:r>
            <a:r>
              <a:rPr lang="en-US" altLang="zh-CN" dirty="0"/>
              <a:t>/</a:t>
            </a:r>
            <a:r>
              <a:rPr lang="en-US" altLang="zh-CN" dirty="0" err="1"/>
              <a:t>WIDs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3039" y="1825625"/>
            <a:ext cx="11160761" cy="4351338"/>
          </a:xfrm>
        </p:spPr>
        <p:txBody>
          <a:bodyPr/>
          <a:lstStyle/>
          <a:p>
            <a:r>
              <a:rPr lang="en-IN" altLang="zh-CN" dirty="0"/>
              <a:t>To be handled in separate </a:t>
            </a:r>
            <a:r>
              <a:rPr lang="en-IN" altLang="zh-CN" dirty="0" err="1"/>
              <a:t>AdHoc</a:t>
            </a:r>
            <a:r>
              <a:rPr lang="en-IN" altLang="zh-CN" dirty="0"/>
              <a:t> meetings (not in all SA3 meetings) ?</a:t>
            </a:r>
          </a:p>
          <a:p>
            <a:r>
              <a:rPr lang="en-IN" altLang="zh-CN" dirty="0"/>
              <a:t> Consider shorter meetings (~3days)</a:t>
            </a:r>
          </a:p>
          <a:p>
            <a:r>
              <a:rPr lang="en-IN" altLang="zh-CN" dirty="0"/>
              <a:t>Dedicated E-mail approval timelines for the SCAS contributions</a:t>
            </a:r>
          </a:p>
          <a:p>
            <a:r>
              <a:rPr lang="en-IN" altLang="zh-CN" dirty="0"/>
              <a:t>Similar methods can be adopted for selected other topics as well</a:t>
            </a:r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60243969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040" y="365125"/>
            <a:ext cx="11160760" cy="1325563"/>
          </a:xfrm>
        </p:spPr>
        <p:txBody>
          <a:bodyPr/>
          <a:lstStyle/>
          <a:p>
            <a:r>
              <a:rPr lang="en-US" altLang="zh-CN" dirty="0"/>
              <a:t>Expectations from Rapporteurs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3039" y="1825625"/>
            <a:ext cx="11160761" cy="4351338"/>
          </a:xfrm>
        </p:spPr>
        <p:txBody>
          <a:bodyPr/>
          <a:lstStyle/>
          <a:p>
            <a:r>
              <a:rPr lang="en-IN" altLang="zh-CN" dirty="0"/>
              <a:t>To have conference calls on controversial topics/issues</a:t>
            </a:r>
          </a:p>
          <a:p>
            <a:r>
              <a:rPr lang="en-IN" altLang="zh-CN" dirty="0"/>
              <a:t>To follow closely the progress and to have status update report for every SA3 meeting </a:t>
            </a:r>
          </a:p>
          <a:p>
            <a:r>
              <a:rPr lang="en-IN" altLang="zh-CN" dirty="0"/>
              <a:t>To ensure handling of the incoming/outgoing </a:t>
            </a:r>
            <a:r>
              <a:rPr lang="en-IN" altLang="zh-CN" dirty="0" err="1"/>
              <a:t>LSs</a:t>
            </a:r>
            <a:r>
              <a:rPr lang="en-IN" altLang="zh-CN" dirty="0"/>
              <a:t> on priority during the SID/</a:t>
            </a:r>
            <a:r>
              <a:rPr lang="en-IN" altLang="zh-CN" dirty="0" err="1"/>
              <a:t>WID</a:t>
            </a:r>
            <a:r>
              <a:rPr lang="en-IN" altLang="zh-CN" dirty="0"/>
              <a:t> discussions</a:t>
            </a:r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8072430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040" y="365125"/>
            <a:ext cx="11160760" cy="1325563"/>
          </a:xfrm>
        </p:spPr>
        <p:txBody>
          <a:bodyPr/>
          <a:lstStyle/>
          <a:p>
            <a:r>
              <a:rPr lang="en-US" altLang="zh-CN" dirty="0"/>
              <a:t>LS/issues from other WGs/SDOs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3039" y="1825625"/>
            <a:ext cx="11160761" cy="4351338"/>
          </a:xfrm>
        </p:spPr>
        <p:txBody>
          <a:bodyPr/>
          <a:lstStyle/>
          <a:p>
            <a:r>
              <a:rPr lang="en-IN" altLang="zh-CN" dirty="0"/>
              <a:t>To have coordinated email on LSs extending beyond one meeting.</a:t>
            </a:r>
          </a:p>
          <a:p>
            <a:r>
              <a:rPr lang="en-IN" altLang="zh-CN" dirty="0"/>
              <a:t>Coordinated by VCs/topic leaders to bring consensus.</a:t>
            </a:r>
          </a:p>
          <a:p>
            <a:r>
              <a:rPr lang="en-IN" altLang="zh-CN" dirty="0"/>
              <a:t>May have dedicated CCs for the topic.</a:t>
            </a:r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00471524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Thank you!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6555157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2820</TotalTime>
  <Words>398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SA3 Rel18 work handling</vt:lpstr>
      <vt:lpstr>Rel-18 SID/WIDs : Increase in topics in SA3</vt:lpstr>
      <vt:lpstr>Ways of working</vt:lpstr>
      <vt:lpstr>Early completion of SIDs/WIDs</vt:lpstr>
      <vt:lpstr>SCAS SIDs/WIDs</vt:lpstr>
      <vt:lpstr>Expectations from Rapporteurs</vt:lpstr>
      <vt:lpstr>LS/issues from other WGs/SDOs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R18 overview in 3GPP SA</dc:title>
  <dc:creator>09-28-1955_09-28-1954_09-21-2142_09-21-2140_09-21-</dc:creator>
  <cp:lastModifiedBy>Nair, Suresh P. (Nokia - US/Murray Hill)</cp:lastModifiedBy>
  <cp:revision>42</cp:revision>
  <dcterms:created xsi:type="dcterms:W3CDTF">2022-01-11T03:52:39Z</dcterms:created>
  <dcterms:modified xsi:type="dcterms:W3CDTF">2022-01-20T13:48:19Z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