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5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7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3584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1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5843588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18764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B07F-A40D-4D57-8295-E744983D29B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513549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>
            <a:off x="0" y="659638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5016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65631"/>
            <a:ext cx="10515600" cy="451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Snip Single Corner Rectangle 6"/>
          <p:cNvSpPr/>
          <p:nvPr userDrawn="1"/>
        </p:nvSpPr>
        <p:spPr>
          <a:xfrm>
            <a:off x="-7938" y="137445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117475" y="6565265"/>
            <a:ext cx="2801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200" dirty="0" smtClean="0">
                <a:ln w="0"/>
                <a:latin typeface="Calibri" panose="020F0502020204030204" pitchFamily="34" charset="0"/>
              </a:rPr>
              <a:t>3GPP SA3 Rel-18 Workshop, January 2022</a:t>
            </a:r>
          </a:p>
        </p:txBody>
      </p: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33401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/>
          <p:cNvSpPr txBox="1">
            <a:spLocks noChangeArrowheads="1"/>
          </p:cNvSpPr>
          <p:nvPr userDrawn="1"/>
        </p:nvSpPr>
        <p:spPr bwMode="auto">
          <a:xfrm>
            <a:off x="11495088" y="6544628"/>
            <a:ext cx="396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6CA4900-0C7A-4DDE-87D4-A8E7FE6CEB06}" type="slidenum">
              <a:rPr lang="en-GB" altLang="en-US" sz="14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GB" altLang="en-US" sz="14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4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box/Marcoms/Relase_18_features_tsg94_v09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351280" y="1122363"/>
            <a:ext cx="9519920" cy="2387600"/>
          </a:xfrm>
        </p:spPr>
        <p:txBody>
          <a:bodyPr/>
          <a:lstStyle/>
          <a:p>
            <a:r>
              <a:rPr lang="en-US" altLang="zh-CN" dirty="0" smtClean="0"/>
              <a:t>R18 overview in 3GPP SA area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Minpeng Qi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86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Thank you!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5551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040" y="365125"/>
            <a:ext cx="11160760" cy="1325563"/>
          </a:xfrm>
        </p:spPr>
        <p:txBody>
          <a:bodyPr/>
          <a:lstStyle/>
          <a:p>
            <a:r>
              <a:rPr lang="en-US" altLang="zh-CN" dirty="0" smtClean="0"/>
              <a:t>R18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3040" y="1825625"/>
            <a:ext cx="3139440" cy="4351338"/>
          </a:xfrm>
        </p:spPr>
        <p:txBody>
          <a:bodyPr/>
          <a:lstStyle/>
          <a:p>
            <a:r>
              <a:rPr lang="en-US" altLang="zh-CN" dirty="0" smtClean="0"/>
              <a:t>Release 18 features from TSG#94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sz="1200" dirty="0" smtClean="0"/>
              <a:t>(</a:t>
            </a:r>
            <a:r>
              <a:rPr lang="en-US" altLang="zh-CN" sz="1200" dirty="0" smtClean="0">
                <a:hlinkClick r:id="rId3"/>
              </a:rPr>
              <a:t>https://www.3gpp.org/ftp/Inbox/Marcoms/Relase_18_features_tsg94_v09.pdf</a:t>
            </a:r>
            <a:r>
              <a:rPr lang="en-US" altLang="zh-CN" sz="1200" dirty="0" smtClean="0"/>
              <a:t>)</a:t>
            </a:r>
            <a:endParaRPr lang="zh-CN" altLang="en-US" sz="12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27304"/>
              </p:ext>
            </p:extLst>
          </p:nvPr>
        </p:nvGraphicFramePr>
        <p:xfrm>
          <a:off x="3505200" y="0"/>
          <a:ext cx="8686800" cy="685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7833207" imgH="6179760" progId="AcroExch.Document.DC">
                  <p:embed/>
                </p:oleObj>
              </mc:Choice>
              <mc:Fallback>
                <p:oleObj name="Acrobat Document" r:id="rId4" imgW="7833207" imgH="61797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0"/>
                        <a:ext cx="8686800" cy="685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765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911" y="121285"/>
            <a:ext cx="10914889" cy="1325563"/>
          </a:xfrm>
        </p:spPr>
        <p:txBody>
          <a:bodyPr/>
          <a:lstStyle/>
          <a:p>
            <a:r>
              <a:rPr lang="en-US" dirty="0" smtClean="0"/>
              <a:t>New SID/WID in SA2</a:t>
            </a:r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79610"/>
              </p:ext>
            </p:extLst>
          </p:nvPr>
        </p:nvGraphicFramePr>
        <p:xfrm>
          <a:off x="172719" y="2132410"/>
          <a:ext cx="11273536" cy="4262729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63676">
                  <a:extLst>
                    <a:ext uri="{9D8B030D-6E8A-4147-A177-3AD203B41FA5}">
                      <a16:colId xmlns:a16="http://schemas.microsoft.com/office/drawing/2014/main" val="4058579497"/>
                    </a:ext>
                  </a:extLst>
                </a:gridCol>
                <a:gridCol w="1465559">
                  <a:extLst>
                    <a:ext uri="{9D8B030D-6E8A-4147-A177-3AD203B41FA5}">
                      <a16:colId xmlns:a16="http://schemas.microsoft.com/office/drawing/2014/main" val="3349515554"/>
                    </a:ext>
                  </a:extLst>
                </a:gridCol>
                <a:gridCol w="5524033">
                  <a:extLst>
                    <a:ext uri="{9D8B030D-6E8A-4147-A177-3AD203B41FA5}">
                      <a16:colId xmlns:a16="http://schemas.microsoft.com/office/drawing/2014/main" val="1949342282"/>
                    </a:ext>
                  </a:extLst>
                </a:gridCol>
                <a:gridCol w="3720268">
                  <a:extLst>
                    <a:ext uri="{9D8B030D-6E8A-4147-A177-3AD203B41FA5}">
                      <a16:colId xmlns:a16="http://schemas.microsoft.com/office/drawing/2014/main" val="3294470358"/>
                    </a:ext>
                  </a:extLst>
                </a:gridCol>
              </a:tblGrid>
              <a:tr h="279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Acronym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Name</a:t>
                      </a:r>
                      <a:endParaRPr lang="en-US" altLang="zh-CN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Rapporteur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36452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FS_XRM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XR (Extended Reality) and media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Dan Wang, China </a:t>
                      </a:r>
                      <a:r>
                        <a:rPr lang="en-US" sz="1400" u="none" strike="noStrike" dirty="0" smtClean="0">
                          <a:effectLst/>
                        </a:rPr>
                        <a:t>Mobile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； </a:t>
                      </a:r>
                      <a:r>
                        <a:rPr lang="de-DE" sz="1400" u="none" strike="noStrike" dirty="0" smtClean="0">
                          <a:effectLst/>
                        </a:rPr>
                        <a:t>Hui Ni, Huawei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756143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FS_EDGE_Ph2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Edge Computing Phase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Patrice </a:t>
                      </a:r>
                      <a:r>
                        <a:rPr lang="en-US" sz="1400" u="none" strike="noStrike" dirty="0" err="1">
                          <a:effectLst/>
                        </a:rPr>
                        <a:t>Hédé</a:t>
                      </a:r>
                      <a:r>
                        <a:rPr lang="en-US" sz="1400" u="none" strike="noStrike" dirty="0">
                          <a:effectLst/>
                        </a:rPr>
                        <a:t>, Huawei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03389"/>
                  </a:ext>
                </a:extLst>
              </a:tr>
              <a:tr h="342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FS_AIML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System Support for AI/ML-based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Tricci</a:t>
                      </a:r>
                      <a:r>
                        <a:rPr lang="en-US" sz="1400" u="none" strike="noStrike" dirty="0" smtClean="0">
                          <a:effectLst/>
                        </a:rPr>
                        <a:t> So, OPPO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；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David Gutierrez Estevez, Samsung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94177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FS_eNA_Ph3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Enablers for Network Automation for 5G - Phase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effectLst/>
                        </a:rPr>
                        <a:t>Aihua</a:t>
                      </a:r>
                      <a:r>
                        <a:rPr lang="en-US" sz="1400" u="none" strike="noStrike" dirty="0">
                          <a:effectLst/>
                        </a:rPr>
                        <a:t> Li, China </a:t>
                      </a:r>
                      <a:r>
                        <a:rPr lang="en-US" sz="1400" u="none" strike="noStrike" dirty="0" smtClean="0">
                          <a:effectLst/>
                        </a:rPr>
                        <a:t>Mobile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； </a:t>
                      </a:r>
                      <a:r>
                        <a:rPr lang="en-US" sz="1400" u="none" strike="noStrike" dirty="0" smtClean="0">
                          <a:effectLst/>
                        </a:rPr>
                        <a:t>Xiaobo Wu, vivo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645867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FS_eNPN_Ph2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enhanced support of Non-Public Networks phase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Hedman, Peter, Ericsson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78222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FS_eNS_Ph3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Network Slicing Phase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Jinguo</a:t>
                      </a:r>
                      <a:r>
                        <a:rPr lang="en-US" sz="1400" u="none" strike="noStrike" dirty="0" smtClean="0">
                          <a:effectLst/>
                        </a:rPr>
                        <a:t> Zhu, ZTE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；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Myungjune Youn, LGE</a:t>
                      </a:r>
                      <a:endParaRPr lang="en-US" altLang="zh-CN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70433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FS_eLCS_Ph3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5GC </a:t>
                      </a:r>
                      <a:r>
                        <a:rPr lang="en-US" sz="1400" u="none" strike="noStrike" dirty="0" err="1">
                          <a:effectLst/>
                        </a:rPr>
                        <a:t>LoCation</a:t>
                      </a:r>
                      <a:r>
                        <a:rPr lang="en-US" sz="1400" u="none" strike="noStrike" dirty="0">
                          <a:effectLst/>
                        </a:rPr>
                        <a:t> Services Phase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Ming Ai, </a:t>
                      </a:r>
                      <a:r>
                        <a:rPr lang="en-US" sz="1400" u="none" strike="noStrike" dirty="0" smtClean="0">
                          <a:effectLst/>
                        </a:rPr>
                        <a:t>CATT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；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Runze</a:t>
                      </a:r>
                      <a:r>
                        <a:rPr lang="en-US" sz="1400" u="none" strike="noStrike" dirty="0" smtClean="0">
                          <a:effectLst/>
                        </a:rPr>
                        <a:t> Zhou, Huawei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75271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FS_5MBS_Ph2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5G multicast-broadcast services Phase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Meng</a:t>
                      </a:r>
                      <a:r>
                        <a:rPr lang="en-US" sz="1400" u="none" strike="noStrike" dirty="0">
                          <a:effectLst/>
                        </a:rPr>
                        <a:t> Li, Huawei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71653"/>
                  </a:ext>
                </a:extLst>
              </a:tr>
              <a:tr h="342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FS_5GSAT_Ph2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satellite access Phase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Jean-Yves Fine, </a:t>
                      </a:r>
                      <a:r>
                        <a:rPr lang="en-US" sz="1400" u="none" strike="noStrike" dirty="0" smtClean="0">
                          <a:effectLst/>
                        </a:rPr>
                        <a:t>Thales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；</a:t>
                      </a:r>
                      <a:r>
                        <a:rPr lang="en-US" sz="1400" u="none" strike="noStrike" dirty="0" smtClean="0">
                          <a:effectLst/>
                        </a:rPr>
                        <a:t>Sherry(Yang) Shen, Xiaomi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36426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FS_5GSATB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5G System with Satellite Backhaul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effectLst/>
                        </a:rPr>
                        <a:t>Hucheng</a:t>
                      </a:r>
                      <a:r>
                        <a:rPr lang="en-US" sz="1400" u="none" strike="noStrike" dirty="0">
                          <a:effectLst/>
                        </a:rPr>
                        <a:t> Wang, </a:t>
                      </a:r>
                      <a:r>
                        <a:rPr lang="en-US" sz="1400" u="none" strike="noStrike" dirty="0" smtClean="0">
                          <a:effectLst/>
                        </a:rPr>
                        <a:t>CATT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55365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FS_5TRS_URLLC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5G Timing Resiliency and TSC &amp; URLLC enhancements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Devaki Chandramouli, Nokia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00087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FS_MMTELin5G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evolution of IMS multimedia telephony service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Yi Jiang, China Mobile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039086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FS_PIN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Personal </a:t>
                      </a:r>
                      <a:r>
                        <a:rPr lang="en-US" sz="1400" u="none" strike="noStrike" dirty="0" err="1">
                          <a:effectLst/>
                        </a:rPr>
                        <a:t>IoT</a:t>
                      </a:r>
                      <a:r>
                        <a:rPr lang="en-US" sz="1400" u="none" strike="noStrike" dirty="0">
                          <a:effectLst/>
                        </a:rPr>
                        <a:t> Networks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Zhenhua Xie, vivo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9946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FS_VMR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Study on Vehicle Mounted Relays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Hong Cheng, Qualcomm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58265"/>
                  </a:ext>
                </a:extLst>
              </a:tr>
            </a:tbl>
          </a:graphicData>
        </a:graphic>
      </p:graphicFrame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72720" y="1660208"/>
            <a:ext cx="11273536" cy="561975"/>
          </a:xfrm>
        </p:spPr>
        <p:txBody>
          <a:bodyPr/>
          <a:lstStyle/>
          <a:p>
            <a:r>
              <a:rPr lang="en-US" altLang="zh-CN" dirty="0" smtClean="0"/>
              <a:t>28 in total.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831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911" y="100965"/>
            <a:ext cx="10914889" cy="1325563"/>
          </a:xfrm>
        </p:spPr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</a:rPr>
              <a:t>New SID/WID in SA2</a:t>
            </a:r>
            <a:endParaRPr lang="en-US" sz="2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010777"/>
              </p:ext>
            </p:extLst>
          </p:nvPr>
        </p:nvGraphicFramePr>
        <p:xfrm>
          <a:off x="101602" y="1837770"/>
          <a:ext cx="11460478" cy="4502281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73023">
                  <a:extLst>
                    <a:ext uri="{9D8B030D-6E8A-4147-A177-3AD203B41FA5}">
                      <a16:colId xmlns:a16="http://schemas.microsoft.com/office/drawing/2014/main" val="4058579497"/>
                    </a:ext>
                  </a:extLst>
                </a:gridCol>
                <a:gridCol w="1489861">
                  <a:extLst>
                    <a:ext uri="{9D8B030D-6E8A-4147-A177-3AD203B41FA5}">
                      <a16:colId xmlns:a16="http://schemas.microsoft.com/office/drawing/2014/main" val="3349515554"/>
                    </a:ext>
                  </a:extLst>
                </a:gridCol>
                <a:gridCol w="5615635">
                  <a:extLst>
                    <a:ext uri="{9D8B030D-6E8A-4147-A177-3AD203B41FA5}">
                      <a16:colId xmlns:a16="http://schemas.microsoft.com/office/drawing/2014/main" val="1949342282"/>
                    </a:ext>
                  </a:extLst>
                </a:gridCol>
                <a:gridCol w="3781959">
                  <a:extLst>
                    <a:ext uri="{9D8B030D-6E8A-4147-A177-3AD203B41FA5}">
                      <a16:colId xmlns:a16="http://schemas.microsoft.com/office/drawing/2014/main" val="3294470358"/>
                    </a:ext>
                  </a:extLst>
                </a:gridCol>
              </a:tblGrid>
              <a:tr h="279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Acronym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Name</a:t>
                      </a:r>
                      <a:endParaRPr lang="en-US" altLang="zh-CN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Rapporteur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36452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FS_ATSSS_Ph3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SID on Access Traffic Steering, Switching and Splitting support in the 5G system architecture; Phase 3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Apostolis Salkintzis, Lenovo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756143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FS_5G_ProSe_Ph2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on Proximity-based Services in 5GS Phase 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Qiang Deng,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CATT</a:t>
                      </a:r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； </a:t>
                      </a:r>
                      <a:r>
                        <a:rPr lang="de-DE" sz="1400" u="none" strike="noStrike" dirty="0" smtClean="0">
                          <a:effectLst/>
                        </a:rPr>
                        <a:t>Fei Lu, OPPO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203389"/>
                  </a:ext>
                </a:extLst>
              </a:tr>
              <a:tr h="342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FS_UPEAS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on UPF enhancement for Exposure And SBA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Yan Han, China Mobile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94177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FS_Ranging_SL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on Ranging based services and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sidelink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positioning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Sherry (Yang) Shen, Xiaomi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45867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FS_GMEC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SID on generic group management, exposure and communication enhancements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Qianghua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Zhu,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Huawei</a:t>
                      </a:r>
                      <a:r>
                        <a:rPr lang="zh-CN" alt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altLang="zh-CN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Sang-Jun Moon, Samsung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978222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FS_UEPO_Ph2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on of 5G UE Policy Phase 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Changhong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Shan, Intel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670433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FS_UAS_Ph2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on Phase 2 for UAS, UAV and UAM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Stefano Faccin, Qualcomm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275271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FS_AMP_Ph2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on 5G AM Policy Phase 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Chen,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Zhuoyi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China Telecom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1653"/>
                  </a:ext>
                </a:extLst>
              </a:tr>
              <a:tr h="342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FS_REDCAP_Ph2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on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RedCap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Phase 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Qian, Chen, Ericsson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36426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FS_5WWC_Ph2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on the support for 5WWC Phase 2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Laurent Thiebaut, Nokia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55365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FS_SFC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on System Enabler for Service Function Chaining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Ellen Liao, Intel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00087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FS_DetNet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on Extensions to the TSC Framework to support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DetNet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György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Miklós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Ericsson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039086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FS_SUECR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on Seamless UE context recovery.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Lalith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Kumar, Samsung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49946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MPS_WLAN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MPS when access to EPC/5GC is WLAN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C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Streijl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Peraton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Labs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15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50783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911" y="100965"/>
            <a:ext cx="10914889" cy="1325563"/>
          </a:xfrm>
        </p:spPr>
        <p:txBody>
          <a:bodyPr/>
          <a:lstStyle/>
          <a:p>
            <a:r>
              <a:rPr lang="en-US" altLang="zh-CN" dirty="0">
                <a:solidFill>
                  <a:prstClr val="black"/>
                </a:solidFill>
              </a:rPr>
              <a:t>New SID/WID in </a:t>
            </a:r>
            <a:r>
              <a:rPr lang="en-US" altLang="zh-CN" dirty="0" smtClean="0">
                <a:solidFill>
                  <a:prstClr val="black"/>
                </a:solidFill>
              </a:rPr>
              <a:t>SA3</a:t>
            </a:r>
            <a:endParaRPr lang="en-US" sz="2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9070"/>
              </p:ext>
            </p:extLst>
          </p:nvPr>
        </p:nvGraphicFramePr>
        <p:xfrm>
          <a:off x="326135" y="2597006"/>
          <a:ext cx="11027665" cy="1682529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55688">
                  <a:extLst>
                    <a:ext uri="{9D8B030D-6E8A-4147-A177-3AD203B41FA5}">
                      <a16:colId xmlns:a16="http://schemas.microsoft.com/office/drawing/2014/main" val="3937439549"/>
                    </a:ext>
                  </a:extLst>
                </a:gridCol>
                <a:gridCol w="1184790">
                  <a:extLst>
                    <a:ext uri="{9D8B030D-6E8A-4147-A177-3AD203B41FA5}">
                      <a16:colId xmlns:a16="http://schemas.microsoft.com/office/drawing/2014/main" val="563703530"/>
                    </a:ext>
                  </a:extLst>
                </a:gridCol>
                <a:gridCol w="5832815">
                  <a:extLst>
                    <a:ext uri="{9D8B030D-6E8A-4147-A177-3AD203B41FA5}">
                      <a16:colId xmlns:a16="http://schemas.microsoft.com/office/drawing/2014/main" val="386808813"/>
                    </a:ext>
                  </a:extLst>
                </a:gridCol>
                <a:gridCol w="3554372">
                  <a:extLst>
                    <a:ext uri="{9D8B030D-6E8A-4147-A177-3AD203B41FA5}">
                      <a16:colId xmlns:a16="http://schemas.microsoft.com/office/drawing/2014/main" val="3221985131"/>
                    </a:ext>
                  </a:extLst>
                </a:gridCol>
              </a:tblGrid>
              <a:tr h="279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Acronym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 smtClean="0">
                          <a:effectLst/>
                        </a:rPr>
                        <a:t>Name</a:t>
                      </a:r>
                      <a:endParaRPr lang="en-US" altLang="zh-CN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</a:rPr>
                        <a:t>Rapporteur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495732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FS_ACM_SBA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 on </a:t>
                      </a:r>
                      <a:r>
                        <a:rPr lang="en-US" altLang="zh-CN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Standardising</a:t>
                      </a:r>
                      <a:r>
                        <a:rPr lang="en-US" altLang="zh-CN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Automated Certificate Management in SBA</a:t>
                      </a:r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41" marR="21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effectLst/>
                        </a:rPr>
                        <a:t>Niraj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Rathod</a:t>
                      </a:r>
                      <a:r>
                        <a:rPr lang="en-US" sz="1400" u="none" strike="noStrike" dirty="0" smtClean="0">
                          <a:effectLst/>
                        </a:rPr>
                        <a:t>,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BT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59557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MCXSec3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Mission Critical R18 WID 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41" marR="21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Woodward, Tim, MSI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82052"/>
                  </a:ext>
                </a:extLst>
              </a:tr>
              <a:tr h="107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smtClean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SCAS_5G_MF</a:t>
                      </a:r>
                      <a:endParaRPr lang="en-US" sz="1400" u="none" strike="noStrike" dirty="0">
                        <a:effectLst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WID on Security Assurance Specification for Management Function 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41" marR="21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Noamen Ben Henda, Huawei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12834"/>
                  </a:ext>
                </a:extLst>
              </a:tr>
              <a:tr h="323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VNP_SECAM_SCAS</a:t>
                      </a:r>
                      <a:endParaRPr lang="en-US" sz="1400" u="none" strike="noStrike" dirty="0">
                        <a:effectLst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WID on SECAM and SCAS for 3GPP virtualized network products 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41" marR="21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Qi Minpeng, China Mobile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1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FS_Id_Prvc</a:t>
                      </a:r>
                      <a:endParaRPr lang="en-US" sz="1400" u="none" strike="noStrike" dirty="0">
                        <a:effectLst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of privacy of identities over radio access 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41" marR="215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Brusilovsky, Alec, Interdigital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71700"/>
                  </a:ext>
                </a:extLst>
              </a:tr>
            </a:tbl>
          </a:graphicData>
        </a:graphic>
      </p:graphicFrame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72720" y="1660208"/>
            <a:ext cx="11273536" cy="561975"/>
          </a:xfrm>
        </p:spPr>
        <p:txBody>
          <a:bodyPr/>
          <a:lstStyle/>
          <a:p>
            <a:r>
              <a:rPr lang="en-US" altLang="zh-CN" dirty="0" smtClean="0"/>
              <a:t>5 in </a:t>
            </a:r>
            <a:r>
              <a:rPr lang="en-US" altLang="zh-CN" dirty="0" smtClean="0"/>
              <a:t>total.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334232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SID/WID in SA4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293552"/>
              </p:ext>
            </p:extLst>
          </p:nvPr>
        </p:nvGraphicFramePr>
        <p:xfrm>
          <a:off x="582167" y="2790046"/>
          <a:ext cx="11027665" cy="132422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55688">
                  <a:extLst>
                    <a:ext uri="{9D8B030D-6E8A-4147-A177-3AD203B41FA5}">
                      <a16:colId xmlns:a16="http://schemas.microsoft.com/office/drawing/2014/main" val="3937439549"/>
                    </a:ext>
                  </a:extLst>
                </a:gridCol>
                <a:gridCol w="1184790">
                  <a:extLst>
                    <a:ext uri="{9D8B030D-6E8A-4147-A177-3AD203B41FA5}">
                      <a16:colId xmlns:a16="http://schemas.microsoft.com/office/drawing/2014/main" val="563703530"/>
                    </a:ext>
                  </a:extLst>
                </a:gridCol>
                <a:gridCol w="5832815">
                  <a:extLst>
                    <a:ext uri="{9D8B030D-6E8A-4147-A177-3AD203B41FA5}">
                      <a16:colId xmlns:a16="http://schemas.microsoft.com/office/drawing/2014/main" val="386808813"/>
                    </a:ext>
                  </a:extLst>
                </a:gridCol>
                <a:gridCol w="3554372">
                  <a:extLst>
                    <a:ext uri="{9D8B030D-6E8A-4147-A177-3AD203B41FA5}">
                      <a16:colId xmlns:a16="http://schemas.microsoft.com/office/drawing/2014/main" val="3221985131"/>
                    </a:ext>
                  </a:extLst>
                </a:gridCol>
              </a:tblGrid>
              <a:tr h="279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Acronym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 smtClean="0">
                          <a:effectLst/>
                        </a:rPr>
                        <a:t>Name</a:t>
                      </a:r>
                      <a:endParaRPr lang="en-US" altLang="zh-CN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</a:rPr>
                        <a:t>Rapporteur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495732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ATIAS</a:t>
                      </a: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 Audio quality performance and Test methods for Immersive Audio Services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Stéphane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Ragot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Orange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59557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IVAS_Codec</a:t>
                      </a:r>
                      <a:endParaRPr lang="en-US" sz="1400" u="none" strike="noStrike" dirty="0">
                        <a:effectLst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EVS Codec Extension for Immersive Voice and Audio Services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 Wang, </a:t>
                      </a:r>
                      <a:r>
                        <a:rPr lang="de-D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982052"/>
                  </a:ext>
                </a:extLst>
              </a:tr>
              <a:tr h="342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FS_5G_MSE</a:t>
                      </a:r>
                      <a:endParaRPr lang="en-US" sz="1400" u="none" strike="noStrike" dirty="0">
                        <a:effectLst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5G Media Service Enablers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Thomas </a:t>
                      </a:r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Stockhammer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Qualcomm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12834"/>
                  </a:ext>
                </a:extLst>
              </a:tr>
            </a:tbl>
          </a:graphicData>
        </a:graphic>
      </p:graphicFrame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72720" y="1660208"/>
            <a:ext cx="11273536" cy="561975"/>
          </a:xfrm>
        </p:spPr>
        <p:txBody>
          <a:bodyPr/>
          <a:lstStyle/>
          <a:p>
            <a:r>
              <a:rPr lang="en-US" altLang="zh-CN" dirty="0" smtClean="0"/>
              <a:t>3 </a:t>
            </a:r>
            <a:r>
              <a:rPr lang="en-US" altLang="zh-CN" dirty="0" smtClean="0"/>
              <a:t>in total.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283273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SID/WID in SA5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505578"/>
              </p:ext>
            </p:extLst>
          </p:nvPr>
        </p:nvGraphicFramePr>
        <p:xfrm>
          <a:off x="172718" y="2132410"/>
          <a:ext cx="11521441" cy="417390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76072">
                  <a:extLst>
                    <a:ext uri="{9D8B030D-6E8A-4147-A177-3AD203B41FA5}">
                      <a16:colId xmlns:a16="http://schemas.microsoft.com/office/drawing/2014/main" val="4058579497"/>
                    </a:ext>
                  </a:extLst>
                </a:gridCol>
                <a:gridCol w="1497786">
                  <a:extLst>
                    <a:ext uri="{9D8B030D-6E8A-4147-A177-3AD203B41FA5}">
                      <a16:colId xmlns:a16="http://schemas.microsoft.com/office/drawing/2014/main" val="3349515554"/>
                    </a:ext>
                  </a:extLst>
                </a:gridCol>
                <a:gridCol w="5645506">
                  <a:extLst>
                    <a:ext uri="{9D8B030D-6E8A-4147-A177-3AD203B41FA5}">
                      <a16:colId xmlns:a16="http://schemas.microsoft.com/office/drawing/2014/main" val="1949342282"/>
                    </a:ext>
                  </a:extLst>
                </a:gridCol>
                <a:gridCol w="3802077">
                  <a:extLst>
                    <a:ext uri="{9D8B030D-6E8A-4147-A177-3AD203B41FA5}">
                      <a16:colId xmlns:a16="http://schemas.microsoft.com/office/drawing/2014/main" val="3294470358"/>
                    </a:ext>
                  </a:extLst>
                </a:gridCol>
              </a:tblGrid>
              <a:tr h="279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Acronym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Name</a:t>
                      </a:r>
                      <a:endParaRPr lang="en-US" altLang="zh-CN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Rapporteur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36452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FS_NSOEU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Network and Service Operations for Energy Utilities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Erik Guttman , Samsung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756143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FS_AIML_MGMT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AI/ML management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Yao, </a:t>
                      </a:r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Yizhi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Intel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203389"/>
                  </a:ext>
                </a:extLst>
              </a:tr>
              <a:tr h="342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NSRULE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slicing provisioning rules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Petersen, Ericsson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94177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FS_eNPN_CH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Charging Aspects for Enhanced Support of Non-Public Networks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Chen, Ai, China Mobile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45867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FS_KQI_5G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Key Quality Indicators (KQIs) for 5G service experience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 WANG, Huawei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978222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RANSC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Self-Configuration of RAN Network Entities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Hu, </a:t>
                      </a:r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Yaxi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China Mobile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670433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EE5GPLUS_Ph2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Enhancements of EE for 5G Phase 2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Cornily Jean-Michel, Orange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275271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FS_MANWDAF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Enhancement of the management aspects related to NWDAF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ZHAO, Song, China Telecom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1653"/>
                  </a:ext>
                </a:extLst>
              </a:tr>
              <a:tr h="342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FS_OAM_eNPN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enhancement of management of non-public networks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ZHANG, Kai, Huawei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36426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FS_EE5G_Ph2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new aspects of EE for 5G networks Phase 2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Cornily Jean-Michel, Orange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55365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FS_DCSA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Deterministic Communication Service Assurance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Zhang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Jian, Huawei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00087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FS_ANLEVA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evaluation of autonomous network levels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 Xi, China Mobile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039086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FS_eANL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enhancement of autonomous network levels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 Xi, China Mobile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49946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FS_eIDMS_MN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enhanced intent driven management services for mobile networks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 </a:t>
                      </a:r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Ruiyue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Huawei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158265"/>
                  </a:ext>
                </a:extLst>
              </a:tr>
            </a:tbl>
          </a:graphicData>
        </a:graphic>
      </p:graphicFrame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72720" y="1660208"/>
            <a:ext cx="11273536" cy="561975"/>
          </a:xfrm>
        </p:spPr>
        <p:txBody>
          <a:bodyPr/>
          <a:lstStyle/>
          <a:p>
            <a:r>
              <a:rPr lang="en-US" altLang="zh-CN" dirty="0" smtClean="0"/>
              <a:t>14</a:t>
            </a:r>
            <a:r>
              <a:rPr lang="en-US" altLang="zh-CN" dirty="0" smtClean="0"/>
              <a:t> </a:t>
            </a:r>
            <a:r>
              <a:rPr lang="en-US" altLang="zh-CN" dirty="0" smtClean="0"/>
              <a:t>in total.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368020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SID/WID in SA6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34072"/>
              </p:ext>
            </p:extLst>
          </p:nvPr>
        </p:nvGraphicFramePr>
        <p:xfrm>
          <a:off x="172718" y="2397586"/>
          <a:ext cx="11521441" cy="3295149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76072">
                  <a:extLst>
                    <a:ext uri="{9D8B030D-6E8A-4147-A177-3AD203B41FA5}">
                      <a16:colId xmlns:a16="http://schemas.microsoft.com/office/drawing/2014/main" val="4058579497"/>
                    </a:ext>
                  </a:extLst>
                </a:gridCol>
                <a:gridCol w="1497786">
                  <a:extLst>
                    <a:ext uri="{9D8B030D-6E8A-4147-A177-3AD203B41FA5}">
                      <a16:colId xmlns:a16="http://schemas.microsoft.com/office/drawing/2014/main" val="3349515554"/>
                    </a:ext>
                  </a:extLst>
                </a:gridCol>
                <a:gridCol w="5645506">
                  <a:extLst>
                    <a:ext uri="{9D8B030D-6E8A-4147-A177-3AD203B41FA5}">
                      <a16:colId xmlns:a16="http://schemas.microsoft.com/office/drawing/2014/main" val="1949342282"/>
                    </a:ext>
                  </a:extLst>
                </a:gridCol>
                <a:gridCol w="3802077">
                  <a:extLst>
                    <a:ext uri="{9D8B030D-6E8A-4147-A177-3AD203B41FA5}">
                      <a16:colId xmlns:a16="http://schemas.microsoft.com/office/drawing/2014/main" val="3294470358"/>
                    </a:ext>
                  </a:extLst>
                </a:gridCol>
              </a:tblGrid>
              <a:tr h="279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Acronym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Name</a:t>
                      </a:r>
                      <a:endParaRPr lang="en-US" altLang="zh-CN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Rapporteur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36452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FS_PIRatesAPP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Application layer support for Personal IoT and Residential Networks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Huazhang Lv,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vivo</a:t>
                      </a:r>
                      <a:endParaRPr lang="fr-FR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756143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FS_ACE_IOT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Application Capability Exposure for IoT Platforms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Mladin, Catalina; Convida Wireless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203389"/>
                  </a:ext>
                </a:extLst>
              </a:tr>
              <a:tr h="192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FS_eUASAPP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enhanced architecture for UAS Applications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Monrad, Atle, InterDigital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94177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FS_5GFLS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5G-enabled fused location service capability exposure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Zhang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CATT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45867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FFAPP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layer support for Factories of the Future (FF)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Shao Weixiang, ZTE Corporation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978222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eSEAL2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Service Enabler Architecture Layer for Verticals Phase 2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Basavaraj (Basu) Pattan, Samsung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670433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FS_SNAAPP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application enablement aspects for subscriber-aware northbound API access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Suzuki, Yuji, NTT DOCOMO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275271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enh4MCPTT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Mission Critical Push-to-talk architecture phase 4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Lazara, Dom, Motorola Solutions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1653"/>
                  </a:ext>
                </a:extLst>
              </a:tr>
              <a:tr h="83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MCGWUE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Gateway UE function for Mission Critical Communication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Oettl, Martin, Nokia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36426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FS_MCGWUE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Study of Gateway UE function for Mission Critical Communication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Oettl, Martin, Nokia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55365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MCGWUE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(Stage 2 of) Gateway UE function for Mission Critical Communication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Oettl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Martin, Nokia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00087"/>
                  </a:ext>
                </a:extLst>
              </a:tr>
            </a:tbl>
          </a:graphicData>
        </a:graphic>
      </p:graphicFrame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72720" y="1660208"/>
            <a:ext cx="11273536" cy="561975"/>
          </a:xfrm>
        </p:spPr>
        <p:txBody>
          <a:bodyPr/>
          <a:lstStyle/>
          <a:p>
            <a:r>
              <a:rPr lang="en-US" altLang="zh-CN" dirty="0" smtClean="0"/>
              <a:t>21 </a:t>
            </a:r>
            <a:r>
              <a:rPr lang="en-US" altLang="zh-CN" dirty="0" smtClean="0"/>
              <a:t>in total.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302398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SID/WID in SA6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63490"/>
              </p:ext>
            </p:extLst>
          </p:nvPr>
        </p:nvGraphicFramePr>
        <p:xfrm>
          <a:off x="172718" y="2132410"/>
          <a:ext cx="11521441" cy="3195941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76072">
                  <a:extLst>
                    <a:ext uri="{9D8B030D-6E8A-4147-A177-3AD203B41FA5}">
                      <a16:colId xmlns:a16="http://schemas.microsoft.com/office/drawing/2014/main" val="4058579497"/>
                    </a:ext>
                  </a:extLst>
                </a:gridCol>
                <a:gridCol w="1497786">
                  <a:extLst>
                    <a:ext uri="{9D8B030D-6E8A-4147-A177-3AD203B41FA5}">
                      <a16:colId xmlns:a16="http://schemas.microsoft.com/office/drawing/2014/main" val="3349515554"/>
                    </a:ext>
                  </a:extLst>
                </a:gridCol>
                <a:gridCol w="5645506">
                  <a:extLst>
                    <a:ext uri="{9D8B030D-6E8A-4147-A177-3AD203B41FA5}">
                      <a16:colId xmlns:a16="http://schemas.microsoft.com/office/drawing/2014/main" val="1949342282"/>
                    </a:ext>
                  </a:extLst>
                </a:gridCol>
                <a:gridCol w="3802077">
                  <a:extLst>
                    <a:ext uri="{9D8B030D-6E8A-4147-A177-3AD203B41FA5}">
                      <a16:colId xmlns:a16="http://schemas.microsoft.com/office/drawing/2014/main" val="3294470358"/>
                    </a:ext>
                  </a:extLst>
                </a:gridCol>
              </a:tblGrid>
              <a:tr h="279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Acronym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</a:rPr>
                        <a:t>Name</a:t>
                      </a:r>
                      <a:endParaRPr lang="en-US" altLang="zh-CN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Rapporteur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36452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MCOver5MBS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Mission Critical Services over 5MBS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Wendler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Ingo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UIC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756143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MCOver5GProSe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Mission Critical Services over 5GProSe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Yanmei YANG, Huawei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203389"/>
                  </a:ext>
                </a:extLst>
              </a:tr>
              <a:tr h="342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FS_MCShAC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sharing of administrative configuration between interconnected MC service systems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Azem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Dania, BDBOS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941779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FS_MCAHGC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Mission Critical ad hoc group communications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Arunprasath Ramamoorthy, Samsung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45867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FS_NSCALE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Network Slice Capability Exposure for Application Layer Enablement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Zheng </a:t>
                      </a:r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Shaowen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Mobile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978222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FS_IRail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of Interconnection and Migration Aspects for Railways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Oettl, Martin, Nokia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670433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FS_eV2XAPP2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enhancements to application layer support for V2X services; Phase 2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Niranth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Amogh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275271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FS_eEDGEAPP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enhanced architecture for enabling Edge Applications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Gupta, Nishant, Samsung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1653"/>
                  </a:ext>
                </a:extLst>
              </a:tr>
              <a:tr h="342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FS_SEALDD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SEAL data delivery enabler for vertical applications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Niranth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Amogh</a:t>
                      </a:r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36426"/>
                  </a:ext>
                </a:extLst>
              </a:tr>
              <a:tr h="267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FS_ADAES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on Application Data Analytics Enablement Service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Pateromichelakis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Emmanouil</a:t>
                      </a:r>
                      <a:r>
                        <a:rPr lang="en-U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Manos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55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50691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1192</Words>
  <Application>Microsoft Office PowerPoint</Application>
  <PresentationFormat>宽屏</PresentationFormat>
  <Paragraphs>332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Office Theme</vt:lpstr>
      <vt:lpstr>Acrobat Document</vt:lpstr>
      <vt:lpstr>R18 overview in 3GPP SA area</vt:lpstr>
      <vt:lpstr>R18 overview</vt:lpstr>
      <vt:lpstr>New SID/WID in SA2</vt:lpstr>
      <vt:lpstr>New SID/WID in SA2</vt:lpstr>
      <vt:lpstr>New SID/WID in SA3</vt:lpstr>
      <vt:lpstr>New SID/WID in SA4</vt:lpstr>
      <vt:lpstr>New SID/WID in SA5</vt:lpstr>
      <vt:lpstr>New SID/WID in SA6</vt:lpstr>
      <vt:lpstr>New SID/WID in SA6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R18 overview in 3GPP SA</dc:title>
  <dc:creator>09-28-1955_09-28-1954_09-21-2142_09-21-2140_09-21-</dc:creator>
  <cp:lastModifiedBy>09-28-1955_09-28-1954_09-21-2142_09-21-2140_09-21-</cp:lastModifiedBy>
  <cp:revision>15</cp:revision>
  <dcterms:created xsi:type="dcterms:W3CDTF">2022-01-11T03:52:39Z</dcterms:created>
  <dcterms:modified xsi:type="dcterms:W3CDTF">2022-01-12T08:04:25Z</dcterms:modified>
</cp:coreProperties>
</file>