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9" r:id="rId5"/>
    <p:sldId id="270" r:id="rId6"/>
    <p:sldId id="271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77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335840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1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0B07F-A40D-4D57-8295-E744983D29B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751354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59638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016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65631"/>
            <a:ext cx="10515600" cy="4514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37445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 userDrawn="1"/>
        </p:nvSpPr>
        <p:spPr bwMode="auto">
          <a:xfrm>
            <a:off x="117475" y="6565265"/>
            <a:ext cx="280102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 smtClean="0">
                <a:ln w="0"/>
                <a:latin typeface="Calibri" panose="020F0502020204030204" pitchFamily="34" charset="0"/>
              </a:rPr>
              <a:t>3GPP SA3 Rel-18 Workshop, January 2022</a:t>
            </a:r>
          </a:p>
        </p:txBody>
      </p:sp>
      <p:pic>
        <p:nvPicPr>
          <p:cNvPr id="103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401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54462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C6CA4900-0C7A-4DDE-87D4-A8E7FE6CEB06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4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box/Marcoms/Relase_18_features_tsg94_v09.pdf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856527" y="1122363"/>
            <a:ext cx="10014673" cy="2387600"/>
          </a:xfrm>
        </p:spPr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/>
              <a:t>RAN </a:t>
            </a:r>
            <a:r>
              <a:rPr lang="en-US" altLang="zh-CN" dirty="0" smtClean="0"/>
              <a:t>Rel18 </a:t>
            </a:r>
            <a:r>
              <a:rPr lang="en-US" altLang="zh-CN" dirty="0" smtClean="0"/>
              <a:t>Package</a:t>
            </a:r>
            <a:endParaRPr lang="zh-CN" altLang="en-US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Rajavelsamy 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860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040" y="365125"/>
            <a:ext cx="11160760" cy="1325563"/>
          </a:xfrm>
        </p:spPr>
        <p:txBody>
          <a:bodyPr/>
          <a:lstStyle/>
          <a:p>
            <a:r>
              <a:rPr lang="en-US" altLang="zh-CN" dirty="0" smtClean="0"/>
              <a:t>R18 overview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039" y="1825625"/>
            <a:ext cx="6763345" cy="4351338"/>
          </a:xfrm>
        </p:spPr>
        <p:txBody>
          <a:bodyPr/>
          <a:lstStyle/>
          <a:p>
            <a:r>
              <a:rPr lang="en-US" altLang="zh-CN" dirty="0" smtClean="0"/>
              <a:t>Release 18 features from TSG#94</a:t>
            </a:r>
          </a:p>
          <a:p>
            <a:pPr lvl="1"/>
            <a:r>
              <a:rPr lang="en-US" altLang="zh-CN" dirty="0" smtClean="0"/>
              <a:t>28 RAN lead items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sz="1600" dirty="0" smtClean="0">
                <a:solidFill>
                  <a:srgbClr val="0070C0"/>
                </a:solidFill>
                <a:ea typeface="Calibri" panose="020F0502020204030204" pitchFamily="34" charset="0"/>
              </a:rPr>
              <a:t>Ref: SP-211589</a:t>
            </a:r>
            <a:r>
              <a:rPr lang="en-US" sz="1600" dirty="0" smtClean="0">
                <a:solidFill>
                  <a:srgbClr val="0070C0"/>
                </a:solidFill>
              </a:rPr>
              <a:t>: </a:t>
            </a:r>
            <a:r>
              <a:rPr lang="en-US" sz="1600" dirty="0">
                <a:solidFill>
                  <a:srgbClr val="0070C0"/>
                </a:solidFill>
              </a:rPr>
              <a:t>TSG RAN#94-e Highlights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endParaRPr lang="en-US" sz="2000" dirty="0">
              <a:solidFill>
                <a:srgbClr val="0070C0"/>
              </a:solidFill>
              <a:highlight>
                <a:srgbClr val="FFFF00"/>
              </a:highligh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977" y="1644388"/>
            <a:ext cx="2480900" cy="477851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532699" y="6377651"/>
            <a:ext cx="597253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( Excerpt : </a:t>
            </a:r>
            <a:r>
              <a:rPr lang="en-US" altLang="zh-CN" sz="1200" dirty="0" smtClean="0">
                <a:hlinkClick r:id="rId3"/>
              </a:rPr>
              <a:t>https</a:t>
            </a:r>
            <a:r>
              <a:rPr lang="en-US" altLang="zh-CN" sz="1200" dirty="0">
                <a:hlinkClick r:id="rId3"/>
              </a:rPr>
              <a:t>://www.3gpp.org/ftp/Inbox/Marcoms/Relase_18_features_tsg94_v09.pdf</a:t>
            </a:r>
            <a:r>
              <a:rPr lang="en-US" altLang="zh-CN" sz="1200" dirty="0"/>
              <a:t>)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2176535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8911" y="121285"/>
            <a:ext cx="10914889" cy="1325563"/>
          </a:xfrm>
        </p:spPr>
        <p:txBody>
          <a:bodyPr/>
          <a:lstStyle/>
          <a:p>
            <a:r>
              <a:rPr lang="en-US" dirty="0"/>
              <a:t>RAN R18 Package: RAN1-led </a:t>
            </a:r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172720" y="1660208"/>
            <a:ext cx="11273536" cy="561975"/>
          </a:xfrm>
        </p:spPr>
        <p:txBody>
          <a:bodyPr/>
          <a:lstStyle/>
          <a:p>
            <a:r>
              <a:rPr lang="en-US" altLang="zh-CN" dirty="0" smtClean="0"/>
              <a:t>12 in total </a:t>
            </a:r>
            <a:endParaRPr lang="zh-CN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360892"/>
              </p:ext>
            </p:extLst>
          </p:nvPr>
        </p:nvGraphicFramePr>
        <p:xfrm>
          <a:off x="856526" y="2108984"/>
          <a:ext cx="9977377" cy="4358640"/>
        </p:xfrm>
        <a:graphic>
          <a:graphicData uri="http://schemas.openxmlformats.org/drawingml/2006/table">
            <a:tbl>
              <a:tblPr firstRow="1" firstCol="1" bandRow="1"/>
              <a:tblGrid>
                <a:gridCol w="1280509">
                  <a:extLst>
                    <a:ext uri="{9D8B030D-6E8A-4147-A177-3AD203B41FA5}">
                      <a16:colId xmlns:a16="http://schemas.microsoft.com/office/drawing/2014/main" val="2574482925"/>
                    </a:ext>
                  </a:extLst>
                </a:gridCol>
                <a:gridCol w="6870820">
                  <a:extLst>
                    <a:ext uri="{9D8B030D-6E8A-4147-A177-3AD203B41FA5}">
                      <a16:colId xmlns:a16="http://schemas.microsoft.com/office/drawing/2014/main" val="1276889442"/>
                    </a:ext>
                  </a:extLst>
                </a:gridCol>
                <a:gridCol w="1826048">
                  <a:extLst>
                    <a:ext uri="{9D8B030D-6E8A-4147-A177-3AD203B41FA5}">
                      <a16:colId xmlns:a16="http://schemas.microsoft.com/office/drawing/2014/main" val="2501940979"/>
                    </a:ext>
                  </a:extLst>
                </a:gridCol>
              </a:tblGrid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Tdoc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SA3 Involvement</a:t>
                      </a:r>
                    </a:p>
                  </a:txBody>
                  <a:tcPr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980611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RP-213598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MIMO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Evolution for Downlink and Uplink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060828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RP-213599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Artificial Intelligence (AI)/Machine Learning (ML) for NR Air Interface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128300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RP-213591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Evolution of NR Duplex Operation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671224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RP-213678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 sidelink evolution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357161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RP-213588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expanded and improved NR positioning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2249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RP-213661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further NR RedCap UE complexity/cost reduction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501877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RP-213554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network energy savings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825752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RP-213579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Further NR coverage enhancements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106465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RP-213700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Study on NR Network-Controlled Repeaters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111168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RP-213575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 of NR Dynamic spectrum sharing (DSS)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266637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RP-213645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low-power Wake-up Signal and Receiver for NR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058290"/>
                  </a:ext>
                </a:extLst>
              </a:tr>
              <a:tr h="32835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RP-213577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Multi-carrier enhancements for NR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697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31997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8911" y="121285"/>
            <a:ext cx="10914889" cy="1325563"/>
          </a:xfrm>
        </p:spPr>
        <p:txBody>
          <a:bodyPr/>
          <a:lstStyle/>
          <a:p>
            <a:r>
              <a:rPr lang="en-US" dirty="0"/>
              <a:t>RAN R18 Package: </a:t>
            </a:r>
            <a:r>
              <a:rPr lang="en-US" dirty="0" smtClean="0"/>
              <a:t>RAN2-led </a:t>
            </a:r>
            <a:r>
              <a:rPr lang="en-US" dirty="0"/>
              <a:t>Projects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172720" y="1660208"/>
            <a:ext cx="11273536" cy="561975"/>
          </a:xfrm>
        </p:spPr>
        <p:txBody>
          <a:bodyPr/>
          <a:lstStyle/>
          <a:p>
            <a:r>
              <a:rPr lang="en-US" altLang="zh-CN" dirty="0" smtClean="0"/>
              <a:t>10 in total </a:t>
            </a:r>
            <a:endParaRPr lang="zh-CN" alt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940194"/>
              </p:ext>
            </p:extLst>
          </p:nvPr>
        </p:nvGraphicFramePr>
        <p:xfrm>
          <a:off x="924627" y="2303048"/>
          <a:ext cx="9943456" cy="3681062"/>
        </p:xfrm>
        <a:graphic>
          <a:graphicData uri="http://schemas.openxmlformats.org/drawingml/2006/table">
            <a:tbl>
              <a:tblPr firstRow="1" firstCol="1" bandRow="1"/>
              <a:tblGrid>
                <a:gridCol w="1298037">
                  <a:extLst>
                    <a:ext uri="{9D8B030D-6E8A-4147-A177-3AD203B41FA5}">
                      <a16:colId xmlns:a16="http://schemas.microsoft.com/office/drawing/2014/main" val="1375146725"/>
                    </a:ext>
                  </a:extLst>
                </a:gridCol>
                <a:gridCol w="6944485">
                  <a:extLst>
                    <a:ext uri="{9D8B030D-6E8A-4147-A177-3AD203B41FA5}">
                      <a16:colId xmlns:a16="http://schemas.microsoft.com/office/drawing/2014/main" val="2595403060"/>
                    </a:ext>
                  </a:extLst>
                </a:gridCol>
                <a:gridCol w="1700934">
                  <a:extLst>
                    <a:ext uri="{9D8B030D-6E8A-4147-A177-3AD203B41FA5}">
                      <a16:colId xmlns:a16="http://schemas.microsoft.com/office/drawing/2014/main" val="3817338409"/>
                    </a:ext>
                  </a:extLst>
                </a:gridCol>
              </a:tblGrid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Tdoc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SA3 Involvement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932834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Further NR Mobility Enhancements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752981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XR Enhancements for NR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211909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RP-213585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NR sidelink relay enhancements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207526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RP-213690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NR NTN (Non-Terrestrial Networks) enhancements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451692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IoT NTN enhancements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081630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 Support for UAV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812316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Tx/Rx MUSIM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859402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In-Device Co-existence (IDC) enhancements for NR and MR-DC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740908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Terminated-Small Data Transmission (MT-SDT) for NR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335914"/>
                  </a:ext>
                </a:extLst>
              </a:tr>
              <a:tr h="33464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of NR Multicast and Broadcast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195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49512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8911" y="121285"/>
            <a:ext cx="10914889" cy="1325563"/>
          </a:xfrm>
        </p:spPr>
        <p:txBody>
          <a:bodyPr/>
          <a:lstStyle/>
          <a:p>
            <a:r>
              <a:rPr lang="en-US" dirty="0"/>
              <a:t>RAN R18 Package: </a:t>
            </a:r>
            <a:r>
              <a:rPr lang="en-US" dirty="0" smtClean="0"/>
              <a:t>RAN3-led </a:t>
            </a:r>
            <a:r>
              <a:rPr lang="en-US" dirty="0"/>
              <a:t>Projects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172720" y="1660208"/>
            <a:ext cx="11273536" cy="561975"/>
          </a:xfrm>
        </p:spPr>
        <p:txBody>
          <a:bodyPr/>
          <a:lstStyle/>
          <a:p>
            <a:r>
              <a:rPr lang="en-US" altLang="zh-CN" dirty="0"/>
              <a:t>5</a:t>
            </a:r>
            <a:r>
              <a:rPr lang="en-US" altLang="zh-CN" dirty="0" smtClean="0"/>
              <a:t> in total </a:t>
            </a:r>
            <a:endParaRPr lang="zh-CN" alt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3681"/>
              </p:ext>
            </p:extLst>
          </p:nvPr>
        </p:nvGraphicFramePr>
        <p:xfrm>
          <a:off x="1291862" y="2222182"/>
          <a:ext cx="9808259" cy="2453990"/>
        </p:xfrm>
        <a:graphic>
          <a:graphicData uri="http://schemas.openxmlformats.org/drawingml/2006/table">
            <a:tbl>
              <a:tblPr firstRow="1" firstCol="1" bandRow="1"/>
              <a:tblGrid>
                <a:gridCol w="1326116">
                  <a:extLst>
                    <a:ext uri="{9D8B030D-6E8A-4147-A177-3AD203B41FA5}">
                      <a16:colId xmlns:a16="http://schemas.microsoft.com/office/drawing/2014/main" val="1292540163"/>
                    </a:ext>
                  </a:extLst>
                </a:gridCol>
                <a:gridCol w="6931136">
                  <a:extLst>
                    <a:ext uri="{9D8B030D-6E8A-4147-A177-3AD203B41FA5}">
                      <a16:colId xmlns:a16="http://schemas.microsoft.com/office/drawing/2014/main" val="3518476537"/>
                    </a:ext>
                  </a:extLst>
                </a:gridCol>
                <a:gridCol w="1551007">
                  <a:extLst>
                    <a:ext uri="{9D8B030D-6E8A-4147-A177-3AD203B41FA5}">
                      <a16:colId xmlns:a16="http://schemas.microsoft.com/office/drawing/2014/main" val="1079070572"/>
                    </a:ext>
                  </a:extLst>
                </a:gridCol>
              </a:tblGrid>
              <a:tr h="3524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Tdoc#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SA3 Involvement</a:t>
                      </a:r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631555"/>
                  </a:ext>
                </a:extLst>
              </a:tr>
              <a:tr h="3524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IAB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679460"/>
                  </a:ext>
                </a:extLst>
              </a:tr>
              <a:tr h="3524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RP-213602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Artificial Intelligence (AI)/Machine Learning (ML) for NG-RAN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endParaRPr lang="en-IN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501930"/>
                  </a:ext>
                </a:extLst>
              </a:tr>
              <a:tr h="691675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Further enhancement of data collection for SON (Self-Organising Networks)/MDT (Minimization of Drive Tests) in NR and EN-DC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IN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552398"/>
                  </a:ext>
                </a:extLst>
              </a:tr>
              <a:tr h="3524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RP-213594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 on NR QoE management and optimizations for diverse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IN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260328"/>
                  </a:ext>
                </a:extLst>
              </a:tr>
              <a:tr h="3524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enhancement for resiliency of </a:t>
                      </a:r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gNB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-CU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IN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234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0829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8911" y="121285"/>
            <a:ext cx="10914889" cy="1325563"/>
          </a:xfrm>
        </p:spPr>
        <p:txBody>
          <a:bodyPr/>
          <a:lstStyle/>
          <a:p>
            <a:r>
              <a:rPr lang="en-US" dirty="0"/>
              <a:t>RAN R18 Package: </a:t>
            </a:r>
            <a:r>
              <a:rPr lang="en-US" dirty="0" smtClean="0"/>
              <a:t>RAN4-led </a:t>
            </a:r>
            <a:r>
              <a:rPr lang="en-US" dirty="0"/>
              <a:t>Projects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172720" y="1660208"/>
            <a:ext cx="11273536" cy="561975"/>
          </a:xfrm>
        </p:spPr>
        <p:txBody>
          <a:bodyPr/>
          <a:lstStyle/>
          <a:p>
            <a:r>
              <a:rPr lang="en-US" altLang="zh-CN" dirty="0" smtClean="0"/>
              <a:t>1 in total </a:t>
            </a:r>
            <a:endParaRPr lang="zh-CN" alt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71991"/>
              </p:ext>
            </p:extLst>
          </p:nvPr>
        </p:nvGraphicFramePr>
        <p:xfrm>
          <a:off x="1258506" y="2245043"/>
          <a:ext cx="9343905" cy="506730"/>
        </p:xfrm>
        <a:graphic>
          <a:graphicData uri="http://schemas.openxmlformats.org/drawingml/2006/table">
            <a:tbl>
              <a:tblPr firstRow="1" firstCol="1" bandRow="1"/>
              <a:tblGrid>
                <a:gridCol w="1122964">
                  <a:extLst>
                    <a:ext uri="{9D8B030D-6E8A-4147-A177-3AD203B41FA5}">
                      <a16:colId xmlns:a16="http://schemas.microsoft.com/office/drawing/2014/main" val="3705889601"/>
                    </a:ext>
                  </a:extLst>
                </a:gridCol>
                <a:gridCol w="6426864">
                  <a:extLst>
                    <a:ext uri="{9D8B030D-6E8A-4147-A177-3AD203B41FA5}">
                      <a16:colId xmlns:a16="http://schemas.microsoft.com/office/drawing/2014/main" val="3320558005"/>
                    </a:ext>
                  </a:extLst>
                </a:gridCol>
                <a:gridCol w="1794077">
                  <a:extLst>
                    <a:ext uri="{9D8B030D-6E8A-4147-A177-3AD203B41FA5}">
                      <a16:colId xmlns:a16="http://schemas.microsoft.com/office/drawing/2014/main" val="399299891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Tdoc#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SA3 Involvement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941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RP-213603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 support for dedicated spectrum less than 5MHz for FR1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232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5100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Thank you!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5551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350</Words>
  <Application>Microsoft Office PowerPoint</Application>
  <PresentationFormat>Widescreen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Theme</vt:lpstr>
      <vt:lpstr>Overview of RAN Rel18 Package</vt:lpstr>
      <vt:lpstr>R18 overview</vt:lpstr>
      <vt:lpstr>RAN R18 Package: RAN1-led Projects</vt:lpstr>
      <vt:lpstr>RAN R18 Package: RAN2-led Projects</vt:lpstr>
      <vt:lpstr>RAN R18 Package: RAN3-led Projects</vt:lpstr>
      <vt:lpstr>RAN R18 Package: RAN4-led Projects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R18 overview in 3GPP SA</dc:title>
  <dc:creator>09-28-1955_09-28-1954_09-21-2142_09-21-2140_09-21-</dc:creator>
  <cp:lastModifiedBy>Samsung-2</cp:lastModifiedBy>
  <cp:revision>24</cp:revision>
  <dcterms:created xsi:type="dcterms:W3CDTF">2022-01-11T03:52:39Z</dcterms:created>
  <dcterms:modified xsi:type="dcterms:W3CDTF">2022-01-13T08:11:21Z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