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8"/>
  </p:notesMasterIdLst>
  <p:handoutMasterIdLst>
    <p:handoutMasterId r:id="rId9"/>
  </p:handoutMasterIdLst>
  <p:sldIdLst>
    <p:sldId id="341" r:id="rId5"/>
    <p:sldId id="370" r:id="rId6"/>
    <p:sldId id="371" r:id="rId7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air, Suresh P. (Nokia - US/Murray Hill)" initials="NSP(UH" lastIdx="1" clrIdx="0">
    <p:extLst>
      <p:ext uri="{19B8F6BF-5375-455C-9EA6-DF929625EA0E}">
        <p15:presenceInfo xmlns:p15="http://schemas.microsoft.com/office/powerpoint/2012/main" userId="S::suresh.p.nair@nokia.com::9ec38795-fee7-4d78-8418-5c6e4743eb0f" providerId="AD"/>
      </p:ext>
    </p:extLst>
  </p:cmAuthor>
  <p:cmAuthor id="2" name="Peinado, German (Nokia - PL/Wroclaw)" initials="PG(P" lastIdx="6" clrIdx="1">
    <p:extLst>
      <p:ext uri="{19B8F6BF-5375-455C-9EA6-DF929625EA0E}">
        <p15:presenceInfo xmlns:p15="http://schemas.microsoft.com/office/powerpoint/2012/main" userId="S::german.peinado@nokia.com::86a53bc8-f667-40bc-b65f-5886a4deaa17" providerId="AD"/>
      </p:ext>
    </p:extLst>
  </p:cmAuthor>
  <p:cmAuthor id="3" name="Saurabh Khare 1(Nokia)" initials="SK" lastIdx="5" clrIdx="2">
    <p:extLst>
      <p:ext uri="{19B8F6BF-5375-455C-9EA6-DF929625EA0E}">
        <p15:presenceInfo xmlns:p15="http://schemas.microsoft.com/office/powerpoint/2012/main" userId="Saurabh Khare 1(Nokia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91" autoAdjust="0"/>
    <p:restoredTop sz="93836" autoAdjust="0"/>
  </p:normalViewPr>
  <p:slideViewPr>
    <p:cSldViewPr snapToGrid="0">
      <p:cViewPr varScale="1">
        <p:scale>
          <a:sx n="115" d="100"/>
          <a:sy n="115" d="100"/>
        </p:scale>
        <p:origin x="486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036110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2021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309696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1200" b="1" dirty="0">
                <a:latin typeface="Arial "/>
              </a:rPr>
              <a:t>3GPP SA3 Meeting Rel-18</a:t>
            </a:r>
            <a:r>
              <a:rPr lang="en-US" altLang="en-US" sz="1200" b="1" baseline="0" dirty="0">
                <a:latin typeface="Arial "/>
              </a:rPr>
              <a:t> Workshop</a:t>
            </a:r>
            <a:r>
              <a:rPr lang="sv-SE" altLang="en-US" sz="1200" b="1" dirty="0">
                <a:latin typeface="Arial "/>
              </a:rPr>
              <a:t>	</a:t>
            </a:r>
          </a:p>
          <a:p>
            <a:pPr eaLnBrk="1" hangingPunct="1">
              <a:defRPr/>
            </a:pPr>
            <a:r>
              <a:rPr lang="en-US" altLang="en-US" sz="1200" b="1" dirty="0">
                <a:latin typeface="Arial "/>
              </a:rPr>
              <a:t>Electronic Meeting, January 13, 2022</a:t>
            </a:r>
            <a:endParaRPr lang="sv-SE" altLang="en-US" sz="1200" b="1" dirty="0">
              <a:latin typeface="Arial "/>
            </a:endParaRP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S3-22</a:t>
            </a:r>
            <a:r>
              <a:rPr lang="en-US" altLang="en-US" sz="1200" b="1" dirty="0">
                <a:latin typeface="Arial "/>
              </a:rPr>
              <a:t>XXXX</a:t>
            </a:r>
            <a:r>
              <a:rPr lang="sv-SE" altLang="en-US" sz="1200" b="1" dirty="0">
                <a:latin typeface="Arial "/>
              </a:rPr>
              <a:t>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8158" y="2670772"/>
            <a:ext cx="10016643" cy="1353755"/>
          </a:xfrm>
        </p:spPr>
        <p:txBody>
          <a:bodyPr/>
          <a:lstStyle/>
          <a:p>
            <a:pPr eaLnBrk="1" hangingPunct="1"/>
            <a:r>
              <a:rPr lang="en-GB" altLang="en-US" sz="4400" dirty="0"/>
              <a:t>S</a:t>
            </a:r>
            <a:r>
              <a:rPr lang="en-US" altLang="en-US" sz="4400" dirty="0" err="1"/>
              <a:t>ecurity</a:t>
            </a:r>
            <a:r>
              <a:rPr lang="en-US" altLang="en-US" sz="4400" dirty="0"/>
              <a:t> aspects on Enablers for Network Automation (</a:t>
            </a:r>
            <a:r>
              <a:rPr lang="en-US" altLang="en-US" sz="4400" dirty="0" err="1"/>
              <a:t>eNA</a:t>
            </a:r>
            <a:r>
              <a:rPr lang="en-US" altLang="en-US" sz="4400" dirty="0"/>
              <a:t>) for 5G – phase 3</a:t>
            </a:r>
            <a:endParaRPr lang="en-GB" altLang="en-US" sz="4400" dirty="0"/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1963553" y="4369870"/>
            <a:ext cx="8325854" cy="1078028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en-US" sz="2400" dirty="0"/>
              <a:t>Nokia</a:t>
            </a:r>
            <a:endParaRPr lang="en-GB" altLang="en-US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840" y="622529"/>
            <a:ext cx="10515600" cy="862915"/>
          </a:xfrm>
        </p:spPr>
        <p:txBody>
          <a:bodyPr/>
          <a:lstStyle/>
          <a:p>
            <a:r>
              <a:rPr lang="fi-FI" sz="3600" dirty="0"/>
              <a:t>On </a:t>
            </a:r>
            <a:r>
              <a:rPr lang="fi-FI" sz="3600" dirty="0" err="1"/>
              <a:t>eNA</a:t>
            </a:r>
            <a:r>
              <a:rPr lang="fi-FI" sz="3600" dirty="0"/>
              <a:t> for 5G – </a:t>
            </a:r>
            <a:r>
              <a:rPr lang="fi-FI" sz="3600" dirty="0" err="1"/>
              <a:t>Phase</a:t>
            </a:r>
            <a:r>
              <a:rPr lang="fi-FI" sz="3600" dirty="0"/>
              <a:t> 3</a:t>
            </a:r>
            <a:endParaRPr lang="en-US" sz="3600" b="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840" y="1852731"/>
            <a:ext cx="11120523" cy="4382740"/>
          </a:xfrm>
        </p:spPr>
        <p:txBody>
          <a:bodyPr>
            <a:noAutofit/>
          </a:bodyPr>
          <a:lstStyle/>
          <a:p>
            <a:r>
              <a:rPr lang="en-US" dirty="0"/>
              <a:t> Based on work done in Rel – 17 for supporting network automation and new use cases leveraging network data analytics, further problems and solutions are investigated for Rel -18 in SA2, including enhancements for NWDAF.</a:t>
            </a:r>
          </a:p>
          <a:p>
            <a:r>
              <a:rPr lang="en-US" dirty="0"/>
              <a:t> The following topics </a:t>
            </a:r>
            <a:r>
              <a:rPr lang="pl-PL" dirty="0"/>
              <a:t>as </a:t>
            </a:r>
            <a:r>
              <a:rPr lang="pl-PL" dirty="0" err="1"/>
              <a:t>defined</a:t>
            </a:r>
            <a:r>
              <a:rPr lang="pl-PL" dirty="0"/>
              <a:t> in SA2 </a:t>
            </a:r>
            <a:r>
              <a:rPr lang="pl-PL" dirty="0" err="1"/>
              <a:t>study</a:t>
            </a:r>
            <a:r>
              <a:rPr lang="pl-PL" dirty="0"/>
              <a:t> </a:t>
            </a:r>
            <a:r>
              <a:rPr lang="pl-PL" dirty="0" err="1"/>
              <a:t>objective</a:t>
            </a:r>
            <a:r>
              <a:rPr lang="pl-PL" dirty="0"/>
              <a:t> for </a:t>
            </a:r>
            <a:r>
              <a:rPr lang="en-US" dirty="0" err="1"/>
              <a:t>eNA</a:t>
            </a:r>
            <a:r>
              <a:rPr lang="en-US" dirty="0"/>
              <a:t> </a:t>
            </a:r>
            <a:r>
              <a:rPr lang="pl-PL" dirty="0" err="1"/>
              <a:t>phase</a:t>
            </a:r>
            <a:r>
              <a:rPr lang="pl-PL" dirty="0"/>
              <a:t> 3 </a:t>
            </a:r>
            <a:r>
              <a:rPr lang="en-US" dirty="0"/>
              <a:t>are subject to security study:</a:t>
            </a:r>
          </a:p>
          <a:p>
            <a:pPr lvl="1"/>
            <a:r>
              <a:rPr lang="en-US" sz="2000" dirty="0"/>
              <a:t>Data and Analytics exchange in Roaming cases between NWDAF and the other 5GC NFs</a:t>
            </a:r>
            <a:r>
              <a:rPr lang="pl-PL" sz="2000" dirty="0"/>
              <a:t>,</a:t>
            </a:r>
            <a:r>
              <a:rPr lang="en-US" sz="2000" dirty="0"/>
              <a:t> between NWDAFs.</a:t>
            </a:r>
            <a:endParaRPr lang="pl-PL" sz="2000" dirty="0"/>
          </a:p>
          <a:p>
            <a:pPr lvl="1"/>
            <a:r>
              <a:rPr lang="en-US" sz="2000" dirty="0"/>
              <a:t>Data collection and data storage enhancements, including DC</a:t>
            </a:r>
            <a:r>
              <a:rPr lang="pl-PL" sz="2000" dirty="0"/>
              <a:t>C</a:t>
            </a:r>
            <a:r>
              <a:rPr lang="en-US" sz="2000" dirty="0"/>
              <a:t>F and ADRF enhancements</a:t>
            </a:r>
            <a:endParaRPr lang="en-US" sz="2000" strike="sngStrike" dirty="0">
              <a:highlight>
                <a:srgbClr val="FFFF00"/>
              </a:highlight>
            </a:endParaRPr>
          </a:p>
          <a:p>
            <a:pPr lvl="1"/>
            <a:r>
              <a:rPr lang="en-US" sz="2000" dirty="0"/>
              <a:t>UPF data report to NWDAF for analytics as specified in R16/R17, and additional data identified in R18 (</a:t>
            </a:r>
            <a:r>
              <a:rPr lang="en-US" sz="2000" dirty="0" err="1"/>
              <a:t>e.g</a:t>
            </a:r>
            <a:r>
              <a:rPr lang="pl-PL" sz="2000" dirty="0"/>
              <a:t>.,</a:t>
            </a:r>
            <a:r>
              <a:rPr lang="en-US" sz="2000" dirty="0"/>
              <a:t> traffic volume</a:t>
            </a:r>
            <a:r>
              <a:rPr lang="pl-PL" sz="2000" dirty="0"/>
              <a:t>s</a:t>
            </a:r>
            <a:r>
              <a:rPr lang="en-US" sz="2000" dirty="0"/>
              <a:t>, service experience, packet rate loss, RTT, anomaly events, etc.)</a:t>
            </a:r>
            <a:endParaRPr lang="en-US" sz="2000" dirty="0">
              <a:highlight>
                <a:srgbClr val="FFFF00"/>
              </a:highlight>
            </a:endParaRPr>
          </a:p>
          <a:p>
            <a:pPr lvl="1"/>
            <a:r>
              <a:rPr lang="en-US" sz="2000" dirty="0"/>
              <a:t>NWDAF enhancements considering finer granularity of location information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609552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246" y="517415"/>
            <a:ext cx="10438598" cy="1174917"/>
          </a:xfrm>
        </p:spPr>
        <p:txBody>
          <a:bodyPr/>
          <a:lstStyle/>
          <a:p>
            <a:r>
              <a:rPr lang="en-GB" sz="3600" dirty="0"/>
              <a:t>Security aspects – </a:t>
            </a:r>
            <a:r>
              <a:rPr lang="pl-PL" sz="3600" dirty="0"/>
              <a:t>Preliminary </a:t>
            </a:r>
            <a:r>
              <a:rPr lang="pl-PL" sz="3600" dirty="0" err="1"/>
              <a:t>study</a:t>
            </a:r>
            <a:r>
              <a:rPr lang="pl-PL" sz="3600" dirty="0"/>
              <a:t> </a:t>
            </a:r>
            <a:r>
              <a:rPr lang="pl-PL" sz="3600" dirty="0" err="1"/>
              <a:t>objectives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283" y="1823172"/>
            <a:ext cx="10931750" cy="4517413"/>
          </a:xfrm>
        </p:spPr>
        <p:txBody>
          <a:bodyPr>
            <a:noAutofit/>
          </a:bodyPr>
          <a:lstStyle/>
          <a:p>
            <a:r>
              <a:rPr lang="en-GB" sz="1500" dirty="0"/>
              <a:t> Protection of the data analytics exchanged and/or exposed in Roaming cases</a:t>
            </a:r>
          </a:p>
          <a:p>
            <a:pPr lvl="1"/>
            <a:r>
              <a:rPr lang="en-GB" sz="1500" dirty="0"/>
              <a:t>The NWDAF analytics report contains lots of sensitive information about the network (example: network topology) and UEs (example: location, communication patterns..). Exposing this information to other operators may cause confidentiality and integrity issues in different roaming scenarios (e.g. direct communication, via IPX providers, Roaming Hub, etc.) – To study whether existing security features in roaming are sufficient to cover new analytics data transfer and subscriptions in terms of sensitivity of the data, privacy concerns, etc</a:t>
            </a:r>
            <a:r>
              <a:rPr lang="pl-PL" sz="1500" dirty="0"/>
              <a:t>.</a:t>
            </a:r>
          </a:p>
          <a:p>
            <a:pPr lvl="1"/>
            <a:r>
              <a:rPr lang="en-GB" sz="1500" dirty="0"/>
              <a:t>Scenarios: NWDAF (HPLMN) – NWDAF (VPLMN), NFs (VPLMN) – NWDAF (HPLMN)</a:t>
            </a:r>
          </a:p>
          <a:p>
            <a:r>
              <a:rPr lang="en-GB" sz="1500" dirty="0"/>
              <a:t> Access control mechanisms for Data Collection (DCCF) and Analytics Data Repository Function (ADRF)</a:t>
            </a:r>
          </a:p>
          <a:p>
            <a:r>
              <a:rPr lang="en-GB" sz="1500" dirty="0"/>
              <a:t> Protection of sensitive data reports (e.g. related to user plane data</a:t>
            </a:r>
            <a:r>
              <a:rPr lang="pl-PL" sz="1500" dirty="0"/>
              <a:t>, </a:t>
            </a:r>
            <a:r>
              <a:rPr lang="pl-PL" sz="1500" dirty="0" err="1"/>
              <a:t>location</a:t>
            </a:r>
            <a:r>
              <a:rPr lang="pl-PL" sz="1500" dirty="0"/>
              <a:t> </a:t>
            </a:r>
            <a:r>
              <a:rPr lang="pl-PL" sz="1500" dirty="0" err="1"/>
              <a:t>information</a:t>
            </a:r>
            <a:r>
              <a:rPr lang="en-GB" sz="1500" dirty="0"/>
              <a:t>) </a:t>
            </a:r>
            <a:r>
              <a:rPr lang="pl-PL" sz="1500" dirty="0" err="1"/>
              <a:t>sent</a:t>
            </a:r>
            <a:r>
              <a:rPr lang="pl-PL" sz="1500" dirty="0"/>
              <a:t> </a:t>
            </a:r>
            <a:r>
              <a:rPr lang="en-GB" sz="1500" dirty="0"/>
              <a:t>to </a:t>
            </a:r>
            <a:r>
              <a:rPr lang="pl-PL" sz="1500" dirty="0"/>
              <a:t>Analytics </a:t>
            </a:r>
            <a:r>
              <a:rPr lang="pl-PL" sz="1500" dirty="0" err="1"/>
              <a:t>platforms</a:t>
            </a:r>
            <a:endParaRPr lang="en-GB" sz="1500" dirty="0"/>
          </a:p>
          <a:p>
            <a:pPr lvl="1"/>
            <a:r>
              <a:rPr lang="en-GB" sz="1500" dirty="0"/>
              <a:t>Exposure of sensitive information </a:t>
            </a:r>
            <a:endParaRPr lang="pl-PL" sz="1500" dirty="0"/>
          </a:p>
          <a:p>
            <a:pPr lvl="1"/>
            <a:r>
              <a:rPr lang="en-GB" sz="1500" dirty="0"/>
              <a:t>Privacy </a:t>
            </a:r>
          </a:p>
          <a:p>
            <a:r>
              <a:rPr lang="en-GB" sz="1500" dirty="0"/>
              <a:t> From Rel-17 two key issues may be re-opened for further evaluation due to new developments in </a:t>
            </a:r>
            <a:r>
              <a:rPr lang="en-GB" sz="1500" dirty="0" err="1"/>
              <a:t>eNA</a:t>
            </a:r>
            <a:r>
              <a:rPr lang="en-GB" sz="1500" dirty="0"/>
              <a:t>:</a:t>
            </a:r>
          </a:p>
          <a:p>
            <a:pPr lvl="1"/>
            <a:r>
              <a:rPr lang="en-GB" sz="1500" dirty="0"/>
              <a:t>Cyber-attacks detection supported by NWDAF</a:t>
            </a:r>
            <a:endParaRPr lang="pl-PL" sz="1500" dirty="0"/>
          </a:p>
          <a:p>
            <a:pPr lvl="2"/>
            <a:r>
              <a:rPr lang="pl-PL" sz="1500" dirty="0" err="1">
                <a:ea typeface="DengXian" panose="02010600030101010101" pitchFamily="2" charset="-122"/>
              </a:rPr>
              <a:t>Justification</a:t>
            </a:r>
            <a:r>
              <a:rPr lang="pl-PL" sz="1500" dirty="0">
                <a:ea typeface="DengXian" panose="02010600030101010101" pitchFamily="2" charset="-122"/>
              </a:rPr>
              <a:t>: No </a:t>
            </a:r>
            <a:r>
              <a:rPr lang="pl-PL" sz="1500" dirty="0" err="1">
                <a:ea typeface="DengXian" panose="02010600030101010101" pitchFamily="2" charset="-122"/>
              </a:rPr>
              <a:t>normative</a:t>
            </a:r>
            <a:r>
              <a:rPr lang="pl-PL" sz="1500" dirty="0">
                <a:ea typeface="DengXian" panose="02010600030101010101" pitchFamily="2" charset="-122"/>
              </a:rPr>
              <a:t> </a:t>
            </a:r>
            <a:r>
              <a:rPr lang="pl-PL" sz="1500" dirty="0" err="1">
                <a:ea typeface="DengXian" panose="02010600030101010101" pitchFamily="2" charset="-122"/>
              </a:rPr>
              <a:t>work</a:t>
            </a:r>
            <a:r>
              <a:rPr lang="pl-PL" sz="1500" dirty="0">
                <a:ea typeface="DengXian" panose="02010600030101010101" pitchFamily="2" charset="-122"/>
              </a:rPr>
              <a:t> was </a:t>
            </a:r>
            <a:r>
              <a:rPr lang="pl-PL" sz="1500" dirty="0" err="1">
                <a:ea typeface="DengXian" panose="02010600030101010101" pitchFamily="2" charset="-122"/>
              </a:rPr>
              <a:t>agreed</a:t>
            </a:r>
            <a:r>
              <a:rPr lang="pl-PL" sz="1500" dirty="0">
                <a:ea typeface="DengXian" panose="02010600030101010101" pitchFamily="2" charset="-122"/>
              </a:rPr>
              <a:t> in </a:t>
            </a:r>
            <a:r>
              <a:rPr lang="pl-PL" sz="1500" dirty="0" err="1">
                <a:ea typeface="DengXian" panose="02010600030101010101" pitchFamily="2" charset="-122"/>
              </a:rPr>
              <a:t>phase</a:t>
            </a:r>
            <a:r>
              <a:rPr lang="pl-PL" sz="1500" dirty="0">
                <a:ea typeface="DengXian" panose="02010600030101010101" pitchFamily="2" charset="-122"/>
              </a:rPr>
              <a:t> 2</a:t>
            </a:r>
            <a:endParaRPr lang="en-GB" sz="1500" dirty="0">
              <a:ea typeface="DengXian" panose="02010600030101010101" pitchFamily="2" charset="-122"/>
            </a:endParaRPr>
          </a:p>
          <a:p>
            <a:pPr lvl="1"/>
            <a:r>
              <a:rPr lang="en-GB" sz="1500" dirty="0"/>
              <a:t>Anomalous NF behaviour detection by NWDAF</a:t>
            </a:r>
          </a:p>
          <a:p>
            <a:pPr lvl="2"/>
            <a:r>
              <a:rPr lang="en-GB" sz="1500" dirty="0"/>
              <a:t>Justification: </a:t>
            </a:r>
            <a:r>
              <a:rPr lang="en-GB" sz="1500" dirty="0">
                <a:effectLst/>
                <a:ea typeface="DengXian" panose="02010600030101010101" pitchFamily="2" charset="-122"/>
              </a:rPr>
              <a:t>Since standardizing NF abnormal behaviour and the exact inputs requires more time to study, therefore no normative work is considered for KI #2.2 for this release.</a:t>
            </a:r>
            <a:endParaRPr lang="en-GB" sz="1500" dirty="0">
              <a:effectLst/>
              <a:ea typeface="Times New Roman" panose="02020603050405020304" pitchFamily="18" charset="0"/>
            </a:endParaRPr>
          </a:p>
          <a:p>
            <a:pPr lvl="2"/>
            <a:endParaRPr lang="en-GB" sz="1500" dirty="0"/>
          </a:p>
          <a:p>
            <a:pPr lvl="1"/>
            <a:endParaRPr lang="en-GB" sz="1500" dirty="0"/>
          </a:p>
          <a:p>
            <a:pPr lvl="2"/>
            <a:endParaRPr lang="en-GB" sz="1500" dirty="0"/>
          </a:p>
        </p:txBody>
      </p:sp>
    </p:spTree>
    <p:extLst>
      <p:ext uri="{BB962C8B-B14F-4D97-AF65-F5344CB8AC3E}">
        <p14:creationId xmlns:p14="http://schemas.microsoft.com/office/powerpoint/2010/main" val="1539784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7d45d2182b49a8852f1a46c168973a xmlns="554bdb6f-217d-4cda-85cc-0ca32126c36c">
      <Terms xmlns="http://schemas.microsoft.com/office/infopath/2007/PartnerControls"/>
    </ma7d45d2182b49a8852f1a46c168973a>
    <TaxCatchAll xmlns="9238aee7-caa6-41e3-83d0-457e088803cc"/>
    <o6c2a48b16e24d09b795349389dda484 xmlns="554bdb6f-217d-4cda-85cc-0ca32126c36c">
      <Terms xmlns="http://schemas.microsoft.com/office/infopath/2007/PartnerControls"/>
    </o6c2a48b16e24d09b795349389dda484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73864C3BC768F4C83F728553A532E20" ma:contentTypeVersion="" ma:contentTypeDescription="Create a new document." ma:contentTypeScope="" ma:versionID="6397e17d392d56ada45e5242a5a5938d">
  <xsd:schema xmlns:xsd="http://www.w3.org/2001/XMLSchema" xmlns:xs="http://www.w3.org/2001/XMLSchema" xmlns:p="http://schemas.microsoft.com/office/2006/metadata/properties" xmlns:ns2="554bdb6f-217d-4cda-85cc-0ca32126c36c" xmlns:ns3="9238aee7-caa6-41e3-83d0-457e088803cc" targetNamespace="http://schemas.microsoft.com/office/2006/metadata/properties" ma:root="true" ma:fieldsID="35443afd3cef50bc872c7ec5e285e232" ns2:_="" ns3:_="">
    <xsd:import namespace="554bdb6f-217d-4cda-85cc-0ca32126c36c"/>
    <xsd:import namespace="9238aee7-caa6-41e3-83d0-457e088803cc"/>
    <xsd:element name="properties">
      <xsd:complexType>
        <xsd:sequence>
          <xsd:element name="documentManagement">
            <xsd:complexType>
              <xsd:all>
                <xsd:element ref="ns2:o6c2a48b16e24d09b795349389dda484" minOccurs="0"/>
                <xsd:element ref="ns3:TaxCatchAll" minOccurs="0"/>
                <xsd:element ref="ns2:ma7d45d2182b49a8852f1a46c168973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4bdb6f-217d-4cda-85cc-0ca32126c36c" elementFormDefault="qualified">
    <xsd:import namespace="http://schemas.microsoft.com/office/2006/documentManagement/types"/>
    <xsd:import namespace="http://schemas.microsoft.com/office/infopath/2007/PartnerControls"/>
    <xsd:element name="o6c2a48b16e24d09b795349389dda484" ma:index="9" nillable="true" ma:taxonomy="true" ma:internalName="o6c2a48b16e24d09b795349389dda484" ma:taxonomyFieldName="Document_x0020_Type" ma:displayName="Document Type" ma:default="" ma:fieldId="{86c2a48b-16e2-4d09-b795-349389dda484}" ma:sspId="6d5f5814-4f01-4a3f-8a26-8a5755563af8" ma:termSetId="1e16500f-a9d9-40a6-a408-a011f1a94a77" ma:anchorId="ea4c1ac2-2df1-4db1-94ca-c989081e93ce" ma:open="false" ma:isKeyword="false">
      <xsd:complexType>
        <xsd:sequence>
          <xsd:element ref="pc:Terms" minOccurs="0" maxOccurs="1"/>
        </xsd:sequence>
      </xsd:complexType>
    </xsd:element>
    <xsd:element name="ma7d45d2182b49a8852f1a46c168973a" ma:index="12" nillable="true" ma:taxonomy="true" ma:internalName="ma7d45d2182b49a8852f1a46c168973a" ma:taxonomyFieldName="Technical_x0020_Type" ma:displayName="Technical Type" ma:default="" ma:fieldId="{6a7d45d2-182b-49a8-852f-1a46c168973a}" ma:sspId="6d5f5814-4f01-4a3f-8a26-8a5755563af8" ma:termSetId="1e16500f-a9d9-40a6-a408-a011f1a94a77" ma:anchorId="ac3c26f2-93c5-4db3-a2b8-348e3fc26581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38aee7-caa6-41e3-83d0-457e088803cc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6722027d-9888-40e8-ab94-ac73661d71a4}" ma:internalName="TaxCatchAll" ma:showField="CatchAllData" ma:web="9238aee7-caa6-41e3-83d0-457e088803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5CA3727-A4EB-4398-9783-D0148B061093}">
  <ds:schemaRefs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9238aee7-caa6-41e3-83d0-457e088803cc"/>
    <ds:schemaRef ds:uri="http://schemas.microsoft.com/office/2006/metadata/properties"/>
    <ds:schemaRef ds:uri="http://www.w3.org/XML/1998/namespace"/>
    <ds:schemaRef ds:uri="http://purl.org/dc/terms/"/>
    <ds:schemaRef ds:uri="http://purl.org/dc/dcmitype/"/>
    <ds:schemaRef ds:uri="http://schemas.microsoft.com/office/infopath/2007/PartnerControls"/>
    <ds:schemaRef ds:uri="554bdb6f-217d-4cda-85cc-0ca32126c36c"/>
  </ds:schemaRefs>
</ds:datastoreItem>
</file>

<file path=customXml/itemProps3.xml><?xml version="1.0" encoding="utf-8"?>
<ds:datastoreItem xmlns:ds="http://schemas.openxmlformats.org/officeDocument/2006/customXml" ds:itemID="{D50F2A6F-2EC1-44FA-96EE-E018CBC9D7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54bdb6f-217d-4cda-85cc-0ca32126c36c"/>
    <ds:schemaRef ds:uri="9238aee7-caa6-41e3-83d0-457e088803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7564</TotalTime>
  <Words>419</Words>
  <Application>Microsoft Office PowerPoint</Application>
  <PresentationFormat>Widescreen</PresentationFormat>
  <Paragraphs>24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Arial </vt:lpstr>
      <vt:lpstr>Calibri</vt:lpstr>
      <vt:lpstr>Calibri Light</vt:lpstr>
      <vt:lpstr>Times New Roman</vt:lpstr>
      <vt:lpstr>Office Theme</vt:lpstr>
      <vt:lpstr>Security aspects on Enablers for Network Automation (eNA) for 5G – phase 3</vt:lpstr>
      <vt:lpstr>On eNA for 5G – Phase 3</vt:lpstr>
      <vt:lpstr>Security aspects – Preliminary study objectives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Peinado, German (Nokia - PL/Wroclaw)</cp:lastModifiedBy>
  <cp:revision>717</cp:revision>
  <dcterms:created xsi:type="dcterms:W3CDTF">2010-02-05T13:52:04Z</dcterms:created>
  <dcterms:modified xsi:type="dcterms:W3CDTF">2022-01-12T12:20:49Z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0x010100273864C3BC768F4C83F728553A532E20</vt:lpwstr>
  </property>
</Properties>
</file>