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3"/>
  </p:sldMasterIdLst>
  <p:notesMasterIdLst>
    <p:notesMasterId r:id="rId9"/>
  </p:notesMasterIdLst>
  <p:handoutMasterIdLst>
    <p:handoutMasterId r:id="rId10"/>
  </p:handoutMasterIdLst>
  <p:sldIdLst>
    <p:sldId id="1120" r:id="rId4"/>
    <p:sldId id="1259" r:id="rId5"/>
    <p:sldId id="1261" r:id="rId6"/>
    <p:sldId id="1262" r:id="rId7"/>
    <p:sldId id="1158" r:id="rId8"/>
  </p:sldIdLst>
  <p:sldSz cx="9144000" cy="5143500" type="screen16x9"/>
  <p:notesSz cx="6797675" cy="9928225"/>
  <p:custDataLst>
    <p:tags r:id="rId11"/>
  </p:custDataLst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CC"/>
    <a:srgbClr val="FF00FF"/>
    <a:srgbClr val="FFC000"/>
    <a:srgbClr val="B6BEC8"/>
    <a:srgbClr val="BFBFBF"/>
    <a:srgbClr val="00CC00"/>
    <a:srgbClr val="00B0F0"/>
    <a:srgbClr val="339933"/>
    <a:srgbClr val="63252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54" autoAdjust="0"/>
    <p:restoredTop sz="91922"/>
  </p:normalViewPr>
  <p:slideViewPr>
    <p:cSldViewPr snapToGrid="0">
      <p:cViewPr varScale="1">
        <p:scale>
          <a:sx n="165" d="100"/>
          <a:sy n="165" d="100"/>
        </p:scale>
        <p:origin x="540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402"/>
    </p:cViewPr>
  </p:sorterViewPr>
  <p:notesViewPr>
    <p:cSldViewPr snapToGrid="0">
      <p:cViewPr varScale="1">
        <p:scale>
          <a:sx n="60" d="100"/>
          <a:sy n="60" d="100"/>
        </p:scale>
        <p:origin x="3274" y="67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ags" Target="tags/tag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8A7A043F-A4B9-47D3-9A1C-F3EBE7285603}" type="datetime1">
              <a:rPr lang="en-US" altLang="en-US"/>
              <a:pPr>
                <a:defRPr/>
              </a:pPr>
              <a:t>2/18/2026</a:t>
            </a:fld>
            <a:endParaRPr lang="en-US" alt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FD678A1-F691-4F72-A1DB-6B7ADD6AF81C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4D7A5641-6729-408A-A8C3-8D9C021101E1}" type="datetime1">
              <a:rPr lang="en-US" altLang="en-US"/>
              <a:pPr>
                <a:defRPr/>
              </a:pPr>
              <a:t>2/18/2026</a:t>
            </a:fld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C5B09AC-A87E-436F-8DDC-366D0C33A270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charset="0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343478D-FB28-4BBE-81CF-C80BC5090FEE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63" y="0"/>
            <a:ext cx="3859212" cy="474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7852" y="2859161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148" indent="0" algn="ctr">
              <a:buNone/>
              <a:defRPr/>
            </a:lvl2pPr>
            <a:lvl3pPr marL="914296" indent="0" algn="ctr">
              <a:buNone/>
              <a:defRPr/>
            </a:lvl3pPr>
            <a:lvl4pPr marL="1371444" indent="0" algn="ctr">
              <a:buNone/>
              <a:defRPr/>
            </a:lvl4pPr>
            <a:lvl5pPr marL="1828592" indent="0" algn="ctr">
              <a:buNone/>
              <a:defRPr/>
            </a:lvl5pPr>
            <a:lvl6pPr marL="2285740" indent="0" algn="ctr">
              <a:buNone/>
              <a:defRPr/>
            </a:lvl6pPr>
            <a:lvl7pPr marL="2742888" indent="0" algn="ctr">
              <a:buNone/>
              <a:defRPr/>
            </a:lvl7pPr>
            <a:lvl8pPr marL="3200036" indent="0" algn="ctr">
              <a:buNone/>
              <a:defRPr/>
            </a:lvl8pPr>
            <a:lvl9pPr marL="3657184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0616672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861" indent="-342861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373261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56495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836043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171450"/>
            <a:ext cx="6827838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090613"/>
            <a:ext cx="8388350" cy="362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030" name="Rectangle 15"/>
          <p:cNvSpPr>
            <a:spLocks noChangeArrowheads="1"/>
          </p:cNvSpPr>
          <p:nvPr/>
        </p:nvSpPr>
        <p:spPr bwMode="auto">
          <a:xfrm>
            <a:off x="4086225" y="2478088"/>
            <a:ext cx="974725" cy="246062"/>
          </a:xfrm>
          <a:prstGeom prst="rect">
            <a:avLst/>
          </a:prstGeom>
          <a:noFill/>
          <a:ln>
            <a:noFill/>
          </a:ln>
        </p:spPr>
        <p:txBody>
          <a:bodyPr wrap="none" lIns="91430" tIns="45715" rIns="91430" bIns="45715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altLang="en-US">
                <a:solidFill>
                  <a:schemeClr val="bg1"/>
                </a:solidFill>
              </a:rPr>
              <a:t>© 3GPP 2012</a:t>
            </a:r>
            <a:endParaRPr lang="en-GB" altLang="en-US"/>
          </a:p>
        </p:txBody>
      </p:sp>
      <p:pic>
        <p:nvPicPr>
          <p:cNvPr id="1029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8" y="171450"/>
            <a:ext cx="1081087" cy="62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Oval 11"/>
          <p:cNvSpPr>
            <a:spLocks noChangeArrowheads="1"/>
          </p:cNvSpPr>
          <p:nvPr/>
        </p:nvSpPr>
        <p:spPr bwMode="auto">
          <a:xfrm>
            <a:off x="8521064" y="4773613"/>
            <a:ext cx="483235" cy="314325"/>
          </a:xfrm>
          <a:prstGeom prst="ellipse">
            <a:avLst/>
          </a:prstGeom>
          <a:solidFill>
            <a:schemeClr val="bg1">
              <a:alpha val="50195"/>
            </a:schemeClr>
          </a:solidFill>
          <a:ln>
            <a:noFill/>
          </a:ln>
        </p:spPr>
        <p:txBody>
          <a:bodyPr lIns="91430" tIns="45715" rIns="91430" bIns="45715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fld id="{91541CF1-6CEE-450E-A873-90FA5356A1E7}" type="slidenum">
              <a:rPr lang="en-GB" altLang="en-US" b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 algn="ctr">
                <a:defRPr/>
              </a:pPr>
              <a:t>‹Nr.›</a:t>
            </a:fld>
            <a:endParaRPr lang="en-GB" alt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GB" altLang="en-US" dirty="0"/>
          </a:p>
        </p:txBody>
      </p:sp>
      <p:sp>
        <p:nvSpPr>
          <p:cNvPr id="3" name="AutoShape 14">
            <a:extLst>
              <a:ext uri="{FF2B5EF4-FFF2-40B4-BE49-F238E27FC236}">
                <a16:creationId xmlns:a16="http://schemas.microsoft.com/office/drawing/2014/main" id="{61A8AF4F-EA43-0E28-F91F-0B2017200F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9850" y="4834890"/>
            <a:ext cx="7016749" cy="222568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ko-KR" sz="1000" b="0" spc="200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SA3 Status Report after SA3#126</a:t>
            </a:r>
            <a:endParaRPr lang="en-GB" altLang="ko-KR" sz="1000" b="0" spc="200" baseline="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18" r:id="rId1"/>
    <p:sldLayoutId id="2147485904" r:id="rId2"/>
    <p:sldLayoutId id="2147485905" r:id="rId3"/>
    <p:sldLayoutId id="214748591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5pPr>
      <a:lvl6pPr marL="457148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296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44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592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314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462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8610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5758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2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8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3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8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Information/WI_Sheet/SP-251672.zip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171700" y="2784475"/>
            <a:ext cx="4800600" cy="747939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IN" altLang="de-DE" sz="1800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Lisanne Gebhardt BSI (DE)</a:t>
            </a:r>
            <a:endParaRPr lang="de-DE" altLang="de-DE" sz="1800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714122" y="1622509"/>
            <a:ext cx="771576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IN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SA WG3 Status report for </a:t>
            </a:r>
            <a:r>
              <a:rPr lang="en-IN" sz="32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‘SCAS_5GA_CAPIF’</a:t>
            </a:r>
            <a:endParaRPr lang="en-US" sz="1200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28645-8126-3096-3063-F9B8A2D0A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233B8EC0-9DE6-FE2E-C421-B44FFC5E781A}"/>
              </a:ext>
            </a:extLst>
          </p:cNvPr>
          <p:cNvSpPr txBox="1">
            <a:spLocks/>
          </p:cNvSpPr>
          <p:nvPr/>
        </p:nvSpPr>
        <p:spPr>
          <a:xfrm>
            <a:off x="303213" y="1604836"/>
            <a:ext cx="8250237" cy="2792600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kern="0" dirty="0"/>
              <a:t>Progress since SA3#125</a:t>
            </a:r>
            <a:endParaRPr lang="de-DE" altLang="de-DE" sz="1400" b="1" kern="0" dirty="0">
              <a:solidFill>
                <a:srgbClr val="FF0000"/>
              </a:solidFill>
            </a:endParaRP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dirty="0"/>
              <a:t>New in #126</a:t>
            </a:r>
            <a:endParaRPr lang="en-US" altLang="de-DE" sz="1200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sz="1400" b="1" dirty="0"/>
              <a:t>Impacts and dependencies on other WGs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kern="0" dirty="0"/>
              <a:t>None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4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kern="0" dirty="0"/>
              <a:t>Completion of test cases and corresponding threats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400" b="1" kern="0" dirty="0"/>
              <a:t>Contentious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de-DE" sz="1200" kern="0" dirty="0"/>
              <a:t>None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400" b="1" kern="0" dirty="0"/>
              <a:t>Next steps (plan for next meeting)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IN" altLang="de-DE" sz="1200" dirty="0"/>
              <a:t>Adding threats and test cases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95739C3-B734-840F-4026-213BCA6E0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46" y="87513"/>
            <a:ext cx="7478486" cy="650421"/>
          </a:xfrm>
        </p:spPr>
        <p:txBody>
          <a:bodyPr/>
          <a:lstStyle/>
          <a:p>
            <a:pPr algn="l" eaLnBrk="1" hangingPunct="1"/>
            <a:r>
              <a:rPr lang="en-US" altLang="de-DE" sz="2800" b="1" dirty="0">
                <a:solidFill>
                  <a:schemeClr val="bg1">
                    <a:lumMod val="65000"/>
                  </a:schemeClr>
                </a:solidFill>
              </a:rPr>
              <a:t>5G-A/6G SID/WID: </a:t>
            </a:r>
            <a:r>
              <a:rPr lang="en-IN" sz="28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‘SCAS_5GA_CAPIF’</a:t>
            </a:r>
            <a:endParaRPr lang="en-US" altLang="de-DE" sz="2800" b="1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E9590A53-801C-E558-1CAA-F6344D56AC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284641"/>
              </p:ext>
            </p:extLst>
          </p:nvPr>
        </p:nvGraphicFramePr>
        <p:xfrm>
          <a:off x="303213" y="953088"/>
          <a:ext cx="8180387" cy="60273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54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50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17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8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75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53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488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62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609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Target for approval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chemeClr val="bg1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1100023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Security Assurance </a:t>
                      </a:r>
                      <a:r>
                        <a:rPr lang="de-DE" sz="9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Specification</a:t>
                      </a:r>
                      <a:r>
                        <a:rPr lang="de-DE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(SCAS) for </a:t>
                      </a:r>
                      <a:r>
                        <a:rPr lang="de-DE" sz="9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</a:t>
                      </a:r>
                      <a:r>
                        <a:rPr lang="de-DE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CAPIF Core Function</a:t>
                      </a:r>
                      <a:endParaRPr lang="en-IN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SCAS_5GA_CAPIF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June 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  <a:hlinkClick r:id="rId3"/>
                        </a:rPr>
                        <a:t>SP-251672</a:t>
                      </a:r>
                      <a:endParaRPr lang="en-GB" sz="1000" b="0" i="0" u="sng" strike="noStrike" dirty="0">
                        <a:solidFill>
                          <a:srgbClr val="0563C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65%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2983546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28645-8126-3096-3063-F9B8A2D0A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233B8EC0-9DE6-FE2E-C421-B44FFC5E781A}"/>
              </a:ext>
            </a:extLst>
          </p:cNvPr>
          <p:cNvSpPr txBox="1">
            <a:spLocks/>
          </p:cNvSpPr>
          <p:nvPr/>
        </p:nvSpPr>
        <p:spPr>
          <a:xfrm>
            <a:off x="278161" y="867500"/>
            <a:ext cx="8250237" cy="3739941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sz="1400" b="1" dirty="0"/>
              <a:t>TU planned</a:t>
            </a:r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r>
              <a:rPr lang="en-US" altLang="de-DE" sz="1200" kern="0" dirty="0"/>
              <a:t> </a:t>
            </a:r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IN" sz="1400" b="1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TUs consumed : </a:t>
            </a:r>
            <a:r>
              <a:rPr lang="en-IN" sz="1200" b="1" kern="0" dirty="0">
                <a:solidFill>
                  <a:schemeClr val="bg1">
                    <a:lumMod val="65000"/>
                  </a:schemeClr>
                </a:solidFill>
              </a:rPr>
              <a:t>0,25</a:t>
            </a:r>
            <a:r>
              <a:rPr lang="en-IN" sz="1200" kern="0" dirty="0"/>
              <a:t> TUs (till date)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TUs remaining :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sz="1200" dirty="0"/>
              <a:t>Study: </a:t>
            </a:r>
            <a:r>
              <a:rPr lang="en-IN" sz="1200" dirty="0">
                <a:solidFill>
                  <a:schemeClr val="bg1">
                    <a:lumMod val="65000"/>
                  </a:schemeClr>
                </a:solidFill>
              </a:rPr>
              <a:t>0 </a:t>
            </a:r>
            <a:r>
              <a:rPr lang="en-IN" sz="1200" dirty="0"/>
              <a:t>TUs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sz="1200" dirty="0"/>
              <a:t>Normative:</a:t>
            </a:r>
            <a:r>
              <a:rPr lang="en-IN" sz="1200" dirty="0">
                <a:solidFill>
                  <a:schemeClr val="bg1">
                    <a:lumMod val="65000"/>
                  </a:schemeClr>
                </a:solidFill>
              </a:rPr>
              <a:t> 1,75 </a:t>
            </a:r>
            <a:r>
              <a:rPr lang="en-IN" sz="1200" dirty="0"/>
              <a:t>TUs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IN" sz="12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TUs to be requested for the upcoming meeting : </a:t>
            </a:r>
            <a:r>
              <a:rPr lang="en-IN" sz="1200" b="1" kern="0" dirty="0">
                <a:solidFill>
                  <a:schemeClr val="bg1">
                    <a:lumMod val="65000"/>
                  </a:schemeClr>
                </a:solidFill>
              </a:rPr>
              <a:t>0,25</a:t>
            </a:r>
            <a:r>
              <a:rPr lang="en-IN" sz="1400" b="1" kern="0" dirty="0"/>
              <a:t> </a:t>
            </a:r>
            <a:r>
              <a:rPr lang="en-IN" sz="1200" dirty="0"/>
              <a:t>TUs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IN" sz="1400" b="1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Plan for completion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IN" sz="1200" dirty="0">
                <a:solidFill>
                  <a:schemeClr val="bg1">
                    <a:lumMod val="65000"/>
                  </a:schemeClr>
                </a:solidFill>
              </a:rPr>
              <a:t>Planned to close the WI by SA3#128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95739C3-B734-840F-4026-213BCA6E0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46" y="87513"/>
            <a:ext cx="7478486" cy="650421"/>
          </a:xfrm>
        </p:spPr>
        <p:txBody>
          <a:bodyPr/>
          <a:lstStyle/>
          <a:p>
            <a:pPr algn="l" eaLnBrk="1" hangingPunct="1"/>
            <a:r>
              <a:rPr lang="en-US" altLang="de-DE" sz="2800" b="1" dirty="0">
                <a:solidFill>
                  <a:schemeClr val="bg1">
                    <a:lumMod val="65000"/>
                  </a:schemeClr>
                </a:solidFill>
              </a:rPr>
              <a:t>5G-A/6G SID/WID: </a:t>
            </a:r>
            <a:r>
              <a:rPr lang="en-IN" sz="28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‘SCAS_5GA_CAPIF’</a:t>
            </a:r>
            <a:endParaRPr lang="en-US" altLang="de-DE" sz="2800" b="1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A5F49218-C8D0-499F-8D97-BE48B79EE8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72923"/>
              </p:ext>
            </p:extLst>
          </p:nvPr>
        </p:nvGraphicFramePr>
        <p:xfrm>
          <a:off x="1077743" y="1189537"/>
          <a:ext cx="5851750" cy="10799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0">
                  <a:extLst>
                    <a:ext uri="{9D8B030D-6E8A-4147-A177-3AD203B41FA5}">
                      <a16:colId xmlns:a16="http://schemas.microsoft.com/office/drawing/2014/main" val="64587075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74009827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207256359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311276557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978317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Work Task ID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(Study)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(Normative)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RAN/SA2 Dependency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(Yes/No/Maybe)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Inter Work Tasks Dependency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240539"/>
                  </a:ext>
                </a:extLst>
              </a:tr>
              <a:tr h="287023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WT1</a:t>
                      </a:r>
                      <a:endParaRPr lang="en-IN" sz="1200" dirty="0"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IN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IN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r>
                        <a:rPr lang="en-IN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0</a:t>
                      </a:r>
                      <a:endParaRPr lang="en-IN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3278316"/>
                  </a:ext>
                </a:extLst>
              </a:tr>
              <a:tr h="244258"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r>
                        <a:rPr lang="en-IN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WT2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r>
                        <a:rPr lang="en-IN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r>
                        <a:rPr lang="en-IN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r>
                        <a:rPr lang="en-IN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r>
                        <a:rPr lang="en-IN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258663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9840047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28645-8126-3096-3063-F9B8A2D0A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233B8EC0-9DE6-FE2E-C421-B44FFC5E781A}"/>
              </a:ext>
            </a:extLst>
          </p:cNvPr>
          <p:cNvSpPr txBox="1">
            <a:spLocks/>
          </p:cNvSpPr>
          <p:nvPr/>
        </p:nvSpPr>
        <p:spPr>
          <a:xfrm>
            <a:off x="278161" y="867501"/>
            <a:ext cx="8250237" cy="2792600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IN" sz="1400" b="1" dirty="0"/>
              <a:t>Highlights (if any)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IN" sz="1200" dirty="0">
                <a:solidFill>
                  <a:schemeClr val="bg1">
                    <a:lumMod val="65000"/>
                  </a:schemeClr>
                </a:solidFill>
              </a:rPr>
              <a:t>introduced new TS skeleton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IN" sz="1200" dirty="0">
                <a:solidFill>
                  <a:schemeClr val="bg1">
                    <a:lumMod val="65000"/>
                  </a:schemeClr>
                </a:solidFill>
              </a:rPr>
              <a:t>added testcases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IN" sz="1200" dirty="0">
                <a:solidFill>
                  <a:schemeClr val="bg1">
                    <a:lumMod val="65000"/>
                  </a:schemeClr>
                </a:solidFill>
              </a:rPr>
              <a:t>introduced new corresponding threat framework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IN" sz="1200" dirty="0">
                <a:solidFill>
                  <a:schemeClr val="bg1">
                    <a:lumMod val="65000"/>
                  </a:schemeClr>
                </a:solidFill>
              </a:rPr>
              <a:t>introduced new corresponding threats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95739C3-B734-840F-4026-213BCA6E0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46" y="87513"/>
            <a:ext cx="7478486" cy="650421"/>
          </a:xfrm>
        </p:spPr>
        <p:txBody>
          <a:bodyPr/>
          <a:lstStyle/>
          <a:p>
            <a:pPr algn="l" eaLnBrk="1" hangingPunct="1"/>
            <a:r>
              <a:rPr lang="en-US" altLang="de-DE" sz="2800" b="1" dirty="0">
                <a:solidFill>
                  <a:schemeClr val="bg1">
                    <a:lumMod val="65000"/>
                  </a:schemeClr>
                </a:solidFill>
              </a:rPr>
              <a:t>5G-A/6G SID/WID: </a:t>
            </a:r>
            <a:r>
              <a:rPr lang="en-IN" sz="28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‘SCAS_5GA_CAPIF’</a:t>
            </a:r>
            <a:endParaRPr lang="en-US" altLang="de-DE" sz="2800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30700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A07DB2E9-956B-42FA-992B-0F25E0DCD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8857" y="1805215"/>
            <a:ext cx="5829300" cy="825500"/>
          </a:xfrm>
        </p:spPr>
        <p:txBody>
          <a:bodyPr/>
          <a:lstStyle/>
          <a:p>
            <a:pPr>
              <a:defRPr/>
            </a:pPr>
            <a:r>
              <a:rPr lang="en-US" altLang="en-US" sz="36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</a:t>
            </a:r>
            <a:r>
              <a:rPr lang="hu-HU" altLang="en-US" sz="36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6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</p:txBody>
      </p:sp>
    </p:spTree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E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g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EBAQEBAQEBAQEBAQEBAQMAAAAAAAAAAwAAAAMAAAAA/////wQAJwwAAAAAAAAAAAAAIAD///////////////8AAAD///////////////8DAAAAAgD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DAP///////wUAAAACABAAC4BpSjGnzWVFns+OhJR0W9wEAAAAAAADAAAAAAADAAAAAwADAAAAAAADAAAAAwADAAAAAAD///////8DAAIA////////BQAAAAMAEAALNZK5MtagIUqxce5OpEKdcQQAAAABAAMAAAACAAMAAAABAAMAAAACAP///////w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CAI4OAAAAAAAAAAAAAP/////GAMYAAAAFX2lkABAAAAAEgGlKMafNZUWez46ElHRb3ANEYXRhAFMAAAAIUHJlc2VudGF0aW9uU2Nhbm5lZEZvckxpbmtlZFNoYXBlcwAAAk51bWJlckZvcm1hdFNlcGFyYXRvck1vZGUACgAAAEF1dG9tYXRpYwAAAk5hbWUAJAAAAExpbmtlZFNoYXBlUHJlc2VudGF0aW9uU2V0dGluZ3NEYXRhABBWZXJzaW9uAAAAAAAJTGFzdFdyaXRlAMYmD3GcAQAAAAEA/////4MAgwAAAAVfaWQAEAAAAAQ1krky1qAhSrFx7k6kQp1xA0RhdGEAGwAAAARMaW5rZWRTaGFwZURhdGEABQAAAAAAAk5hbWUAGQAAAExpbmtlZFNoYXBlc0RhdGFQcm9wZXJ0eQAQVmVyc2lvbgABAAAACUxhc3RXcml0ZQDGJg9xn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AAsDAAAAAAAAAAAAAAgAf///////////////wAAAP///////////////wU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Aw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EBAwAAAAIA////////JQAGTGlua2VkU2hhcGVQcmVzZW50YXRpb25TZXR0aW5nc0RhdGFfMAQAAAAAAAUAAAAAAAUAAAADAAMAAQEDAAAAAwD///////8aAAZMaW5rZWRTaGFwZXNEYXRhUHJvcGVydHlfMQQAAAABAAUAAAACAAUAAAA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9070201444778587"/>
  <p:tag name="EMPOWERCHARTSPROPERTIES_A_LENGTH" val="2457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347D341463BF439568C262687005F6" ma:contentTypeVersion="13" ma:contentTypeDescription="Create a new document." ma:contentTypeScope="" ma:versionID="ad2cf2490f0c719e3ee4922923800c9e">
  <xsd:schema xmlns:xsd="http://www.w3.org/2001/XMLSchema" xmlns:xs="http://www.w3.org/2001/XMLSchema" xmlns:p="http://schemas.microsoft.com/office/2006/metadata/properties" xmlns:ns3="2ca8e41a-b3d0-462f-857c-48a93d48cc9b" xmlns:ns4="199dcaf0-96ce-4e65-9ae8-79a6ae4aa63e" targetNamespace="http://schemas.microsoft.com/office/2006/metadata/properties" ma:root="true" ma:fieldsID="54b66be8fa2c69c44067c6665534d727" ns3:_="" ns4:_="">
    <xsd:import namespace="2ca8e41a-b3d0-462f-857c-48a93d48cc9b"/>
    <xsd:import namespace="199dcaf0-96ce-4e65-9ae8-79a6ae4aa63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a8e41a-b3d0-462f-857c-48a93d48cc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9dcaf0-96ce-4e65-9ae8-79a6ae4aa63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D984DB-5EC2-448D-8349-C4C18D6F047B}">
  <ds:schemaRefs>
    <ds:schemaRef ds:uri="http://purl.org/dc/elements/1.1/"/>
    <ds:schemaRef ds:uri="http://purl.org/dc/dcmitype/"/>
    <ds:schemaRef ds:uri="http://schemas.microsoft.com/office/2006/documentManagement/types"/>
    <ds:schemaRef ds:uri="199dcaf0-96ce-4e65-9ae8-79a6ae4aa63e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2ca8e41a-b3d0-462f-857c-48a93d48cc9b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0DE101F-A034-4B5A-BEBB-E4455608FE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a8e41a-b3d0-462f-857c-48a93d48cc9b"/>
    <ds:schemaRef ds:uri="199dcaf0-96ce-4e65-9ae8-79a6ae4aa6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245</Words>
  <Application>Microsoft Office PowerPoint</Application>
  <PresentationFormat>Bildschirmpräsentation (16:9)</PresentationFormat>
  <Paragraphs>71</Paragraphs>
  <Slides>5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PowerPoint-Präsentation</vt:lpstr>
      <vt:lpstr>5G-A/6G SID/WID: ‘SCAS_5GA_CAPIF’</vt:lpstr>
      <vt:lpstr>5G-A/6G SID/WID: ‘SCAS_5GA_CAPIF’</vt:lpstr>
      <vt:lpstr>5G-A/6G SID/WID: ‘SCAS_5GA_CAPIF’</vt:lpstr>
      <vt:lpstr>Thank You 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Gebhardt, Lisanne</cp:lastModifiedBy>
  <cp:revision>2551</cp:revision>
  <cp:lastPrinted>2017-02-24T12:37:51Z</cp:lastPrinted>
  <dcterms:created xsi:type="dcterms:W3CDTF">2008-08-30T09:32:10Z</dcterms:created>
  <dcterms:modified xsi:type="dcterms:W3CDTF">2026-02-18T14:48:45Z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0x01010050347D341463BF439568C262687005F6</vt:lpwstr>
  </property>
</Properties>
</file>