
<file path=[Content_Types].xml><?xml version="1.0" encoding="utf-8"?>
<Types xmlns="http://schemas.openxmlformats.org/package/2006/content-types">
  <Default Extension="xml" ContentType="application/xml"/>
  <Default Extension="png" ContentType="image/png"/>
  <Default Extension="jpeg" ContentType="image/jpeg"/>
  <Default Extension="JPG" ContentType="image/.jpg"/>
  <Default Extension="rels" ContentType="application/vnd.openxmlformats-package.relationship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handoutMasterIdLst>
    <p:handoutMasterId r:id="rId9"/>
  </p:handoutMasterIdLst>
  <p:sldIdLst>
    <p:sldId id="1120" r:id="rId3"/>
    <p:sldId id="1259" r:id="rId5"/>
    <p:sldId id="1261" r:id="rId6"/>
    <p:sldId id="1262" r:id="rId7"/>
    <p:sldId id="1158" r:id="rId8"/>
  </p:sldIdLst>
  <p:sldSz cx="9144000" cy="5143500" type="screen16x9"/>
  <p:notesSz cx="6797675" cy="9928225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1pPr>
    <a:lvl2pPr marL="455930" indent="1905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2pPr>
    <a:lvl3pPr marL="913130" indent="1905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3pPr>
    <a:lvl4pPr marL="1370330" indent="1905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4pPr>
    <a:lvl5pPr marL="1827530" indent="1905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6pPr>
    <a:lvl7pPr marL="27432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7pPr>
    <a:lvl8pPr marL="32004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8pPr>
    <a:lvl9pPr marL="36576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00FF"/>
    <a:srgbClr val="CCFFCC"/>
    <a:srgbClr val="FF00FF"/>
    <a:srgbClr val="FFC000"/>
    <a:srgbClr val="B6BEC8"/>
    <a:srgbClr val="BFBFBF"/>
    <a:srgbClr val="00CC00"/>
    <a:srgbClr val="00B0F0"/>
    <a:srgbClr val="339933"/>
    <a:srgbClr val="63252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中度样式 2 - 强调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5940675A-B579-460E-94D1-54222C63F5DA}" styleName="无样式，网格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154" autoAdjust="0"/>
    <p:restoredTop sz="91922"/>
  </p:normalViewPr>
  <p:slideViewPr>
    <p:cSldViewPr snapToGrid="0" showGuides="1">
      <p:cViewPr varScale="1">
        <p:scale>
          <a:sx n="95" d="100"/>
          <a:sy n="95" d="100"/>
        </p:scale>
        <p:origin x="180" y="72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-402"/>
    </p:cViewPr>
  </p:sorterViewPr>
  <p:notesViewPr>
    <p:cSldViewPr snapToGrid="0">
      <p:cViewPr varScale="1">
        <p:scale>
          <a:sx n="60" d="100"/>
          <a:sy n="60" d="100"/>
        </p:scale>
        <p:origin x="3274" y="67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handoutMaster" Target="handoutMasters/handoutMaster1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4" Type="http://schemas.openxmlformats.org/officeDocument/2006/relationships/customXml" Target="../customXml/item2.xml"/><Relationship Id="rId13" Type="http://schemas.openxmlformats.org/officeDocument/2006/relationships/customXml" Target="../customXml/item1.xml"/><Relationship Id="rId12" Type="http://schemas.openxmlformats.org/officeDocument/2006/relationships/tableStyles" Target="tableStyles.xml"/><Relationship Id="rId11" Type="http://schemas.openxmlformats.org/officeDocument/2006/relationships/viewProps" Target="viewProps.xml"/><Relationship Id="rId10" Type="http://schemas.openxmlformats.org/officeDocument/2006/relationships/presProps" Target="presProps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t" anchorCtr="0" compatLnSpc="1"/>
          <a:lstStyle>
            <a:lvl1pPr defTabSz="930275" eaLnBrk="1" hangingPunct="1">
              <a:defRPr sz="1200">
                <a:latin typeface="Times New Roman" panose="02020603050405020304" charset="0"/>
                <a:ea typeface="MS PGothic" panose="020B0600070205080204" pitchFamily="34" charset="-128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t" anchorCtr="0" compatLnSpc="1"/>
          <a:lstStyle>
            <a:lvl1pPr algn="r" defTabSz="930275" eaLnBrk="1" hangingPunct="1">
              <a:defRPr sz="1200">
                <a:latin typeface="Times New Roman" panose="02020603050405020304" charset="0"/>
                <a:ea typeface="MS PGothic" panose="020B0600070205080204" pitchFamily="34" charset="-128"/>
                <a:cs typeface="+mn-cs"/>
              </a:defRPr>
            </a:lvl1pPr>
          </a:lstStyle>
          <a:p>
            <a:pPr>
              <a:defRPr/>
            </a:pPr>
            <a:fld id="{8A7A043F-A4B9-47D3-9A1C-F3EBE7285603}" type="datetime1">
              <a:rPr lang="en-US" altLang="en-US"/>
            </a:fld>
            <a:endParaRPr lang="en-US" altLang="en-US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b" anchorCtr="0" compatLnSpc="1"/>
          <a:lstStyle>
            <a:lvl1pPr defTabSz="930275" eaLnBrk="1" hangingPunct="1">
              <a:defRPr sz="1200">
                <a:latin typeface="Times New Roman" panose="02020603050405020304" charset="0"/>
                <a:ea typeface="MS PGothic" panose="020B0600070205080204" pitchFamily="34" charset="-128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b" anchorCtr="0" compatLnSpc="1"/>
          <a:lstStyle>
            <a:lvl1pPr algn="r" defTabSz="930275" eaLnBrk="1" hangingPunct="1">
              <a:defRPr sz="1200">
                <a:latin typeface="Times New Roman" panose="02020603050405020304" charset="0"/>
              </a:defRPr>
            </a:lvl1pPr>
          </a:lstStyle>
          <a:p>
            <a:pPr>
              <a:defRPr/>
            </a:pPr>
            <a:fld id="{AFD678A1-F691-4F72-A1DB-6B7ADD6AF81C}" type="slidenum">
              <a:rPr lang="en-GB" altLang="en-US"/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t" anchorCtr="0" compatLnSpc="1"/>
          <a:lstStyle>
            <a:lvl1pPr defTabSz="930275" eaLnBrk="1" hangingPunct="1">
              <a:defRPr sz="1200">
                <a:latin typeface="Times New Roman" panose="02020603050405020304" charset="0"/>
                <a:ea typeface="MS PGothic" panose="020B0600070205080204" pitchFamily="34" charset="-128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t" anchorCtr="0" compatLnSpc="1"/>
          <a:lstStyle>
            <a:lvl1pPr algn="r" defTabSz="930275" eaLnBrk="1" hangingPunct="1">
              <a:defRPr sz="1200">
                <a:latin typeface="Times New Roman" panose="02020603050405020304" charset="0"/>
                <a:ea typeface="MS PGothic" panose="020B0600070205080204" pitchFamily="34" charset="-128"/>
                <a:cs typeface="+mn-cs"/>
              </a:defRPr>
            </a:lvl1pPr>
          </a:lstStyle>
          <a:p>
            <a:pPr>
              <a:defRPr/>
            </a:pPr>
            <a:fld id="{4D7A5641-6729-408A-A8C3-8D9C021101E1}" type="datetime1">
              <a:rPr lang="en-US" altLang="en-US"/>
            </a:fld>
            <a:endParaRPr lang="en-US" altLang="en-US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8900" y="742950"/>
            <a:ext cx="6619875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6463"/>
            <a:ext cx="4984750" cy="4468812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t" anchorCtr="0" compatLnSpc="1"/>
          <a:lstStyle/>
          <a:p>
            <a:pPr lvl="0"/>
            <a:r>
              <a:rPr lang="en-GB" noProof="0"/>
              <a:t>Click to edit Master text styles</a:t>
            </a:r>
            <a:endParaRPr lang="en-GB" noProof="0"/>
          </a:p>
          <a:p>
            <a:pPr lvl="1"/>
            <a:r>
              <a:rPr lang="en-GB" noProof="0"/>
              <a:t>Second level</a:t>
            </a:r>
            <a:endParaRPr lang="en-GB" noProof="0"/>
          </a:p>
          <a:p>
            <a:pPr lvl="2"/>
            <a:r>
              <a:rPr lang="en-GB" noProof="0"/>
              <a:t>Third level</a:t>
            </a:r>
            <a:endParaRPr lang="en-GB" noProof="0"/>
          </a:p>
          <a:p>
            <a:pPr lvl="3"/>
            <a:r>
              <a:rPr lang="en-GB" noProof="0"/>
              <a:t>Fourth level</a:t>
            </a:r>
            <a:endParaRPr lang="en-GB" noProof="0"/>
          </a:p>
          <a:p>
            <a:pPr lvl="4"/>
            <a:r>
              <a:rPr lang="en-GB" noProof="0"/>
              <a:t>Fifth level</a:t>
            </a:r>
            <a:endParaRPr lang="en-GB" noProof="0"/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b" anchorCtr="0" compatLnSpc="1"/>
          <a:lstStyle>
            <a:lvl1pPr defTabSz="930275" eaLnBrk="1" hangingPunct="1">
              <a:defRPr sz="1200">
                <a:latin typeface="Times New Roman" panose="02020603050405020304" charset="0"/>
                <a:ea typeface="MS PGothic" panose="020B0600070205080204" pitchFamily="34" charset="-128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b" anchorCtr="0" compatLnSpc="1"/>
          <a:lstStyle>
            <a:lvl1pPr algn="r" defTabSz="930275" eaLnBrk="1" hangingPunct="1">
              <a:defRPr sz="1200">
                <a:latin typeface="Times New Roman" panose="02020603050405020304" charset="0"/>
              </a:defRPr>
            </a:lvl1pPr>
          </a:lstStyle>
          <a:p>
            <a:pPr>
              <a:defRPr/>
            </a:pPr>
            <a:fld id="{5C5B09AC-A87E-436F-8DDC-366D0C33A270}" type="slidenum">
              <a:rPr lang="en-GB" altLang="en-US"/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charset="0"/>
        <a:ea typeface="MS PGothic" panose="020B0600070205080204" pitchFamily="34" charset="-128"/>
        <a:cs typeface="MS PGothic" panose="020B0600070205080204" pitchFamily="34" charset="-128"/>
      </a:defRPr>
    </a:lvl1pPr>
    <a:lvl2pPr marL="45593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charset="0"/>
        <a:ea typeface="MS PGothic" panose="020B0600070205080204" pitchFamily="34" charset="-128"/>
        <a:cs typeface="+mn-cs"/>
      </a:defRPr>
    </a:lvl2pPr>
    <a:lvl3pPr marL="91313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charset="0"/>
        <a:ea typeface="MS PGothic" panose="020B0600070205080204" pitchFamily="34" charset="-128"/>
        <a:cs typeface="+mn-cs"/>
      </a:defRPr>
    </a:lvl3pPr>
    <a:lvl4pPr marL="137033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charset="0"/>
        <a:ea typeface="MS PGothic" panose="020B0600070205080204" pitchFamily="34" charset="-128"/>
        <a:cs typeface="+mn-cs"/>
      </a:defRPr>
    </a:lvl4pPr>
    <a:lvl5pPr marL="182753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charset="0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199765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6965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charset="0"/>
                <a:ea typeface="MS PGothic" panose="020B0600070205080204" pitchFamily="34" charset="-128"/>
              </a:defRPr>
            </a:lvl1pPr>
            <a:lvl2pPr marL="742950" indent="-28575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charset="0"/>
                <a:ea typeface="MS PGothic" panose="020B0600070205080204" pitchFamily="34" charset="-128"/>
              </a:defRPr>
            </a:lvl2pPr>
            <a:lvl3pPr marL="11430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charset="0"/>
                <a:ea typeface="MS PGothic" panose="020B0600070205080204" pitchFamily="34" charset="-128"/>
              </a:defRPr>
            </a:lvl3pPr>
            <a:lvl4pPr marL="16002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charset="0"/>
                <a:ea typeface="MS PGothic" panose="020B0600070205080204" pitchFamily="34" charset="-128"/>
              </a:defRPr>
            </a:lvl4pPr>
            <a:lvl5pPr marL="20574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charset="0"/>
                <a:ea typeface="MS PGothic" panose="020B0600070205080204" pitchFamily="34" charset="-128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charset="0"/>
                <a:ea typeface="MS PGothic" panose="020B0600070205080204" pitchFamily="34" charset="-128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charset="0"/>
                <a:ea typeface="MS PGothic" panose="020B0600070205080204" pitchFamily="34" charset="-128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charset="0"/>
                <a:ea typeface="MS PGothic" panose="020B0600070205080204" pitchFamily="34" charset="-128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8343478D-FB28-4BBE-81CF-C80BC5090FEE}" type="slidenum">
              <a:rPr lang="en-GB" altLang="en-US" smtClean="0"/>
            </a:fld>
            <a:endParaRPr lang="en-GB" altLang="en-US"/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" y="742950"/>
            <a:ext cx="6621463" cy="3725863"/>
          </a:xfrm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0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863" y="0"/>
            <a:ext cx="3859212" cy="4748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7852" y="2859161"/>
            <a:ext cx="6400800" cy="13144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199765" indent="0" algn="ctr">
              <a:buNone/>
              <a:defRPr/>
            </a:lvl8pPr>
            <a:lvl9pPr marL="3656965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342900" indent="-342900">
              <a:buFontTx/>
              <a:buBlip>
                <a:blip r:embed="rId2"/>
              </a:buBlip>
              <a:defRPr/>
            </a:lvl1pPr>
          </a:lstStyle>
          <a:p>
            <a:pPr lvl="0"/>
            <a:r>
              <a:rPr lang="en-US" dirty="0"/>
              <a:t>Click to edit Master text styles</a:t>
            </a:r>
            <a:endParaRPr lang="en-US" dirty="0"/>
          </a:p>
          <a:p>
            <a:pPr lvl="1"/>
            <a:r>
              <a:rPr lang="en-US" dirty="0"/>
              <a:t>Second level</a:t>
            </a:r>
            <a:endParaRPr lang="en-US" dirty="0"/>
          </a:p>
          <a:p>
            <a:pPr lvl="2"/>
            <a:r>
              <a:rPr lang="en-US" dirty="0"/>
              <a:t>Third level</a:t>
            </a:r>
            <a:endParaRPr lang="en-US" dirty="0"/>
          </a:p>
          <a:p>
            <a:pPr lvl="3"/>
            <a:r>
              <a:rPr lang="en-US" dirty="0"/>
              <a:t>Fourth level</a:t>
            </a:r>
            <a:endParaRPr lang="en-US" dirty="0"/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20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/>
            </a:lvl1pPr>
            <a:lvl2pPr marL="342900" indent="0" algn="ctr">
              <a:buNone/>
              <a:defRPr/>
            </a:lvl2pPr>
            <a:lvl3pPr marL="685800" indent="0" algn="ctr">
              <a:buNone/>
              <a:defRPr/>
            </a:lvl3pPr>
            <a:lvl4pPr marL="1028700" indent="0" algn="ctr">
              <a:buNone/>
              <a:defRPr/>
            </a:lvl4pPr>
            <a:lvl5pPr marL="1371600" indent="0" algn="ctr">
              <a:buNone/>
              <a:defRPr/>
            </a:lvl5pPr>
            <a:lvl6pPr marL="1714500" indent="0" algn="ctr">
              <a:buNone/>
              <a:defRPr/>
            </a:lvl6pPr>
            <a:lvl7pPr marL="2057400" indent="0" algn="ctr">
              <a:buNone/>
              <a:defRPr/>
            </a:lvl7pPr>
            <a:lvl8pPr marL="2400300" indent="0" algn="ctr">
              <a:buNone/>
              <a:defRPr/>
            </a:lvl8pPr>
            <a:lvl9pPr marL="27432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</p:spTree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7" Type="http://schemas.openxmlformats.org/officeDocument/2006/relationships/theme" Target="../theme/theme1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88950" y="171450"/>
            <a:ext cx="6827838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30" tIns="45715" rIns="91430" bIns="45715" numCol="1" anchor="ctr" anchorCtr="0" compatLnSpc="1"/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85775" y="1090613"/>
            <a:ext cx="8388350" cy="3622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30" tIns="45715" rIns="91430" bIns="45715" numCol="1" anchor="t" anchorCtr="0" compatLnSpc="1"/>
          <a:lstStyle/>
          <a:p>
            <a:pPr lvl="0"/>
            <a:r>
              <a:rPr lang="en-US" altLang="en-US" dirty="0"/>
              <a:t> Click to edit Master text styles</a:t>
            </a:r>
            <a:endParaRPr lang="en-US" altLang="en-US" dirty="0"/>
          </a:p>
          <a:p>
            <a:pPr lvl="1"/>
            <a:r>
              <a:rPr lang="en-US" altLang="en-US" dirty="0"/>
              <a:t>Second level</a:t>
            </a:r>
            <a:endParaRPr lang="en-US" altLang="en-US" dirty="0"/>
          </a:p>
          <a:p>
            <a:pPr lvl="2"/>
            <a:r>
              <a:rPr lang="en-US" altLang="en-US" dirty="0"/>
              <a:t>Third level</a:t>
            </a:r>
            <a:endParaRPr lang="en-US" altLang="en-US" dirty="0"/>
          </a:p>
          <a:p>
            <a:pPr lvl="3"/>
            <a:r>
              <a:rPr lang="en-US" altLang="en-US" dirty="0"/>
              <a:t>Fourth level</a:t>
            </a:r>
            <a:endParaRPr lang="en-US" altLang="en-US" dirty="0"/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1030" name="Rectangle 15"/>
          <p:cNvSpPr>
            <a:spLocks noChangeArrowheads="1"/>
          </p:cNvSpPr>
          <p:nvPr/>
        </p:nvSpPr>
        <p:spPr bwMode="auto">
          <a:xfrm>
            <a:off x="4086225" y="2478088"/>
            <a:ext cx="974725" cy="246062"/>
          </a:xfrm>
          <a:prstGeom prst="rect">
            <a:avLst/>
          </a:prstGeom>
          <a:noFill/>
          <a:ln>
            <a:noFill/>
          </a:ln>
        </p:spPr>
        <p:txBody>
          <a:bodyPr wrap="none" lIns="91430" tIns="45715" rIns="91430" bIns="45715">
            <a:spAutoFit/>
          </a:bodyPr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defRPr/>
            </a:pPr>
            <a:r>
              <a:rPr lang="en-GB" altLang="en-US">
                <a:solidFill>
                  <a:schemeClr val="bg1"/>
                </a:solidFill>
              </a:rPr>
              <a:t>© 3GPP 2012</a:t>
            </a:r>
            <a:endParaRPr lang="en-GB" altLang="en-US"/>
          </a:p>
        </p:txBody>
      </p:sp>
      <p:pic>
        <p:nvPicPr>
          <p:cNvPr id="1029" name="Picture 10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93038" y="171450"/>
            <a:ext cx="1081087" cy="6287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3" name="Oval 11"/>
          <p:cNvSpPr>
            <a:spLocks noChangeArrowheads="1"/>
          </p:cNvSpPr>
          <p:nvPr/>
        </p:nvSpPr>
        <p:spPr bwMode="auto">
          <a:xfrm>
            <a:off x="8521064" y="4773613"/>
            <a:ext cx="483235" cy="314325"/>
          </a:xfrm>
          <a:prstGeom prst="ellipse">
            <a:avLst/>
          </a:prstGeom>
          <a:solidFill>
            <a:schemeClr val="bg1">
              <a:alpha val="50195"/>
            </a:schemeClr>
          </a:solidFill>
          <a:ln>
            <a:noFill/>
          </a:ln>
        </p:spPr>
        <p:txBody>
          <a:bodyPr lIns="91430" tIns="45715" rIns="91430" bIns="45715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defRPr/>
            </a:pPr>
            <a:fld id="{91541CF1-6CEE-450E-A873-90FA5356A1E7}" type="slidenum">
              <a:rPr lang="en-GB" altLang="en-US" b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fld>
            <a:endParaRPr lang="en-GB" altLang="en-US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defRPr/>
            </a:pPr>
            <a:endParaRPr lang="en-GB" altLang="en-US" dirty="0"/>
          </a:p>
        </p:txBody>
      </p:sp>
      <p:sp>
        <p:nvSpPr>
          <p:cNvPr id="3" name="AutoShape 14"/>
          <p:cNvSpPr>
            <a:spLocks noChangeArrowheads="1"/>
          </p:cNvSpPr>
          <p:nvPr userDrawn="1"/>
        </p:nvSpPr>
        <p:spPr bwMode="auto">
          <a:xfrm>
            <a:off x="69850" y="4834890"/>
            <a:ext cx="7016749" cy="222568"/>
          </a:xfrm>
          <a:prstGeom prst="homePlate">
            <a:avLst>
              <a:gd name="adj" fmla="val 91541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lang="en-GB" altLang="ko-KR" sz="1000" b="0" spc="200" baseline="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SA3 Status Report after SA3#126</a:t>
            </a:r>
            <a:endParaRPr lang="en-GB" altLang="ko-KR" sz="1000" b="0" spc="200" baseline="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MS PGothic" panose="020B0600070205080204" pitchFamily="34" charset="-128"/>
          <a:cs typeface="MS PGothic" panose="020B0600070205080204" pitchFamily="34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  <a:ea typeface="MS PGothic" panose="020B0600070205080204" pitchFamily="34" charset="-128"/>
          <a:cs typeface="MS PGothic" panose="020B0600070205080204" pitchFamily="34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  <a:ea typeface="MS PGothic" panose="020B0600070205080204" pitchFamily="34" charset="-128"/>
          <a:cs typeface="MS PGothic" panose="020B0600070205080204" pitchFamily="34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  <a:ea typeface="MS PGothic" panose="020B0600070205080204" pitchFamily="34" charset="-128"/>
          <a:cs typeface="MS PGothic" panose="020B0600070205080204" pitchFamily="34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  <a:ea typeface="MS PGothic" panose="020B0600070205080204" pitchFamily="34" charset="-128"/>
          <a:cs typeface="MS PGothic" panose="020B0600070205080204" pitchFamily="34" charset="-128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9pPr>
    </p:titleStyle>
    <p:bodyStyle>
      <a:lvl1pPr marL="341630" indent="-341630" algn="l" rtl="0" eaLnBrk="0" fontAlgn="base" hangingPunct="0">
        <a:spcBef>
          <a:spcPct val="20000"/>
        </a:spcBef>
        <a:spcAft>
          <a:spcPct val="0"/>
        </a:spcAft>
        <a:buBlip>
          <a:blip r:embed="rId6"/>
        </a:buBlip>
        <a:defRPr sz="2800">
          <a:solidFill>
            <a:schemeClr val="tx1"/>
          </a:solidFill>
          <a:latin typeface="+mn-lt"/>
          <a:ea typeface="MS PGothic" panose="020B0600070205080204" pitchFamily="34" charset="-128"/>
          <a:cs typeface="MS PGothic" panose="020B0600070205080204" pitchFamily="34" charset="-128"/>
        </a:defRPr>
      </a:lvl1pPr>
      <a:lvl2pPr marL="741680" indent="-28448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>
          <a:solidFill>
            <a:schemeClr val="tx1"/>
          </a:solidFill>
          <a:latin typeface="+mn-lt"/>
          <a:ea typeface="MS PGothic" panose="020B0600070205080204" pitchFamily="34" charset="-128"/>
        </a:defRPr>
      </a:lvl2pPr>
      <a:lvl3pPr marL="1141730" indent="-22733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00">
          <a:solidFill>
            <a:schemeClr val="tx1"/>
          </a:solidFill>
          <a:latin typeface="+mn-lt"/>
          <a:ea typeface="MS PGothic" panose="020B0600070205080204" pitchFamily="34" charset="-128"/>
        </a:defRPr>
      </a:lvl3pPr>
      <a:lvl4pPr marL="1598930" indent="-22733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>
          <a:solidFill>
            <a:schemeClr val="tx1"/>
          </a:solidFill>
          <a:latin typeface="+mn-lt"/>
          <a:ea typeface="MS PGothic" panose="020B0600070205080204" pitchFamily="34" charset="-128"/>
        </a:defRPr>
      </a:lvl4pPr>
      <a:lvl5pPr marL="2056130" indent="-22733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  <a:ea typeface="MS PGothic" panose="020B0600070205080204" pitchFamily="34" charset="-128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6pPr>
      <a:lvl7pPr marL="2971165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7pPr>
      <a:lvl8pPr marL="3428365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8pPr>
      <a:lvl9pPr marL="3885565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9765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6965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hyperlink" Target="https://www.3gpp.org/ftp/tsg_sa/TSG_SA/TSGS_108_Prague_2025-06/Docs/SP-250858.zip" TargetMode="External"/><Relationship Id="rId1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3.xml"/><Relationship Id="rId1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3.xml"/><Relationship Id="rId1" Type="http://schemas.openxmlformats.org/officeDocument/2006/relationships/image" Target="../media/image4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ubtitle 6"/>
          <p:cNvSpPr>
            <a:spLocks noGrp="1"/>
          </p:cNvSpPr>
          <p:nvPr>
            <p:ph type="subTitle" idx="4294967295"/>
          </p:nvPr>
        </p:nvSpPr>
        <p:spPr>
          <a:xfrm>
            <a:off x="2171700" y="2784475"/>
            <a:ext cx="4800600" cy="747939"/>
          </a:xfrm>
        </p:spPr>
        <p:txBody>
          <a:bodyPr/>
          <a:lstStyle/>
          <a:p>
            <a:pPr marL="0" indent="0" algn="ctr" eaLnBrk="1" hangingPunct="1">
              <a:buFontTx/>
              <a:buNone/>
              <a:defRPr/>
            </a:pPr>
            <a:r>
              <a:rPr lang="en-US" altLang="en-IN" sz="1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Peilin Liu</a:t>
            </a:r>
            <a:r>
              <a:rPr lang="en-IN" altLang="de-DE" sz="1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en-US" altLang="en-IN" sz="1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ZTE</a:t>
            </a:r>
            <a:endParaRPr lang="en-IN" altLang="de-DE" sz="1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algn="ctr" eaLnBrk="1" hangingPunct="1">
              <a:buFontTx/>
              <a:buNone/>
              <a:defRPr/>
            </a:pPr>
            <a:endParaRPr lang="de-DE" altLang="de-DE" sz="1800" dirty="0">
              <a:solidFill>
                <a:schemeClr val="bg1">
                  <a:lumMod val="6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Text Box 63"/>
          <p:cNvSpPr txBox="1">
            <a:spLocks noChangeArrowheads="1"/>
          </p:cNvSpPr>
          <p:nvPr/>
        </p:nvSpPr>
        <p:spPr bwMode="auto">
          <a:xfrm>
            <a:off x="2366327" y="1622509"/>
            <a:ext cx="4411345" cy="1076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buClrTx/>
              <a:buSzTx/>
              <a:buFontTx/>
              <a:defRPr/>
            </a:pPr>
            <a:r>
              <a:rPr lang="en-IN" sz="3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Calibri" panose="020F0502020204030204" pitchFamily="34" charset="0"/>
              </a:rPr>
              <a:t>SA WG3 Status report for</a:t>
            </a:r>
            <a:endParaRPr lang="en-IN" sz="3200" b="1" dirty="0">
              <a:effectLst>
                <a:outerShdw blurRad="38100" dist="38100" dir="2700000" algn="tl">
                  <a:srgbClr val="C0C0C0"/>
                </a:outerShdw>
              </a:effectLst>
              <a:latin typeface="Calibri" panose="020F0502020204030204" pitchFamily="34" charset="0"/>
            </a:endParaRPr>
          </a:p>
          <a:p>
            <a:pPr algn="ctr">
              <a:buClrTx/>
              <a:buSzTx/>
              <a:buFontTx/>
              <a:defRPr/>
            </a:pPr>
            <a:r>
              <a:rPr lang="en-IN" sz="3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Calibri" panose="020F0502020204030204" pitchFamily="34" charset="0"/>
                <a:sym typeface="+mn-ea"/>
              </a:rPr>
              <a:t>FS_NR_Femto_SEC_Ph2</a:t>
            </a:r>
            <a:endParaRPr lang="en-IN" sz="3200" b="1" dirty="0">
              <a:effectLst>
                <a:outerShdw blurRad="38100" dist="38100" dir="2700000" algn="tl">
                  <a:srgbClr val="C0C0C0"/>
                </a:outerShdw>
              </a:effectLst>
              <a:latin typeface="Calibri" panose="020F0502020204030204" pitchFamily="34" charset="0"/>
            </a:endParaRPr>
          </a:p>
        </p:txBody>
      </p:sp>
    </p:spTree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7"/>
          <p:cNvSpPr txBox="1"/>
          <p:nvPr/>
        </p:nvSpPr>
        <p:spPr>
          <a:xfrm>
            <a:off x="303213" y="1584662"/>
            <a:ext cx="8537574" cy="3215934"/>
          </a:xfrm>
          <a:prstGeom prst="rect">
            <a:avLst/>
          </a:prstGeom>
        </p:spPr>
        <p:txBody>
          <a:bodyPr/>
          <a:lstStyle>
            <a:lvl1pPr marL="341630" indent="-341630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1"/>
              </a:buBlip>
              <a:defRPr sz="28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MS PGothic" panose="020B0600070205080204" pitchFamily="34" charset="-128"/>
              </a:defRPr>
            </a:lvl1pPr>
            <a:lvl2pPr marL="741680" indent="-28448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+mn-lt"/>
                <a:ea typeface="MS PGothic" panose="020B0600070205080204" pitchFamily="34" charset="-128"/>
              </a:defRPr>
            </a:lvl2pPr>
            <a:lvl3pPr marL="1141730" indent="-22733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+mn-lt"/>
                <a:ea typeface="MS PGothic" panose="020B0600070205080204" pitchFamily="34" charset="-128"/>
              </a:defRPr>
            </a:lvl3pPr>
            <a:lvl4pPr marL="1598930" indent="-22733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+mn-lt"/>
                <a:ea typeface="MS PGothic" panose="020B0600070205080204" pitchFamily="34" charset="-128"/>
              </a:defRPr>
            </a:lvl4pPr>
            <a:lvl5pPr marL="2056130" indent="-22733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+mn-lt"/>
                <a:ea typeface="MS PGothic" panose="020B0600070205080204" pitchFamily="34" charset="-128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6pPr>
            <a:lvl7pPr marL="2971165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7pPr>
            <a:lvl8pPr marL="3428365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8pPr>
            <a:lvl9pPr marL="3885565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400" b="1" kern="0" dirty="0"/>
              <a:t>Progress since SA3#125</a:t>
            </a:r>
            <a:endParaRPr lang="de-DE" altLang="de-DE" sz="1400" b="1" kern="0" dirty="0">
              <a:solidFill>
                <a:srgbClr val="FF0000"/>
              </a:solidFill>
            </a:endParaRP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en-GB" sz="1200" b="1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cs typeface="+mn-ea"/>
                <a:sym typeface="+mn-ea"/>
              </a:rPr>
              <a:t>TR 33.746 v0.4.0</a:t>
            </a:r>
            <a:r>
              <a:rPr lang="en-US" altLang="en-GB" sz="12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cs typeface="+mn-ea"/>
                <a:sym typeface="+mn-ea"/>
              </a:rPr>
              <a:t> contains 5 key issues and 10 solutions.</a:t>
            </a:r>
            <a:endParaRPr lang="en-US" altLang="zh-CN" sz="1200" kern="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de-DE" altLang="de-DE" sz="1200" b="1" kern="0" dirty="0"/>
              <a:t>Clause 7</a:t>
            </a:r>
            <a:r>
              <a:rPr lang="en-US" altLang="de-DE" sz="1200" kern="0" dirty="0"/>
              <a:t>: 4 key issues were concluded. </a:t>
            </a:r>
            <a:endParaRPr lang="en-US" altLang="de-DE" sz="1200" kern="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zh-CN" sz="1200" b="1" kern="0" dirty="0"/>
              <a:t>WID proposal</a:t>
            </a:r>
            <a:r>
              <a:rPr lang="en-US" altLang="zh-CN" sz="1200" kern="0" dirty="0"/>
              <a:t> was approved in SA3#126. </a:t>
            </a:r>
            <a:endParaRPr lang="en-US" altLang="de-DE" sz="1200" kern="0" dirty="0"/>
          </a:p>
          <a:p>
            <a:pPr>
              <a:spcBef>
                <a:spcPts val="0"/>
              </a:spcBef>
              <a:spcAft>
                <a:spcPts val="400"/>
              </a:spcAft>
            </a:pPr>
            <a:r>
              <a:rPr lang="en-US" sz="1400" b="1" dirty="0"/>
              <a:t>Impacts and dependencies on other WGs</a:t>
            </a:r>
            <a:endParaRPr lang="en-US" sz="1400" b="1" dirty="0"/>
          </a:p>
          <a:p>
            <a:pPr lvl="1">
              <a:spcBef>
                <a:spcPts val="0"/>
              </a:spcBef>
              <a:spcAft>
                <a:spcPts val="400"/>
              </a:spcAft>
            </a:pPr>
            <a:r>
              <a:rPr lang="en-US" altLang="de-DE" sz="1200" kern="0" dirty="0"/>
              <a:t>None</a:t>
            </a:r>
            <a:endParaRPr lang="en-US" altLang="de-DE" sz="1200" kern="0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sz="1400" b="1" kern="0" dirty="0"/>
              <a:t>Outstanding issues</a:t>
            </a:r>
            <a:endParaRPr lang="de-DE" sz="1400" b="1" kern="0" dirty="0"/>
          </a:p>
          <a:p>
            <a:pPr lvl="1">
              <a:spcBef>
                <a:spcPts val="0"/>
              </a:spcBef>
              <a:spcAft>
                <a:spcPts val="400"/>
              </a:spcAft>
            </a:pPr>
            <a:r>
              <a:rPr lang="en-US" altLang="de-DE" sz="1200" kern="0" dirty="0"/>
              <a:t>None</a:t>
            </a:r>
            <a:endParaRPr lang="en-US" altLang="de-DE" sz="1200" kern="0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sz="1400" b="1" kern="0" dirty="0"/>
              <a:t>Contentious issues</a:t>
            </a:r>
            <a:endParaRPr lang="de-DE" sz="1400" b="1" kern="0" dirty="0"/>
          </a:p>
          <a:p>
            <a:pPr lvl="1">
              <a:spcBef>
                <a:spcPts val="0"/>
              </a:spcBef>
              <a:spcAft>
                <a:spcPts val="400"/>
              </a:spcAft>
            </a:pPr>
            <a:r>
              <a:rPr lang="en-IN" sz="1200" kern="0" dirty="0"/>
              <a:t>None</a:t>
            </a:r>
            <a:endParaRPr lang="en-IN" sz="1200" kern="0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sz="1400" b="1" kern="0" dirty="0"/>
              <a:t>Next steps (plan for next meeting)</a:t>
            </a:r>
            <a:endParaRPr lang="de-DE" sz="1400" b="1" kern="0" dirty="0"/>
          </a:p>
          <a:p>
            <a:pPr lvl="1" algn="l">
              <a:spcBef>
                <a:spcPts val="0"/>
              </a:spcBef>
              <a:spcAft>
                <a:spcPts val="0"/>
              </a:spcAft>
              <a:buSzTx/>
            </a:pPr>
            <a:r>
              <a:rPr lang="en-US" altLang="de-DE" sz="1200" kern="0" dirty="0">
                <a:sym typeface="+mn-ea"/>
              </a:rPr>
              <a:t>Evaluation updates.</a:t>
            </a:r>
            <a:endParaRPr lang="en-US" altLang="de-DE" sz="1200" kern="0" dirty="0"/>
          </a:p>
          <a:p>
            <a:pPr lvl="1" algn="l">
              <a:spcBef>
                <a:spcPts val="0"/>
              </a:spcBef>
              <a:spcAft>
                <a:spcPts val="0"/>
              </a:spcAft>
              <a:buSzTx/>
            </a:pPr>
            <a:r>
              <a:rPr lang="en-US" altLang="de-DE" sz="1200" kern="0" dirty="0"/>
              <a:t>Finalizing conclusions.</a:t>
            </a:r>
            <a:endParaRPr lang="zh-CN" altLang="en-US" sz="1200" kern="0" dirty="0">
              <a:ea typeface="宋体" panose="02010600030101010101" pitchFamily="2" charset="-122"/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125846" y="87513"/>
            <a:ext cx="7478486" cy="650421"/>
          </a:xfrm>
        </p:spPr>
        <p:txBody>
          <a:bodyPr/>
          <a:lstStyle/>
          <a:p>
            <a:pPr algn="l" eaLnBrk="1" hangingPunct="1"/>
            <a:r>
              <a:rPr lang="en-US" altLang="de-DE" sz="2800" b="1" dirty="0"/>
              <a:t>5G-A/6G SID: </a:t>
            </a:r>
            <a:r>
              <a:rPr lang="en-US" altLang="de-DE" sz="2800" b="1" dirty="0">
                <a:sym typeface="+mn-ea"/>
              </a:rPr>
              <a:t>FS_NR_Femto_SEC_Ph2</a:t>
            </a:r>
            <a:endParaRPr lang="en-US" altLang="de-DE" sz="2800" b="1" dirty="0"/>
          </a:p>
        </p:txBody>
      </p:sp>
      <p:graphicFrame>
        <p:nvGraphicFramePr>
          <p:cNvPr id="6" name="Table 4"/>
          <p:cNvGraphicFramePr>
            <a:graphicFrameLocks noGrp="1"/>
          </p:cNvGraphicFramePr>
          <p:nvPr/>
        </p:nvGraphicFramePr>
        <p:xfrm>
          <a:off x="303213" y="953088"/>
          <a:ext cx="8537574" cy="486853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579046"/>
                <a:gridCol w="3266159"/>
                <a:gridCol w="841375"/>
                <a:gridCol w="1175683"/>
                <a:gridCol w="389965"/>
                <a:gridCol w="584947"/>
                <a:gridCol w="544606"/>
                <a:gridCol w="1155793"/>
              </a:tblGrid>
              <a:tr h="26091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dirty="0">
                          <a:latin typeface="+mn-lt"/>
                        </a:rPr>
                        <a:t>UID</a:t>
                      </a:r>
                      <a:endParaRPr lang="en-GB" sz="1000" dirty="0">
                        <a:latin typeface="+mn-lt"/>
                      </a:endParaRP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dirty="0">
                          <a:latin typeface="+mn-lt"/>
                        </a:rPr>
                        <a:t>Name</a:t>
                      </a:r>
                      <a:endParaRPr lang="en-GB" sz="1000" dirty="0">
                        <a:latin typeface="+mn-lt"/>
                      </a:endParaRP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dirty="0">
                          <a:latin typeface="+mn-lt"/>
                        </a:rPr>
                        <a:t>Acronym</a:t>
                      </a:r>
                      <a:endParaRPr lang="en-GB" sz="1000" dirty="0">
                        <a:latin typeface="+mn-lt"/>
                      </a:endParaRP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dirty="0">
                          <a:latin typeface="+mn-lt"/>
                        </a:rPr>
                        <a:t>Target for approval</a:t>
                      </a:r>
                      <a:endParaRPr lang="en-GB" sz="1000" dirty="0">
                        <a:latin typeface="+mn-lt"/>
                      </a:endParaRP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dirty="0">
                          <a:latin typeface="+mn-lt"/>
                        </a:rPr>
                        <a:t>Old %</a:t>
                      </a:r>
                      <a:endParaRPr lang="en-GB" sz="1000" dirty="0">
                        <a:latin typeface="+mn-lt"/>
                      </a:endParaRP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WID</a:t>
                      </a:r>
                      <a:endParaRPr lang="en-GB" sz="1000" dirty="0">
                        <a:solidFill>
                          <a:srgbClr val="FF0000"/>
                        </a:solidFill>
                        <a:latin typeface="+mn-lt"/>
                      </a:endParaRP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dirty="0">
                          <a:solidFill>
                            <a:srgbClr val="FF0000"/>
                          </a:solidFill>
                          <a:latin typeface="+mn-lt"/>
                        </a:rPr>
                        <a:t>New %</a:t>
                      </a:r>
                      <a:endParaRPr lang="en-GB" sz="10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dirty="0">
                          <a:solidFill>
                            <a:schemeClr val="bg1"/>
                          </a:solidFill>
                          <a:latin typeface="+mn-lt"/>
                        </a:rPr>
                        <a:t>Change or comment</a:t>
                      </a:r>
                      <a:endParaRPr lang="en-GB" sz="1000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marL="36003" marR="36003" marT="0" marB="0" anchor="ctr"/>
                </a:tc>
              </a:tr>
              <a:tr h="225934">
                <a:tc>
                  <a:txBody>
                    <a:bodyPr/>
                    <a:lstStyle/>
                    <a:p>
                      <a:pPr algn="ctr" fontAlgn="t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</a:t>
                      </a:r>
                      <a:r>
                        <a:rPr lang="en-GB" sz="1000" b="0" dirty="0">
                          <a:solidFill>
                            <a:srgbClr val="000000"/>
                          </a:solidFill>
                          <a:effectLst/>
                          <a:sym typeface="+mn-ea"/>
                        </a:rPr>
                        <a:t>090030</a:t>
                      </a:r>
                      <a:endParaRPr lang="en-GB" sz="1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1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sym typeface="+mn-ea"/>
                        </a:rPr>
                        <a:t>New SID on Security Aspect for NR Femto Phase 2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1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00" dirty="0">
                          <a:solidFill>
                            <a:schemeClr val="tx1"/>
                          </a:solidFill>
                          <a:sym typeface="+mn-ea"/>
                        </a:rPr>
                        <a:t>FS_NR_Femto_SEC_Ph2</a:t>
                      </a:r>
                      <a:endParaRPr lang="en-GB" sz="1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1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May</a:t>
                      </a:r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2026</a:t>
                      </a:r>
                      <a:endParaRPr lang="en-GB" sz="1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1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</a:t>
                      </a:r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0%</a:t>
                      </a:r>
                      <a:endParaRPr lang="en-GB" sz="1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1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000" b="0" i="0" u="none" strike="noStrike" dirty="0">
                          <a:solidFill>
                            <a:srgbClr val="0563C1"/>
                          </a:solidFill>
                          <a:effectLst/>
                          <a:latin typeface="+mn-lt"/>
                          <a:hlinkClick r:id="rId2"/>
                        </a:rPr>
                        <a:t>SP-25</a:t>
                      </a:r>
                      <a:r>
                        <a:rPr lang="en-US" altLang="en-GB" sz="1000" b="0" i="0" u="none" strike="noStrike" dirty="0">
                          <a:solidFill>
                            <a:srgbClr val="0563C1"/>
                          </a:solidFill>
                          <a:effectLst/>
                          <a:latin typeface="+mn-lt"/>
                          <a:hlinkClick r:id="rId2"/>
                        </a:rPr>
                        <a:t>1249</a:t>
                      </a:r>
                      <a:endParaRPr lang="en-US" altLang="en-GB" sz="1000" b="0" i="0" u="none" strike="noStrike" dirty="0">
                        <a:solidFill>
                          <a:srgbClr val="0563C1"/>
                        </a:solidFill>
                        <a:effectLst/>
                        <a:latin typeface="+mn-lt"/>
                        <a:hlinkClick r:id="rId2"/>
                      </a:endParaRPr>
                    </a:p>
                  </a:txBody>
                  <a:tcPr marL="9525" marR="9525" marT="951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en-GB" sz="1000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6</a:t>
                      </a:r>
                      <a:r>
                        <a:rPr lang="en-GB" sz="1000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0%</a:t>
                      </a:r>
                      <a:endParaRPr lang="en-GB" sz="1000" kern="1200" dirty="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+20%</a:t>
                      </a:r>
                      <a:endParaRPr lang="en-GB" sz="1000" kern="1200" dirty="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3" marR="36003" marT="0" marB="0" anchor="ctr"/>
                </a:tc>
              </a:tr>
            </a:tbl>
          </a:graphicData>
        </a:graphic>
      </p:graphicFrame>
    </p:spTree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7"/>
          <p:cNvSpPr txBox="1"/>
          <p:nvPr/>
        </p:nvSpPr>
        <p:spPr>
          <a:xfrm>
            <a:off x="278161" y="867500"/>
            <a:ext cx="8250237" cy="3739941"/>
          </a:xfrm>
          <a:prstGeom prst="rect">
            <a:avLst/>
          </a:prstGeom>
        </p:spPr>
        <p:txBody>
          <a:bodyPr/>
          <a:lstStyle>
            <a:lvl1pPr marL="341630" indent="-341630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1"/>
              </a:buBlip>
              <a:defRPr sz="28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MS PGothic" panose="020B0600070205080204" pitchFamily="34" charset="-128"/>
              </a:defRPr>
            </a:lvl1pPr>
            <a:lvl2pPr marL="741680" indent="-28448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+mn-lt"/>
                <a:ea typeface="MS PGothic" panose="020B0600070205080204" pitchFamily="34" charset="-128"/>
              </a:defRPr>
            </a:lvl2pPr>
            <a:lvl3pPr marL="1141730" indent="-22733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+mn-lt"/>
                <a:ea typeface="MS PGothic" panose="020B0600070205080204" pitchFamily="34" charset="-128"/>
              </a:defRPr>
            </a:lvl3pPr>
            <a:lvl4pPr marL="1598930" indent="-22733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+mn-lt"/>
                <a:ea typeface="MS PGothic" panose="020B0600070205080204" pitchFamily="34" charset="-128"/>
              </a:defRPr>
            </a:lvl4pPr>
            <a:lvl5pPr marL="2056130" indent="-22733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+mn-lt"/>
                <a:ea typeface="MS PGothic" panose="020B0600070205080204" pitchFamily="34" charset="-128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6pPr>
            <a:lvl7pPr marL="2971165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7pPr>
            <a:lvl8pPr marL="3428365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8pPr>
            <a:lvl9pPr marL="3885565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spcBef>
                <a:spcPts val="0"/>
              </a:spcBef>
              <a:spcAft>
                <a:spcPts val="400"/>
              </a:spcAft>
            </a:pPr>
            <a:r>
              <a:rPr lang="en-US" sz="1400" b="1" dirty="0"/>
              <a:t>TU planned</a:t>
            </a:r>
            <a:endParaRPr lang="en-US" sz="1400" b="1" dirty="0"/>
          </a:p>
          <a:p>
            <a:pPr marL="457200" lvl="1" indent="0">
              <a:spcBef>
                <a:spcPts val="0"/>
              </a:spcBef>
              <a:spcAft>
                <a:spcPts val="400"/>
              </a:spcAft>
              <a:buNone/>
            </a:pPr>
            <a:r>
              <a:rPr lang="en-US" altLang="de-DE" sz="1200" kern="0" dirty="0"/>
              <a:t> </a:t>
            </a:r>
            <a:endParaRPr lang="en-US" altLang="de-DE" sz="1200" kern="0" dirty="0"/>
          </a:p>
          <a:p>
            <a:pPr marL="457200" lvl="1" indent="0">
              <a:spcBef>
                <a:spcPts val="0"/>
              </a:spcBef>
              <a:spcAft>
                <a:spcPts val="400"/>
              </a:spcAft>
              <a:buNone/>
            </a:pPr>
            <a:endParaRPr lang="en-US" altLang="de-DE" sz="1200" kern="0" dirty="0"/>
          </a:p>
          <a:p>
            <a:pPr marL="457200" lvl="1" indent="0">
              <a:spcBef>
                <a:spcPts val="0"/>
              </a:spcBef>
              <a:spcAft>
                <a:spcPts val="400"/>
              </a:spcAft>
              <a:buNone/>
            </a:pPr>
            <a:endParaRPr lang="en-US" altLang="de-DE" sz="1200" kern="0" dirty="0"/>
          </a:p>
          <a:p>
            <a:pPr marL="457200" lvl="1" indent="0">
              <a:spcBef>
                <a:spcPts val="0"/>
              </a:spcBef>
              <a:spcAft>
                <a:spcPts val="400"/>
              </a:spcAft>
              <a:buNone/>
            </a:pPr>
            <a:endParaRPr lang="en-US" altLang="de-DE" sz="1200" kern="0" dirty="0"/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en-IN" sz="1400" b="1" kern="0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IN" sz="1400" b="1" kern="0" dirty="0"/>
              <a:t>TUs consumed : </a:t>
            </a:r>
            <a:r>
              <a:rPr lang="en-US" altLang="en-IN" sz="1200" kern="0" dirty="0">
                <a:solidFill>
                  <a:srgbClr val="0000FF"/>
                </a:solidFill>
              </a:rPr>
              <a:t>1.25</a:t>
            </a:r>
            <a:r>
              <a:rPr lang="en-IN" sz="1200" kern="0" dirty="0">
                <a:solidFill>
                  <a:srgbClr val="FF0000"/>
                </a:solidFill>
              </a:rPr>
              <a:t> </a:t>
            </a:r>
            <a:r>
              <a:rPr lang="en-IN" sz="1200" kern="0" dirty="0"/>
              <a:t>TUs (till date) </a:t>
            </a:r>
            <a:endParaRPr lang="en-IN" sz="1200" kern="0" dirty="0"/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en-IN" sz="1200" kern="0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IN" sz="1400" b="1" kern="0" dirty="0"/>
              <a:t>TUs remaining : </a:t>
            </a:r>
            <a:endParaRPr lang="en-IN" sz="1400" b="1" kern="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IN" sz="1200" dirty="0"/>
              <a:t>Study: </a:t>
            </a:r>
            <a:r>
              <a:rPr lang="en-US" altLang="en-IN" sz="1200" dirty="0">
                <a:solidFill>
                  <a:srgbClr val="0000FF"/>
                </a:solidFill>
              </a:rPr>
              <a:t>0.75</a:t>
            </a:r>
            <a:r>
              <a:rPr lang="en-IN" sz="1200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en-IN" sz="1200" dirty="0"/>
              <a:t>TUs</a:t>
            </a:r>
            <a:endParaRPr lang="en-IN" sz="12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IN" sz="1200" dirty="0"/>
              <a:t>Normative: </a:t>
            </a:r>
            <a:r>
              <a:rPr lang="en-US" altLang="en-IN" sz="1200" dirty="0">
                <a:solidFill>
                  <a:srgbClr val="0000FF"/>
                </a:solidFill>
              </a:rPr>
              <a:t>1</a:t>
            </a:r>
            <a:r>
              <a:rPr lang="en-IN" sz="1200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en-IN" sz="1200" dirty="0"/>
              <a:t>TUs</a:t>
            </a:r>
            <a:endParaRPr lang="en-IN" sz="12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IN" sz="1200" dirty="0">
              <a:solidFill>
                <a:schemeClr val="bg1">
                  <a:lumMod val="65000"/>
                </a:schemeClr>
              </a:solidFill>
            </a:endParaRP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IN" sz="1400" b="1" kern="0" dirty="0"/>
              <a:t>TUs to be requested for the upcoming meeting : </a:t>
            </a:r>
            <a:r>
              <a:rPr lang="en-US" altLang="en-IN" sz="1400" kern="0" dirty="0">
                <a:solidFill>
                  <a:srgbClr val="0000FF"/>
                </a:solidFill>
              </a:rPr>
              <a:t>0.5</a:t>
            </a:r>
            <a:r>
              <a:rPr lang="en-IN" sz="1400" b="1" kern="0" dirty="0"/>
              <a:t> </a:t>
            </a:r>
            <a:r>
              <a:rPr lang="en-IN" sz="1200" dirty="0"/>
              <a:t>TUs</a:t>
            </a:r>
            <a:endParaRPr lang="en-IN" sz="1200" dirty="0"/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en-IN" sz="1400" b="1" kern="0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IN" sz="1400" b="1" kern="0" dirty="0"/>
              <a:t>Plan for completion</a:t>
            </a:r>
            <a:endParaRPr lang="en-IN" sz="1400" b="1" kern="0" dirty="0"/>
          </a:p>
          <a:p>
            <a:pPr lvl="1">
              <a:spcBef>
                <a:spcPts val="0"/>
              </a:spcBef>
              <a:spcAft>
                <a:spcPts val="400"/>
              </a:spcAft>
            </a:pPr>
            <a:r>
              <a:rPr lang="en-IN" sz="1200" dirty="0">
                <a:solidFill>
                  <a:srgbClr val="0000FF"/>
                </a:solidFill>
              </a:rPr>
              <a:t>Planned to close the study by SA3#128</a:t>
            </a:r>
            <a:endParaRPr lang="en-IN" sz="1200" dirty="0">
              <a:solidFill>
                <a:srgbClr val="0000FF"/>
              </a:solidFill>
            </a:endParaRPr>
          </a:p>
        </p:txBody>
      </p:sp>
      <p:graphicFrame>
        <p:nvGraphicFramePr>
          <p:cNvPr id="8" name="Table 4"/>
          <p:cNvGraphicFramePr>
            <a:graphicFrameLocks noGrp="1"/>
          </p:cNvGraphicFramePr>
          <p:nvPr/>
        </p:nvGraphicFramePr>
        <p:xfrm>
          <a:off x="1077743" y="1189537"/>
          <a:ext cx="5851750" cy="11226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70350"/>
                <a:gridCol w="1170350"/>
                <a:gridCol w="1170350"/>
                <a:gridCol w="1170350"/>
                <a:gridCol w="1170350"/>
              </a:tblGrid>
              <a:tr h="37084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</a:rPr>
                        <a:t>Work Task ID</a:t>
                      </a:r>
                      <a:endParaRPr lang="en-IN" sz="1200" dirty="0">
                        <a:effectLst/>
                        <a:latin typeface="Times New Roman" panose="02020603050405020304" charset="0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</a:rPr>
                        <a:t>TU Estimate</a:t>
                      </a:r>
                      <a:endParaRPr lang="en-IN" sz="1200" dirty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</a:rPr>
                        <a:t>(Study)</a:t>
                      </a:r>
                      <a:endParaRPr lang="en-IN" sz="1200" dirty="0">
                        <a:effectLst/>
                        <a:latin typeface="Times New Roman" panose="02020603050405020304" charset="0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</a:rPr>
                        <a:t>TU Estimate</a:t>
                      </a:r>
                      <a:endParaRPr lang="en-IN" sz="1200" dirty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</a:rPr>
                        <a:t>(Normative)</a:t>
                      </a:r>
                      <a:endParaRPr lang="en-IN" sz="1200" dirty="0">
                        <a:effectLst/>
                        <a:latin typeface="Times New Roman" panose="02020603050405020304" charset="0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</a:rPr>
                        <a:t>RAN/SA2 Dependency</a:t>
                      </a:r>
                      <a:endParaRPr lang="en-IN" sz="1200" dirty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</a:rPr>
                        <a:t>(Yes/No/Maybe)</a:t>
                      </a:r>
                      <a:endParaRPr lang="en-IN" sz="1200" dirty="0">
                        <a:effectLst/>
                        <a:latin typeface="Times New Roman" panose="02020603050405020304" charset="0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</a:rPr>
                        <a:t>Inter Work Tasks Dependency</a:t>
                      </a:r>
                      <a:endParaRPr lang="en-IN" sz="1200" dirty="0">
                        <a:effectLst/>
                        <a:latin typeface="Times New Roman" panose="02020603050405020304" charset="0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/>
                </a:tc>
              </a:tr>
              <a:tr h="287023">
                <a:tc>
                  <a:txBody>
                    <a:bodyPr/>
                    <a:lstStyle/>
                    <a:p>
                      <a:pPr algn="ctr">
                        <a:spcAft>
                          <a:spcPts val="900"/>
                        </a:spcAft>
                      </a:pPr>
                      <a:r>
                        <a:rPr lang="en-GB" sz="1200" dirty="0">
                          <a:effectLst/>
                          <a:latin typeface="+mn-lt"/>
                        </a:rPr>
                        <a:t>WT1</a:t>
                      </a:r>
                      <a:endParaRPr lang="en-IN" sz="1200" dirty="0">
                        <a:effectLst/>
                        <a:latin typeface="+mn-lt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900"/>
                        </a:spcAft>
                      </a:pPr>
                      <a:r>
                        <a:rPr lang="en-US" altLang="en-GB" sz="1200" i="0" dirty="0">
                          <a:solidFill>
                            <a:srgbClr val="0000FF"/>
                          </a:solidFill>
                          <a:effectLst/>
                          <a:latin typeface="+mn-lt"/>
                          <a:ea typeface="MS Mincho" panose="02020609040205080304" pitchFamily="49" charset="-128"/>
                        </a:rPr>
                        <a:t>1</a:t>
                      </a:r>
                      <a:endParaRPr lang="en-US" altLang="en-GB" sz="1200" i="0" dirty="0">
                        <a:solidFill>
                          <a:srgbClr val="0000FF"/>
                        </a:solidFill>
                        <a:effectLst/>
                        <a:latin typeface="+mn-lt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900"/>
                        </a:spcAft>
                      </a:pPr>
                      <a:r>
                        <a:rPr lang="en-US" altLang="en-IN" sz="1200" i="0" dirty="0">
                          <a:solidFill>
                            <a:srgbClr val="0000FF"/>
                          </a:solidFill>
                          <a:effectLst/>
                          <a:latin typeface="+mn-lt"/>
                          <a:ea typeface="MS Mincho" panose="02020609040205080304" pitchFamily="49" charset="-128"/>
                        </a:rPr>
                        <a:t>0.5</a:t>
                      </a:r>
                      <a:endParaRPr lang="en-US" altLang="en-IN" sz="1200" i="0" dirty="0">
                        <a:solidFill>
                          <a:srgbClr val="0000FF"/>
                        </a:solidFill>
                        <a:effectLst/>
                        <a:latin typeface="+mn-lt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900"/>
                        </a:spcAft>
                      </a:pPr>
                      <a:r>
                        <a:rPr lang="en-IN" sz="1200" i="0" dirty="0">
                          <a:solidFill>
                            <a:srgbClr val="0000FF"/>
                          </a:solidFill>
                          <a:effectLst/>
                          <a:latin typeface="+mn-lt"/>
                          <a:ea typeface="MS Mincho" panose="02020609040205080304" pitchFamily="49" charset="-128"/>
                        </a:rPr>
                        <a:t>No</a:t>
                      </a:r>
                      <a:endParaRPr lang="en-IN" sz="1200" i="0" dirty="0">
                        <a:solidFill>
                          <a:srgbClr val="0000FF"/>
                        </a:solidFill>
                        <a:effectLst/>
                        <a:latin typeface="+mn-lt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900"/>
                        </a:spcAft>
                      </a:pPr>
                      <a:r>
                        <a:rPr lang="en-GB" sz="1200" i="0" dirty="0">
                          <a:solidFill>
                            <a:srgbClr val="0000FF"/>
                          </a:solidFill>
                          <a:effectLst/>
                          <a:latin typeface="+mn-lt"/>
                        </a:rPr>
                        <a:t>No</a:t>
                      </a:r>
                      <a:endParaRPr lang="en-IN" sz="1200" i="0" dirty="0">
                        <a:solidFill>
                          <a:srgbClr val="0000FF"/>
                        </a:solidFill>
                        <a:effectLst/>
                        <a:latin typeface="+mn-lt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 anchor="ctr"/>
                </a:tc>
              </a:tr>
              <a:tr h="287023">
                <a:tc>
                  <a:txBody>
                    <a:bodyPr/>
                    <a:p>
                      <a:pPr algn="ctr">
                        <a:spcAft>
                          <a:spcPts val="900"/>
                        </a:spcAft>
                        <a:buNone/>
                      </a:pPr>
                      <a:r>
                        <a:rPr lang="en-US" altLang="en-IN" sz="1200" dirty="0">
                          <a:effectLst/>
                          <a:latin typeface="+mn-lt"/>
                          <a:ea typeface="MS Mincho" panose="02020609040205080304" pitchFamily="49" charset="-128"/>
                        </a:rPr>
                        <a:t>WT2</a:t>
                      </a:r>
                      <a:endParaRPr lang="en-US" altLang="en-IN" sz="1200" dirty="0">
                        <a:effectLst/>
                        <a:latin typeface="+mn-lt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p>
                      <a:pPr algn="ctr">
                        <a:spcAft>
                          <a:spcPts val="900"/>
                        </a:spcAft>
                        <a:buNone/>
                      </a:pPr>
                      <a:r>
                        <a:rPr lang="en-US" altLang="en-GB" sz="1200" i="0" dirty="0">
                          <a:solidFill>
                            <a:srgbClr val="0000FF"/>
                          </a:solidFill>
                          <a:effectLst/>
                          <a:latin typeface="+mn-lt"/>
                          <a:ea typeface="MS Mincho" panose="02020609040205080304" pitchFamily="49" charset="-128"/>
                        </a:rPr>
                        <a:t>1</a:t>
                      </a:r>
                      <a:endParaRPr lang="en-US" altLang="en-GB" sz="1200" i="0" dirty="0">
                        <a:solidFill>
                          <a:srgbClr val="0000FF"/>
                        </a:solidFill>
                        <a:effectLst/>
                        <a:latin typeface="+mn-lt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p>
                      <a:pPr algn="ctr">
                        <a:spcAft>
                          <a:spcPts val="900"/>
                        </a:spcAft>
                        <a:buNone/>
                      </a:pPr>
                      <a:r>
                        <a:rPr lang="en-US" altLang="en-IN" sz="1200" i="0" dirty="0">
                          <a:solidFill>
                            <a:srgbClr val="0000FF"/>
                          </a:solidFill>
                          <a:effectLst/>
                          <a:latin typeface="+mn-lt"/>
                          <a:ea typeface="MS Mincho" panose="02020609040205080304" pitchFamily="49" charset="-128"/>
                        </a:rPr>
                        <a:t>0.5</a:t>
                      </a:r>
                      <a:endParaRPr lang="en-US" altLang="en-IN" sz="1200" i="0" dirty="0">
                        <a:solidFill>
                          <a:srgbClr val="0000FF"/>
                        </a:solidFill>
                        <a:effectLst/>
                        <a:latin typeface="+mn-lt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p>
                      <a:pPr algn="ctr">
                        <a:spcAft>
                          <a:spcPts val="900"/>
                        </a:spcAft>
                        <a:buNone/>
                      </a:pPr>
                      <a:r>
                        <a:rPr lang="en-US" altLang="en-IN" sz="1200" i="0" dirty="0">
                          <a:solidFill>
                            <a:srgbClr val="0000FF"/>
                          </a:solidFill>
                          <a:effectLst/>
                          <a:latin typeface="+mn-lt"/>
                          <a:ea typeface="MS Mincho" panose="02020609040205080304" pitchFamily="49" charset="-128"/>
                        </a:rPr>
                        <a:t>No</a:t>
                      </a:r>
                      <a:endParaRPr lang="en-US" altLang="en-IN" sz="1200" i="0" dirty="0">
                        <a:solidFill>
                          <a:srgbClr val="0000FF"/>
                        </a:solidFill>
                        <a:effectLst/>
                        <a:latin typeface="+mn-lt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p>
                      <a:pPr algn="ctr">
                        <a:spcAft>
                          <a:spcPts val="900"/>
                        </a:spcAft>
                        <a:buNone/>
                      </a:pPr>
                      <a:r>
                        <a:rPr lang="en-US" altLang="en-IN" sz="1200" i="0" dirty="0">
                          <a:solidFill>
                            <a:srgbClr val="0000FF"/>
                          </a:solidFill>
                          <a:effectLst/>
                          <a:latin typeface="+mn-lt"/>
                          <a:ea typeface="MS Mincho" panose="02020609040205080304" pitchFamily="49" charset="-128"/>
                        </a:rPr>
                        <a:t>No</a:t>
                      </a:r>
                      <a:endParaRPr lang="en-US" altLang="en-IN" sz="1200" i="0" dirty="0">
                        <a:solidFill>
                          <a:srgbClr val="0000FF"/>
                        </a:solidFill>
                        <a:effectLst/>
                        <a:latin typeface="+mn-lt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  <p:sp>
        <p:nvSpPr>
          <p:cNvPr id="9" name="Title 1"/>
          <p:cNvSpPr txBox="1"/>
          <p:nvPr/>
        </p:nvSpPr>
        <p:spPr bwMode="auto">
          <a:xfrm>
            <a:off x="125846" y="87513"/>
            <a:ext cx="7478486" cy="6504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30" tIns="45715" rIns="91430" bIns="45715" numCol="1" anchor="ctr" anchorCtr="0" compatLnSpc="1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+mj-lt"/>
                <a:ea typeface="MS PGothic" panose="020B0600070205080204" pitchFamily="34" charset="-128"/>
                <a:cs typeface="MS PGothic" panose="020B0600070205080204" pitchFamily="34" charset="-128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MS PGothic" panose="020B0600070205080204" pitchFamily="34" charset="-128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MS PGothic" panose="020B0600070205080204" pitchFamily="34" charset="-128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MS PGothic" panose="020B0600070205080204" pitchFamily="34" charset="-128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MS PGothic" panose="020B0600070205080204" pitchFamily="34" charset="-128"/>
              </a:defRPr>
            </a:lvl5pPr>
            <a:lvl6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anose="020F0502020204030204" pitchFamily="34" charset="0"/>
              </a:defRPr>
            </a:lvl6pPr>
            <a:lvl7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anose="020F0502020204030204" pitchFamily="34" charset="0"/>
              </a:defRPr>
            </a:lvl7pPr>
            <a:lvl8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anose="020F0502020204030204" pitchFamily="34" charset="0"/>
              </a:defRPr>
            </a:lvl8pPr>
            <a:lvl9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anose="020F0502020204030204" pitchFamily="34" charset="0"/>
              </a:defRPr>
            </a:lvl9pPr>
          </a:lstStyle>
          <a:p>
            <a:pPr algn="l" eaLnBrk="1" hangingPunct="1"/>
            <a:r>
              <a:rPr lang="en-US" altLang="de-DE" sz="2800" b="1" kern="0"/>
              <a:t>5G-A/6G SID: </a:t>
            </a:r>
            <a:r>
              <a:rPr lang="en-US" altLang="de-DE" sz="2800" b="1" dirty="0">
                <a:sym typeface="+mn-ea"/>
              </a:rPr>
              <a:t>FS_NR_Femto_SEC_Ph2</a:t>
            </a:r>
            <a:endParaRPr lang="en-US" altLang="de-DE" sz="2800" b="1" kern="0" dirty="0"/>
          </a:p>
        </p:txBody>
      </p:sp>
    </p:spTree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7"/>
          <p:cNvSpPr txBox="1"/>
          <p:nvPr/>
        </p:nvSpPr>
        <p:spPr>
          <a:xfrm>
            <a:off x="278161" y="867501"/>
            <a:ext cx="8250237" cy="2792600"/>
          </a:xfrm>
          <a:prstGeom prst="rect">
            <a:avLst/>
          </a:prstGeom>
        </p:spPr>
        <p:txBody>
          <a:bodyPr/>
          <a:lstStyle>
            <a:lvl1pPr marL="341630" indent="-341630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1"/>
              </a:buBlip>
              <a:defRPr sz="28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MS PGothic" panose="020B0600070205080204" pitchFamily="34" charset="-128"/>
              </a:defRPr>
            </a:lvl1pPr>
            <a:lvl2pPr marL="741680" indent="-28448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+mn-lt"/>
                <a:ea typeface="MS PGothic" panose="020B0600070205080204" pitchFamily="34" charset="-128"/>
              </a:defRPr>
            </a:lvl2pPr>
            <a:lvl3pPr marL="1141730" indent="-22733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+mn-lt"/>
                <a:ea typeface="MS PGothic" panose="020B0600070205080204" pitchFamily="34" charset="-128"/>
              </a:defRPr>
            </a:lvl3pPr>
            <a:lvl4pPr marL="1598930" indent="-22733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+mn-lt"/>
                <a:ea typeface="MS PGothic" panose="020B0600070205080204" pitchFamily="34" charset="-128"/>
              </a:defRPr>
            </a:lvl4pPr>
            <a:lvl5pPr marL="2056130" indent="-22733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+mn-lt"/>
                <a:ea typeface="MS PGothic" panose="020B0600070205080204" pitchFamily="34" charset="-128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6pPr>
            <a:lvl7pPr marL="2971165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7pPr>
            <a:lvl8pPr marL="3428365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8pPr>
            <a:lvl9pPr marL="3885565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spcBef>
                <a:spcPts val="0"/>
              </a:spcBef>
              <a:spcAft>
                <a:spcPts val="400"/>
              </a:spcAft>
            </a:pPr>
            <a:r>
              <a:rPr lang="en-IN" sz="1400" b="1" dirty="0"/>
              <a:t>Highlights (if any)</a:t>
            </a:r>
            <a:endParaRPr lang="en-IN" sz="1400" b="1" dirty="0"/>
          </a:p>
          <a:p>
            <a:pPr lvl="1">
              <a:spcBef>
                <a:spcPts val="0"/>
              </a:spcBef>
              <a:spcAft>
                <a:spcPts val="400"/>
              </a:spcAft>
            </a:pPr>
            <a:r>
              <a:rPr lang="en-IN" sz="1200" dirty="0">
                <a:solidFill>
                  <a:schemeClr val="bg1">
                    <a:lumMod val="65000"/>
                  </a:schemeClr>
                </a:solidFill>
              </a:rPr>
              <a:t>……..</a:t>
            </a:r>
            <a:endParaRPr lang="en-IN" sz="120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6" name="Title 1"/>
          <p:cNvSpPr txBox="1"/>
          <p:nvPr/>
        </p:nvSpPr>
        <p:spPr bwMode="auto">
          <a:xfrm>
            <a:off x="125846" y="87513"/>
            <a:ext cx="7478486" cy="6504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30" tIns="45715" rIns="91430" bIns="45715" numCol="1" anchor="ctr" anchorCtr="0" compatLnSpc="1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+mj-lt"/>
                <a:ea typeface="MS PGothic" panose="020B0600070205080204" pitchFamily="34" charset="-128"/>
                <a:cs typeface="MS PGothic" panose="020B0600070205080204" pitchFamily="34" charset="-128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MS PGothic" panose="020B0600070205080204" pitchFamily="34" charset="-128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MS PGothic" panose="020B0600070205080204" pitchFamily="34" charset="-128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MS PGothic" panose="020B0600070205080204" pitchFamily="34" charset="-128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MS PGothic" panose="020B0600070205080204" pitchFamily="34" charset="-128"/>
              </a:defRPr>
            </a:lvl5pPr>
            <a:lvl6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anose="020F0502020204030204" pitchFamily="34" charset="0"/>
              </a:defRPr>
            </a:lvl6pPr>
            <a:lvl7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anose="020F0502020204030204" pitchFamily="34" charset="0"/>
              </a:defRPr>
            </a:lvl7pPr>
            <a:lvl8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anose="020F0502020204030204" pitchFamily="34" charset="0"/>
              </a:defRPr>
            </a:lvl8pPr>
            <a:lvl9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anose="020F0502020204030204" pitchFamily="34" charset="0"/>
              </a:defRPr>
            </a:lvl9pPr>
          </a:lstStyle>
          <a:p>
            <a:pPr algn="l" eaLnBrk="1" hangingPunct="1"/>
            <a:r>
              <a:rPr lang="en-US" altLang="de-DE" sz="2800" b="1" kern="0"/>
              <a:t>5G-A/6G SID: </a:t>
            </a:r>
            <a:r>
              <a:rPr lang="en-US" altLang="de-DE" sz="2800" b="1" dirty="0">
                <a:sym typeface="+mn-ea"/>
              </a:rPr>
              <a:t>FS_NR_Femto_SEC_Ph2</a:t>
            </a:r>
            <a:endParaRPr lang="en-US" altLang="de-DE" sz="2800" b="1" kern="0" dirty="0"/>
          </a:p>
        </p:txBody>
      </p:sp>
    </p:spTree>
  </p:cSld>
  <p:clrMapOvr>
    <a:masterClrMapping/>
  </p:clrMapOvr>
  <p:transition spd="slow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itle 1"/>
          <p:cNvSpPr>
            <a:spLocks noGrp="1"/>
          </p:cNvSpPr>
          <p:nvPr>
            <p:ph type="ctrTitle"/>
          </p:nvPr>
        </p:nvSpPr>
        <p:spPr>
          <a:xfrm>
            <a:off x="1378857" y="1805215"/>
            <a:ext cx="5829300" cy="825500"/>
          </a:xfrm>
        </p:spPr>
        <p:txBody>
          <a:bodyPr/>
          <a:lstStyle/>
          <a:p>
            <a:pPr>
              <a:defRPr/>
            </a:pPr>
            <a:r>
              <a:rPr lang="en-US" altLang="en-US" sz="3600" b="1" i="1" kern="12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Thank You</a:t>
            </a:r>
            <a:r>
              <a:rPr lang="hu-HU" altLang="en-US" sz="3600" b="1" i="1" kern="12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3600" b="1" i="1" kern="12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!</a:t>
            </a:r>
            <a:endParaRPr lang="en-US" altLang="en-US" sz="3600" b="1" i="1" kern="12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  <p:transition spd="slow"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0347D341463BF439568C262687005F6" ma:contentTypeVersion="13" ma:contentTypeDescription="Create a new document." ma:contentTypeScope="" ma:versionID="ad2cf2490f0c719e3ee4922923800c9e">
  <xsd:schema xmlns:xsd="http://www.w3.org/2001/XMLSchema" xmlns:xs="http://www.w3.org/2001/XMLSchema" xmlns:p="http://schemas.microsoft.com/office/2006/metadata/properties" xmlns:ns3="2ca8e41a-b3d0-462f-857c-48a93d48cc9b" xmlns:ns4="199dcaf0-96ce-4e65-9ae8-79a6ae4aa63e" targetNamespace="http://schemas.microsoft.com/office/2006/metadata/properties" ma:root="true" ma:fieldsID="54b66be8fa2c69c44067c6665534d727" ns3:_="" ns4:_="">
    <xsd:import namespace="2ca8e41a-b3d0-462f-857c-48a93d48cc9b"/>
    <xsd:import namespace="199dcaf0-96ce-4e65-9ae8-79a6ae4aa63e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DateTaken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MediaServiceLocation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ca8e41a-b3d0-462f-857c-48a93d48cc9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99dcaf0-96ce-4e65-9ae8-79a6ae4aa63e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2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DD984DB-5EC2-448D-8349-C4C18D6F047B}">
  <ds:schemaRefs/>
</ds:datastoreItem>
</file>

<file path=customXml/itemProps2.xml><?xml version="1.0" encoding="utf-8"?>
<ds:datastoreItem xmlns:ds="http://schemas.openxmlformats.org/officeDocument/2006/customXml" ds:itemID="{D0DE101F-A034-4B5A-BEBB-E4455608FEAA}">
  <ds:schemaRefs/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1004</Words>
  <Application>WPS 演示</Application>
  <PresentationFormat>On-screen Show (16:9)</PresentationFormat>
  <Paragraphs>113</Paragraphs>
  <Slides>5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11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5</vt:i4>
      </vt:variant>
    </vt:vector>
  </HeadingPairs>
  <TitlesOfParts>
    <vt:vector size="17" baseType="lpstr">
      <vt:lpstr>Arial</vt:lpstr>
      <vt:lpstr>宋体</vt:lpstr>
      <vt:lpstr>Wingdings</vt:lpstr>
      <vt:lpstr>MS PGothic</vt:lpstr>
      <vt:lpstr>Calibri</vt:lpstr>
      <vt:lpstr>Times New Roman</vt:lpstr>
      <vt:lpstr>Calibri</vt:lpstr>
      <vt:lpstr>MS Mincho</vt:lpstr>
      <vt:lpstr>Yu Gothic UI</vt:lpstr>
      <vt:lpstr>微软雅黑</vt:lpstr>
      <vt:lpstr>Arial Unicode MS</vt:lpstr>
      <vt:lpstr>Office Theme</vt:lpstr>
      <vt:lpstr>PowerPoint 演示文稿</vt:lpstr>
      <vt:lpstr>5G-A/6G SID: FS_NR_Femto_SEC_Ph2</vt:lpstr>
      <vt:lpstr>PowerPoint 演示文稿</vt:lpstr>
      <vt:lpstr>PowerPoint 演示文稿</vt:lpstr>
      <vt:lpstr>Thank You !</vt:lpstr>
    </vt:vector>
  </TitlesOfParts>
  <Company>3GPP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Scrase</dc:creator>
  <dc:description>© 2009  All rights reserved</dc:description>
  <cp:lastModifiedBy>WPS_1685877253</cp:lastModifiedBy>
  <cp:revision>2564</cp:revision>
  <cp:lastPrinted>2017-02-24T12:37:00Z</cp:lastPrinted>
  <dcterms:created xsi:type="dcterms:W3CDTF">2008-08-30T09:32:00Z</dcterms:created>
  <dcterms:modified xsi:type="dcterms:W3CDTF">2026-02-19T03:27:00Z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0x01010050347D341463BF439568C262687005F6</vt:lpwstr>
  </property>
  <property fmtid="{D5CDD505-2E9C-101B-9397-08002B2CF9AE}" pid="3" name="ICV">
    <vt:lpwstr>6409D59E4ECC4549923D142F603DD91A_12</vt:lpwstr>
  </property>
  <property fmtid="{D5CDD505-2E9C-101B-9397-08002B2CF9AE}" pid="4" name="KSOProductBuildVer">
    <vt:lpwstr>2052-12.1.0.21915</vt:lpwstr>
  </property>
</Properties>
</file>