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3"/>
  </p:sldMasterIdLst>
  <p:notesMasterIdLst>
    <p:notesMasterId r:id="rId9"/>
  </p:notesMasterIdLst>
  <p:handoutMasterIdLst>
    <p:handoutMasterId r:id="rId10"/>
  </p:handoutMasterIdLst>
  <p:sldIdLst>
    <p:sldId id="1120" r:id="rId4"/>
    <p:sldId id="1259" r:id="rId5"/>
    <p:sldId id="1261" r:id="rId6"/>
    <p:sldId id="1262" r:id="rId7"/>
    <p:sldId id="1158" r:id="rId8"/>
  </p:sldIdLst>
  <p:sldSz cx="9144000" cy="5143500" type="screen16x9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MS PGothic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CCFFCC"/>
    <a:srgbClr val="FF00FF"/>
    <a:srgbClr val="FFC000"/>
    <a:srgbClr val="B6BEC8"/>
    <a:srgbClr val="BFBFBF"/>
    <a:srgbClr val="00CC00"/>
    <a:srgbClr val="00B0F0"/>
    <a:srgbClr val="339933"/>
    <a:srgbClr val="6325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154" autoAdjust="0"/>
    <p:restoredTop sz="91922"/>
  </p:normalViewPr>
  <p:slideViewPr>
    <p:cSldViewPr snapToGrid="0">
      <p:cViewPr varScale="1">
        <p:scale>
          <a:sx n="95" d="100"/>
          <a:sy n="95" d="100"/>
        </p:scale>
        <p:origin x="180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402"/>
    </p:cViewPr>
  </p:sorterViewPr>
  <p:notesViewPr>
    <p:cSldViewPr snapToGrid="0">
      <p:cViewPr varScale="1">
        <p:scale>
          <a:sx n="60" d="100"/>
          <a:sy n="60" d="100"/>
        </p:scale>
        <p:origin x="3274" y="67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8A7A043F-A4B9-47D3-9A1C-F3EBE7285603}" type="datetime1">
              <a:rPr lang="en-US" altLang="en-US"/>
              <a:pPr>
                <a:defRPr/>
              </a:pPr>
              <a:t>2/19/2026</a:t>
            </a:fld>
            <a:endParaRPr lang="en-US" alt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FD678A1-F691-4F72-A1DB-6B7ADD6AF81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charset="0"/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4D7A5641-6729-408A-A8C3-8D9C021101E1}" type="datetime1">
              <a:rPr lang="en-US" altLang="en-US"/>
              <a:pPr>
                <a:defRPr/>
              </a:pPr>
              <a:t>2/19/2026</a:t>
            </a:fld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charset="0"/>
                <a:ea typeface="ＭＳ Ｐゴシック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C5B09AC-A87E-436F-8DDC-366D0C33A27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343478D-FB28-4BBE-81CF-C80BC5090FEE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863" y="0"/>
            <a:ext cx="3859212" cy="4748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7852" y="2859161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148" indent="0" algn="ctr">
              <a:buNone/>
              <a:defRPr/>
            </a:lvl2pPr>
            <a:lvl3pPr marL="914296" indent="0" algn="ctr">
              <a:buNone/>
              <a:defRPr/>
            </a:lvl3pPr>
            <a:lvl4pPr marL="1371444" indent="0" algn="ctr">
              <a:buNone/>
              <a:defRPr/>
            </a:lvl4pPr>
            <a:lvl5pPr marL="1828592" indent="0" algn="ctr">
              <a:buNone/>
              <a:defRPr/>
            </a:lvl5pPr>
            <a:lvl6pPr marL="2285740" indent="0" algn="ctr">
              <a:buNone/>
              <a:defRPr/>
            </a:lvl6pPr>
            <a:lvl7pPr marL="2742888" indent="0" algn="ctr">
              <a:buNone/>
              <a:defRPr/>
            </a:lvl7pPr>
            <a:lvl8pPr marL="3200036" indent="0" algn="ctr">
              <a:buNone/>
              <a:defRPr/>
            </a:lvl8pPr>
            <a:lvl9pPr marL="3657184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0616672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861" indent="-342861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373261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756495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42900" indent="0" algn="ctr">
              <a:buNone/>
              <a:defRPr/>
            </a:lvl2pPr>
            <a:lvl3pPr marL="685800" indent="0" algn="ctr">
              <a:buNone/>
              <a:defRPr/>
            </a:lvl3pPr>
            <a:lvl4pPr marL="1028700" indent="0" algn="ctr">
              <a:buNone/>
              <a:defRPr/>
            </a:lvl4pPr>
            <a:lvl5pPr marL="1371600" indent="0" algn="ctr">
              <a:buNone/>
              <a:defRPr/>
            </a:lvl5pPr>
            <a:lvl6pPr marL="1714500" indent="0" algn="ctr">
              <a:buNone/>
              <a:defRPr/>
            </a:lvl6pPr>
            <a:lvl7pPr marL="2057400" indent="0" algn="ctr">
              <a:buNone/>
              <a:defRPr/>
            </a:lvl7pPr>
            <a:lvl8pPr marL="2400300" indent="0" algn="ctr">
              <a:buNone/>
              <a:defRPr/>
            </a:lvl8pPr>
            <a:lvl9pPr marL="27432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0836043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171450"/>
            <a:ext cx="6827838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090613"/>
            <a:ext cx="8388350" cy="362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030" name="Rectangle 15"/>
          <p:cNvSpPr>
            <a:spLocks noChangeArrowheads="1"/>
          </p:cNvSpPr>
          <p:nvPr/>
        </p:nvSpPr>
        <p:spPr bwMode="auto">
          <a:xfrm>
            <a:off x="4086225" y="2478088"/>
            <a:ext cx="974725" cy="246062"/>
          </a:xfrm>
          <a:prstGeom prst="rect">
            <a:avLst/>
          </a:prstGeom>
          <a:noFill/>
          <a:ln>
            <a:noFill/>
          </a:ln>
        </p:spPr>
        <p:txBody>
          <a:bodyPr wrap="none" lIns="91430" tIns="45715" rIns="91430" bIns="45715">
            <a:spAutoFit/>
          </a:bodyPr>
          <a:lstStyle>
            <a:lvl1pPr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pic>
        <p:nvPicPr>
          <p:cNvPr id="1029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93038" y="171450"/>
            <a:ext cx="1081087" cy="6287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3" name="Oval 11"/>
          <p:cNvSpPr>
            <a:spLocks noChangeArrowheads="1"/>
          </p:cNvSpPr>
          <p:nvPr/>
        </p:nvSpPr>
        <p:spPr bwMode="auto">
          <a:xfrm>
            <a:off x="8521064" y="4773613"/>
            <a:ext cx="483235" cy="314325"/>
          </a:xfrm>
          <a:prstGeom prst="ellipse">
            <a:avLst/>
          </a:prstGeom>
          <a:solidFill>
            <a:schemeClr val="bg1">
              <a:alpha val="50195"/>
            </a:schemeClr>
          </a:solidFill>
          <a:ln>
            <a:noFill/>
          </a:ln>
        </p:spPr>
        <p:txBody>
          <a:bodyPr lIns="91430" tIns="45715" rIns="91430" bIns="45715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defRPr/>
            </a:pPr>
            <a:fld id="{91541CF1-6CEE-450E-A873-90FA5356A1E7}" type="slidenum">
              <a:rPr lang="en-GB" altLang="en-US" b="1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 algn="ctr">
                <a:defRPr/>
              </a:pPr>
              <a:t>‹#›</a:t>
            </a:fld>
            <a:endParaRPr lang="en-GB" altLang="en-US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defRPr/>
            </a:pPr>
            <a:endParaRPr lang="en-GB" altLang="en-US" dirty="0"/>
          </a:p>
        </p:txBody>
      </p:sp>
      <p:sp>
        <p:nvSpPr>
          <p:cNvPr id="3" name="AutoShape 14">
            <a:extLst>
              <a:ext uri="{FF2B5EF4-FFF2-40B4-BE49-F238E27FC236}">
                <a16:creationId xmlns:a16="http://schemas.microsoft.com/office/drawing/2014/main" id="{61A8AF4F-EA43-0E28-F91F-0B2017200F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69850" y="4834890"/>
            <a:ext cx="7016749" cy="222568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ko-KR" sz="1000" b="0" spc="200" baseline="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SA3 Status Report after SA3#126</a:t>
            </a:r>
            <a:endParaRPr lang="en-GB" altLang="ko-KR" sz="1000" b="0" spc="200" baseline="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918" r:id="rId1"/>
    <p:sldLayoutId id="2147485904" r:id="rId2"/>
    <p:sldLayoutId id="2147485905" r:id="rId3"/>
    <p:sldLayoutId id="214748591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  <a:ea typeface="MS PGothic" panose="020B0600070205080204" pitchFamily="34" charset="-128"/>
          <a:cs typeface="ＭＳ Ｐゴシック" charset="0"/>
        </a:defRPr>
      </a:lvl5pPr>
      <a:lvl6pPr marL="457148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296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44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592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314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462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8610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5758" indent="-2285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4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92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40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88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36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84" algn="l" defTabSz="91429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3gpp.org/ftp/tsg_sa/TSG_SA/TSGS_108_Prague_2025-06/Docs/SP-250858.zip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6"/>
          <p:cNvSpPr>
            <a:spLocks noGrp="1"/>
          </p:cNvSpPr>
          <p:nvPr>
            <p:ph type="subTitle" idx="4294967295"/>
          </p:nvPr>
        </p:nvSpPr>
        <p:spPr>
          <a:xfrm>
            <a:off x="2171700" y="2784475"/>
            <a:ext cx="4800600" cy="747939"/>
          </a:xfrm>
        </p:spPr>
        <p:txBody>
          <a:bodyPr/>
          <a:lstStyle/>
          <a:p>
            <a:pPr marL="0" indent="0" algn="ctr" eaLnBrk="1" hangingPunct="1">
              <a:buFontTx/>
              <a:buNone/>
              <a:defRPr/>
            </a:pPr>
            <a:r>
              <a:rPr lang="en-IN" altLang="de-DE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Zander Lei, Huawei</a:t>
            </a:r>
          </a:p>
          <a:p>
            <a:pPr marL="0" indent="0" algn="ctr" eaLnBrk="1" hangingPunct="1">
              <a:buFontTx/>
              <a:buNone/>
              <a:defRPr/>
            </a:pPr>
            <a:r>
              <a:rPr lang="en-IN" altLang="de-DE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Virendra Kumar, Qualcomm</a:t>
            </a:r>
          </a:p>
          <a:p>
            <a:pPr marL="0" indent="0" algn="ctr" eaLnBrk="1" hangingPunct="1">
              <a:buFontTx/>
              <a:buNone/>
              <a:defRPr/>
            </a:pPr>
            <a:endParaRPr lang="de-DE" altLang="de-DE" sz="18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 Box 63"/>
          <p:cNvSpPr txBox="1">
            <a:spLocks noChangeArrowheads="1"/>
          </p:cNvSpPr>
          <p:nvPr/>
        </p:nvSpPr>
        <p:spPr bwMode="auto">
          <a:xfrm>
            <a:off x="976015" y="1622509"/>
            <a:ext cx="7191969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>
              <a:defRPr/>
            </a:pPr>
            <a:r>
              <a:rPr lang="en-IN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SA WG3 Status report for </a:t>
            </a:r>
            <a:r>
              <a:rPr lang="en-IN" sz="3200" b="1" dirty="0" err="1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FS_CryptoPQC</a:t>
            </a:r>
            <a:endParaRPr lang="en-US" sz="1200" dirty="0">
              <a:solidFill>
                <a:schemeClr val="bg1">
                  <a:lumMod val="65000"/>
                </a:schemeClr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303213" y="1584662"/>
            <a:ext cx="8537574" cy="3215934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400" b="1" kern="0" dirty="0"/>
              <a:t>Progress since SA3#125</a:t>
            </a:r>
            <a:endParaRPr lang="de-DE" altLang="de-DE" sz="1400" b="1" kern="0" dirty="0">
              <a:solidFill>
                <a:srgbClr val="FF0000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kern="0" dirty="0"/>
              <a:t>TR 33.703 </a:t>
            </a:r>
            <a:r>
              <a:rPr lang="en-US" altLang="zh-CN" sz="1200" b="1" kern="0" dirty="0"/>
              <a:t>v0.4.0</a:t>
            </a:r>
            <a:r>
              <a:rPr lang="en-US" altLang="zh-CN" sz="1200" kern="0" dirty="0"/>
              <a:t> approved incorporating 42 new </a:t>
            </a:r>
            <a:r>
              <a:rPr lang="en-US" altLang="zh-CN" sz="1200" kern="0" dirty="0" err="1"/>
              <a:t>pCRs</a:t>
            </a:r>
            <a:r>
              <a:rPr lang="en-US" altLang="zh-CN" sz="1200" kern="0" dirty="0"/>
              <a:t>.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200" b="1" kern="0" dirty="0"/>
              <a:t>C</a:t>
            </a:r>
            <a:r>
              <a:rPr lang="de-DE" altLang="de-DE" sz="1200" b="1" kern="0" dirty="0"/>
              <a:t>lauses 4-6 </a:t>
            </a:r>
            <a:r>
              <a:rPr lang="de-DE" altLang="de-DE" sz="1200" kern="0" dirty="0"/>
              <a:t>are completed: including Overview, </a:t>
            </a:r>
            <a:r>
              <a:rPr lang="en-US" altLang="de-DE" sz="1200" kern="0" dirty="0"/>
              <a:t>Principles</a:t>
            </a:r>
            <a:r>
              <a:rPr lang="de-DE" altLang="de-DE" sz="1200" kern="0" dirty="0"/>
              <a:t>, and Protocols </a:t>
            </a:r>
            <a:r>
              <a:rPr lang="en-US" altLang="de-DE" sz="1200" kern="0" dirty="0"/>
              <a:t>expected to be updated for PQC by other SDOs</a:t>
            </a:r>
            <a:r>
              <a:rPr lang="de-DE" altLang="de-DE" sz="1200" kern="0" dirty="0"/>
              <a:t>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b="1" kern="0" dirty="0"/>
              <a:t>Clause 7</a:t>
            </a:r>
            <a:r>
              <a:rPr lang="en-US" altLang="de-DE" sz="1200" kern="0" dirty="0"/>
              <a:t>: 1 of 2 key issues (MIKEY-SAKKE) was concluded. The other key issue (SUCI calculation): 7 new solutions accepted and 16 existing solutions were updated</a:t>
            </a:r>
            <a:r>
              <a:rPr lang="en-US" altLang="zh-CN" sz="1200" kern="0" dirty="0"/>
              <a:t>. The 23 solutions were put into 6 groups based on algorithms/principles. </a:t>
            </a: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Impacts and dependencies on other WGs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Outstanding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US" altLang="de-DE" sz="1200" kern="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Contentious issues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kern="0" dirty="0"/>
              <a:t>None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sz="1400" b="1" kern="0" dirty="0"/>
              <a:t>Next steps (plan for next meeting)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altLang="de-DE" sz="1200" dirty="0"/>
              <a:t>Conclusions for IETF </a:t>
            </a:r>
            <a:r>
              <a:rPr lang="de-DE" altLang="de-DE" sz="1200" kern="0" dirty="0"/>
              <a:t>Protocols used by 3GPP (protocols in Clause 6, e.g. TLS, PKI etc)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de-DE" altLang="de-DE" sz="1200" kern="0" dirty="0"/>
              <a:t>Evalution/preliminary conclusions for SUCI calculation solutions</a:t>
            </a:r>
            <a:endParaRPr lang="en-IN" altLang="de-DE" sz="12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495739C3-B734-840F-4026-213BCA6E06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846" y="87513"/>
            <a:ext cx="7478486" cy="650421"/>
          </a:xfrm>
        </p:spPr>
        <p:txBody>
          <a:bodyPr/>
          <a:lstStyle/>
          <a:p>
            <a:pPr algn="l" eaLnBrk="1" hangingPunct="1"/>
            <a:r>
              <a:rPr lang="en-US" altLang="de-DE" sz="2800" b="1" dirty="0"/>
              <a:t>5G-A/6G SID: </a:t>
            </a:r>
            <a:r>
              <a:rPr lang="en-US" altLang="de-DE" sz="2800" b="1" dirty="0" err="1"/>
              <a:t>FS_CryptoPQC</a:t>
            </a:r>
            <a:endParaRPr lang="en-US" altLang="de-DE" sz="2800" b="1" dirty="0"/>
          </a:p>
        </p:txBody>
      </p:sp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E9590A53-801C-E558-1CAA-F6344D56A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4429702"/>
              </p:ext>
            </p:extLst>
          </p:nvPr>
        </p:nvGraphicFramePr>
        <p:xfrm>
          <a:off x="303213" y="953088"/>
          <a:ext cx="8537574" cy="486853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57904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661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09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6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89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84947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446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15579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26091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UID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Name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Acronym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Target for approval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latin typeface="+mn-lt"/>
                        </a:rPr>
                        <a:t>Old 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WID</a:t>
                      </a:r>
                      <a:endParaRPr lang="en-GB" sz="1000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rgbClr val="FF0000"/>
                          </a:solidFill>
                          <a:latin typeface="+mn-lt"/>
                        </a:rPr>
                        <a:t>New %</a:t>
                      </a:r>
                      <a:endParaRPr lang="en-GB" sz="10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dirty="0">
                          <a:solidFill>
                            <a:schemeClr val="bg1"/>
                          </a:solidFill>
                          <a:latin typeface="+mn-lt"/>
                        </a:rPr>
                        <a:t>Change or comment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5934"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1080045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Study on Transitioning to Post Quantum Cryptography in 3GPP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FS_CryptoPQC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May 2026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50%</a:t>
                      </a: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563C1"/>
                          </a:solidFill>
                          <a:effectLst/>
                          <a:latin typeface="+mn-lt"/>
                          <a:hlinkClick r:id="rId3"/>
                        </a:rPr>
                        <a:t>SP-250858</a:t>
                      </a:r>
                      <a:endParaRPr lang="en-GB" sz="1000" b="0" i="0" u="none" strike="noStrike" dirty="0">
                        <a:solidFill>
                          <a:srgbClr val="0563C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15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70%</a:t>
                      </a:r>
                    </a:p>
                  </a:txBody>
                  <a:tcPr marL="36003" marR="36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+20%</a:t>
                      </a:r>
                    </a:p>
                  </a:txBody>
                  <a:tcPr marL="36003" marR="36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2983546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278161" y="867500"/>
            <a:ext cx="8250237" cy="373994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US" sz="1400" b="1" dirty="0"/>
              <a:t>TU planned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r>
              <a:rPr lang="en-US" altLang="de-DE" sz="1200" kern="0" dirty="0"/>
              <a:t> </a:t>
            </a:r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 marL="457200" lvl="1" indent="0">
              <a:spcBef>
                <a:spcPts val="0"/>
              </a:spcBef>
              <a:spcAft>
                <a:spcPts val="400"/>
              </a:spcAft>
              <a:buNone/>
            </a:pPr>
            <a:endParaRPr lang="en-US" altLang="de-DE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consumed : </a:t>
            </a:r>
            <a:r>
              <a:rPr lang="en-IN" sz="1200" kern="0" dirty="0">
                <a:solidFill>
                  <a:srgbClr val="0000FF"/>
                </a:solidFill>
              </a:rPr>
              <a:t>4.25</a:t>
            </a:r>
            <a:r>
              <a:rPr lang="en-IN" sz="1200" kern="0" dirty="0">
                <a:solidFill>
                  <a:srgbClr val="FF0000"/>
                </a:solidFill>
              </a:rPr>
              <a:t> </a:t>
            </a:r>
            <a:r>
              <a:rPr lang="en-IN" sz="1200" kern="0" dirty="0"/>
              <a:t>TUs (till date) 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200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remaining :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Study: </a:t>
            </a:r>
            <a:r>
              <a:rPr lang="en-IN" sz="1200" dirty="0">
                <a:solidFill>
                  <a:srgbClr val="0000FF"/>
                </a:solidFill>
              </a:rPr>
              <a:t>1.75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dirty="0"/>
              <a:t>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IN" sz="1200" dirty="0"/>
              <a:t>Normative: </a:t>
            </a:r>
            <a:r>
              <a:rPr lang="en-IN" sz="1200" dirty="0">
                <a:solidFill>
                  <a:srgbClr val="0000FF"/>
                </a:solidFill>
              </a:rPr>
              <a:t>TBD</a:t>
            </a: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en-IN" sz="1200" dirty="0"/>
              <a:t>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IN" sz="1200" dirty="0">
              <a:solidFill>
                <a:schemeClr val="bg1">
                  <a:lumMod val="65000"/>
                </a:schemeClr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TUs to be requested for the upcoming meeting : </a:t>
            </a:r>
            <a:r>
              <a:rPr lang="en-IN" sz="1400" kern="0" dirty="0">
                <a:solidFill>
                  <a:srgbClr val="0000FF"/>
                </a:solidFill>
              </a:rPr>
              <a:t>1</a:t>
            </a:r>
            <a:r>
              <a:rPr lang="en-IN" sz="1400" b="1" kern="0" dirty="0"/>
              <a:t> </a:t>
            </a:r>
            <a:r>
              <a:rPr lang="en-IN" sz="1200" dirty="0"/>
              <a:t>TUs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IN" sz="1400" b="1" kern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IN" sz="1400" b="1" kern="0" dirty="0"/>
              <a:t>Plan for completion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rgbClr val="0000FF"/>
                </a:solidFill>
              </a:rPr>
              <a:t>Planned to close the study by SA3#128</a:t>
            </a:r>
          </a:p>
        </p:txBody>
      </p:sp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A5F49218-C8D0-499F-8D97-BE48B79EE8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410058"/>
              </p:ext>
            </p:extLst>
          </p:nvPr>
        </p:nvGraphicFramePr>
        <p:xfrm>
          <a:off x="1077743" y="1189537"/>
          <a:ext cx="5851750" cy="83566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(Study)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287023"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+mn-lt"/>
                        </a:rPr>
                        <a:t>WT1</a:t>
                      </a:r>
                      <a:endParaRPr lang="en-IN" sz="1200" dirty="0"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6</a:t>
                      </a:r>
                      <a:endParaRPr lang="en-IN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IN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TBD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IN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MS Mincho" panose="02020609040205080304" pitchFamily="49" charset="-128"/>
                        </a:rPr>
                        <a:t>No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en-GB" sz="1200" i="0" dirty="0">
                          <a:solidFill>
                            <a:srgbClr val="0000FF"/>
                          </a:solidFill>
                          <a:effectLst/>
                          <a:latin typeface="+mn-lt"/>
                        </a:rPr>
                        <a:t>No</a:t>
                      </a:r>
                      <a:endParaRPr lang="en-IN" sz="1200" i="0" dirty="0">
                        <a:solidFill>
                          <a:srgbClr val="0000FF"/>
                        </a:solidFill>
                        <a:effectLst/>
                        <a:latin typeface="+mn-lt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B958AA2A-F755-495D-BBF6-037C65E68FE1}"/>
              </a:ext>
            </a:extLst>
          </p:cNvPr>
          <p:cNvSpPr txBox="1">
            <a:spLocks/>
          </p:cNvSpPr>
          <p:nvPr/>
        </p:nvSpPr>
        <p:spPr bwMode="auto">
          <a:xfrm>
            <a:off x="125846" y="87513"/>
            <a:ext cx="7478486" cy="650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48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296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444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592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en-US" altLang="de-DE" sz="2800" b="1" kern="0"/>
              <a:t>5G-A/6G SID: FS_CryptoPQC</a:t>
            </a:r>
            <a:endParaRPr lang="en-US" altLang="de-DE" sz="2800" b="1" kern="0" dirty="0"/>
          </a:p>
        </p:txBody>
      </p:sp>
    </p:spTree>
    <p:extLst>
      <p:ext uri="{BB962C8B-B14F-4D97-AF65-F5344CB8AC3E}">
        <p14:creationId xmlns:p14="http://schemas.microsoft.com/office/powerpoint/2010/main" val="3389840047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C28645-8126-3096-3063-F9B8A2D0A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7">
            <a:extLst>
              <a:ext uri="{FF2B5EF4-FFF2-40B4-BE49-F238E27FC236}">
                <a16:creationId xmlns:a16="http://schemas.microsoft.com/office/drawing/2014/main" id="{233B8EC0-9DE6-FE2E-C421-B44FFC5E781A}"/>
              </a:ext>
            </a:extLst>
          </p:cNvPr>
          <p:cNvSpPr txBox="1">
            <a:spLocks/>
          </p:cNvSpPr>
          <p:nvPr/>
        </p:nvSpPr>
        <p:spPr>
          <a:xfrm>
            <a:off x="278161" y="867501"/>
            <a:ext cx="8250237" cy="27926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400"/>
              </a:spcAft>
            </a:pPr>
            <a:r>
              <a:rPr lang="en-IN" sz="1400" b="1" dirty="0"/>
              <a:t>Highlights (if any)</a:t>
            </a:r>
          </a:p>
          <a:p>
            <a:pPr lvl="1">
              <a:spcBef>
                <a:spcPts val="0"/>
              </a:spcBef>
              <a:spcAft>
                <a:spcPts val="400"/>
              </a:spcAft>
            </a:pPr>
            <a:r>
              <a:rPr lang="en-IN" sz="1200" dirty="0">
                <a:solidFill>
                  <a:schemeClr val="bg1">
                    <a:lumMod val="65000"/>
                  </a:schemeClr>
                </a:solidFill>
              </a:rPr>
              <a:t>……..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1999B9B-13D0-476B-833F-CEE3D56F002C}"/>
              </a:ext>
            </a:extLst>
          </p:cNvPr>
          <p:cNvSpPr txBox="1">
            <a:spLocks/>
          </p:cNvSpPr>
          <p:nvPr/>
        </p:nvSpPr>
        <p:spPr bwMode="auto">
          <a:xfrm>
            <a:off x="125846" y="87513"/>
            <a:ext cx="7478486" cy="6504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  <a:ea typeface="MS PGothic" panose="020B0600070205080204" pitchFamily="34" charset="-128"/>
                <a:cs typeface="ＭＳ Ｐゴシック" charset="0"/>
              </a:defRPr>
            </a:lvl5pPr>
            <a:lvl6pPr marL="457148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6pPr>
            <a:lvl7pPr marL="914296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7pPr>
            <a:lvl8pPr marL="1371444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8pPr>
            <a:lvl9pPr marL="1828592"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FF0000"/>
                </a:solidFill>
                <a:latin typeface="Calibri" pitchFamily="34" charset="0"/>
              </a:defRPr>
            </a:lvl9pPr>
          </a:lstStyle>
          <a:p>
            <a:pPr algn="l" eaLnBrk="1" hangingPunct="1"/>
            <a:r>
              <a:rPr lang="en-US" altLang="de-DE" sz="2800" b="1" kern="0"/>
              <a:t>5G-A/6G SID: FS_CryptoPQC</a:t>
            </a:r>
            <a:endParaRPr lang="en-US" altLang="de-DE" sz="2800" b="1" kern="0" dirty="0"/>
          </a:p>
        </p:txBody>
      </p:sp>
    </p:spTree>
    <p:extLst>
      <p:ext uri="{BB962C8B-B14F-4D97-AF65-F5344CB8AC3E}">
        <p14:creationId xmlns:p14="http://schemas.microsoft.com/office/powerpoint/2010/main" val="419230700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>
            <a:extLst>
              <a:ext uri="{FF2B5EF4-FFF2-40B4-BE49-F238E27FC236}">
                <a16:creationId xmlns:a16="http://schemas.microsoft.com/office/drawing/2014/main" id="{A07DB2E9-956B-42FA-992B-0F25E0DCD4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8857" y="1805215"/>
            <a:ext cx="5829300" cy="825500"/>
          </a:xfrm>
        </p:spPr>
        <p:txBody>
          <a:bodyPr/>
          <a:lstStyle/>
          <a:p>
            <a:pPr>
              <a:defRPr/>
            </a:pP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r>
              <a:rPr lang="hu-HU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36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0347D341463BF439568C262687005F6" ma:contentTypeVersion="13" ma:contentTypeDescription="Create a new document." ma:contentTypeScope="" ma:versionID="ad2cf2490f0c719e3ee4922923800c9e">
  <xsd:schema xmlns:xsd="http://www.w3.org/2001/XMLSchema" xmlns:xs="http://www.w3.org/2001/XMLSchema" xmlns:p="http://schemas.microsoft.com/office/2006/metadata/properties" xmlns:ns3="2ca8e41a-b3d0-462f-857c-48a93d48cc9b" xmlns:ns4="199dcaf0-96ce-4e65-9ae8-79a6ae4aa63e" targetNamespace="http://schemas.microsoft.com/office/2006/metadata/properties" ma:root="true" ma:fieldsID="54b66be8fa2c69c44067c6665534d727" ns3:_="" ns4:_="">
    <xsd:import namespace="2ca8e41a-b3d0-462f-857c-48a93d48cc9b"/>
    <xsd:import namespace="199dcaf0-96ce-4e65-9ae8-79a6ae4aa63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8e41a-b3d0-462f-857c-48a93d48cc9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9dcaf0-96ce-4e65-9ae8-79a6ae4aa63e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DD984DB-5EC2-448D-8349-C4C18D6F047B}">
  <ds:schemaRefs>
    <ds:schemaRef ds:uri="http://schemas.microsoft.com/office/infopath/2007/PartnerControls"/>
    <ds:schemaRef ds:uri="http://purl.org/dc/elements/1.1/"/>
    <ds:schemaRef ds:uri="http://purl.org/dc/dcmitype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199dcaf0-96ce-4e65-9ae8-79a6ae4aa63e"/>
    <ds:schemaRef ds:uri="http://purl.org/dc/terms/"/>
    <ds:schemaRef ds:uri="2ca8e41a-b3d0-462f-857c-48a93d48cc9b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D0DE101F-A034-4B5A-BEBB-E4455608FEA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a8e41a-b3d0-462f-857c-48a93d48cc9b"/>
    <ds:schemaRef ds:uri="199dcaf0-96ce-4e65-9ae8-79a6ae4aa63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84581</TotalTime>
  <Words>298</Words>
  <Application>Microsoft Office PowerPoint</Application>
  <PresentationFormat>On-screen Show (16:9)</PresentationFormat>
  <Paragraphs>68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MS Mincho</vt:lpstr>
      <vt:lpstr>MS PGothic</vt:lpstr>
      <vt:lpstr>MS PGothic</vt:lpstr>
      <vt:lpstr>Arial</vt:lpstr>
      <vt:lpstr>Calibri</vt:lpstr>
      <vt:lpstr>Times New Roman</vt:lpstr>
      <vt:lpstr>Office Theme</vt:lpstr>
      <vt:lpstr>PowerPoint Presentation</vt:lpstr>
      <vt:lpstr>5G-A/6G SID: FS_CryptoPQC</vt:lpstr>
      <vt:lpstr>PowerPoint Presentation</vt:lpstr>
      <vt:lpstr>PowerPoint Presentation</vt:lpstr>
      <vt:lpstr>Thank You !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dc:description>© 2009  All rights reserved</dc:description>
  <cp:lastModifiedBy>Zander</cp:lastModifiedBy>
  <cp:revision>2562</cp:revision>
  <cp:lastPrinted>2017-02-24T12:37:51Z</cp:lastPrinted>
  <dcterms:created xsi:type="dcterms:W3CDTF">2008-08-30T09:32:10Z</dcterms:created>
  <dcterms:modified xsi:type="dcterms:W3CDTF">2026-02-19T02:19:06Z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0x01010050347D341463BF439568C262687005F6</vt:lpwstr>
  </property>
</Properties>
</file>