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JPG" ContentType="image/.jp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1120" r:id="rId3"/>
    <p:sldId id="1259" r:id="rId5"/>
    <p:sldId id="1261" r:id="rId6"/>
    <p:sldId id="1158" r:id="rId7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9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31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3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530" indent="1905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FF00FF"/>
    <a:srgbClr val="FFC000"/>
    <a:srgbClr val="B6BEC8"/>
    <a:srgbClr val="BFBFBF"/>
    <a:srgbClr val="00CC00"/>
    <a:srgbClr val="00B0F0"/>
    <a:srgbClr val="339933"/>
    <a:srgbClr val="63252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4" autoAdjust="0"/>
    <p:restoredTop sz="91922"/>
  </p:normalViewPr>
  <p:slideViewPr>
    <p:cSldViewPr snapToGrid="0" showGuides="1">
      <p:cViewPr varScale="1">
        <p:scale>
          <a:sx n="108" d="100"/>
          <a:sy n="108" d="100"/>
        </p:scale>
        <p:origin x="104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ustomXml" Target="../customXml/item2.xml"/><Relationship Id="rId12" Type="http://schemas.openxmlformats.org/officeDocument/2006/relationships/customXml" Target="../customXml/item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MS PGothic" panose="020B0600070205080204" pitchFamily="34" charset="-128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199765" indent="0" algn="ctr">
              <a:buNone/>
              <a:defRPr/>
            </a:lvl8pPr>
            <a:lvl9pPr marL="3656965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/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MS PGothic" panose="020B0600070205080204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  <a:ea typeface="MS PGothic" panose="020B0600070205080204" pitchFamily="34" charset="-128"/>
          <a:cs typeface="MS PGothic" panose="020B0600070205080204" pitchFamily="3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1630" indent="-34163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1680" indent="-28448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7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9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6130" indent="-2273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1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3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556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www.3gpp.org/ftp/Information/WI_Sheet/SP-251237.zip" TargetMode="Externa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altLang="en-US" sz="1800" b="1" dirty="0">
                <a:sym typeface="+mn-ea"/>
              </a:rPr>
              <a:t>Jun Shen, China Telecom</a:t>
            </a:r>
            <a:endParaRPr lang="en-US" altLang="en-US" sz="1800" b="1" dirty="0">
              <a:sym typeface="+mn-ea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altLang="en-US" sz="1800" b="1" dirty="0">
                <a:sym typeface="+mn-ea"/>
              </a:rPr>
              <a:t>Yuze Liu, ZTE</a:t>
            </a:r>
            <a:r>
              <a:rPr lang="en-GB" sz="1800" b="1" dirty="0">
                <a:latin typeface="Arial" panose="020B0604020202020204" pitchFamily="34" charset="0"/>
                <a:sym typeface="+mn-ea"/>
              </a:rPr>
              <a:t>	</a:t>
            </a:r>
            <a:endParaRPr lang="de-DE" altLang="de-DE" sz="18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728980" y="1622509"/>
            <a:ext cx="7686040" cy="58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SA WG3 Status report for </a:t>
            </a: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sym typeface="+mn-ea"/>
              </a:rPr>
              <a:t>FS_PLMNNPN_Ph2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 txBox="1"/>
          <p:nvPr/>
        </p:nvSpPr>
        <p:spPr>
          <a:xfrm>
            <a:off x="303213" y="1604836"/>
            <a:ext cx="8250237" cy="2792600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SA3#125</a:t>
            </a:r>
            <a:endParaRPr lang="de-DE" altLang="de-DE" sz="14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b="1" dirty="0"/>
              <a:t>TR 33.758 v0.2.0</a:t>
            </a:r>
            <a:r>
              <a:rPr lang="en-US" altLang="de-DE" sz="1200" dirty="0"/>
              <a:t> contains </a:t>
            </a: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2</a:t>
            </a: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 key issues, 1 solution,</a:t>
            </a:r>
            <a:r>
              <a:rPr lang="en-US" altLang="de-DE" sz="1200" dirty="0"/>
              <a:t> </a:t>
            </a:r>
            <a:r>
              <a:rPr lang="en-US" altLang="en-GB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and evaluation for SBA interface</a:t>
            </a:r>
            <a:endParaRPr lang="en-US" altLang="de-DE" sz="120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de-DE" altLang="de-DE" sz="1200" b="1" kern="0" dirty="0">
                <a:sym typeface="+mn-ea"/>
              </a:rPr>
              <a:t>Clause </a:t>
            </a:r>
            <a:r>
              <a:rPr lang="en-US" altLang="de-DE" sz="1200" b="1" kern="0" dirty="0">
                <a:sym typeface="+mn-ea"/>
              </a:rPr>
              <a:t>9</a:t>
            </a:r>
            <a:r>
              <a:rPr lang="en-US" altLang="de-DE" sz="1200" kern="0" dirty="0">
                <a:sym typeface="+mn-ea"/>
              </a:rPr>
              <a:t>: 1 key issue was concluded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Impacts and dependencies on other WGs</a:t>
            </a:r>
            <a:endParaRPr lang="en-US" sz="1400" b="1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 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  <a:endParaRPr lang="de-DE" sz="1400" b="1" kern="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  <a:endParaRPr lang="de-DE" sz="1400" b="1" kern="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en-IN" sz="1200" kern="0" dirty="0"/>
              <a:t>none</a:t>
            </a:r>
            <a:r>
              <a:rPr lang="en-IN" sz="1200" kern="0" dirty="0"/>
              <a:t>.</a:t>
            </a: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  <a:endParaRPr lang="de-DE" sz="1400" b="1" kern="0" dirty="0"/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Open for </a:t>
            </a:r>
            <a:r>
              <a:rPr lang="en-US" altLang="en-IN" sz="1200" dirty="0"/>
              <a:t>solutions and conclusion to KI#1</a:t>
            </a:r>
            <a:endParaRPr lang="en-US" altLang="en-IN" sz="1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/>
              <a:t>5G-A SID: </a:t>
            </a:r>
            <a:r>
              <a:rPr lang="en-US" altLang="de-DE" sz="2800" b="1" dirty="0">
                <a:sym typeface="+mn-ea"/>
              </a:rPr>
              <a:t>FS_PLMNNPN_Ph2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6" name="Table 4"/>
          <p:cNvGraphicFramePr>
            <a:graphicFrameLocks noGrp="1"/>
          </p:cNvGraphicFramePr>
          <p:nvPr/>
        </p:nvGraphicFramePr>
        <p:xfrm>
          <a:off x="303213" y="953088"/>
          <a:ext cx="8180387" cy="54483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54820"/>
                <a:gridCol w="2804795"/>
                <a:gridCol w="881958"/>
                <a:gridCol w="908330"/>
                <a:gridCol w="447538"/>
                <a:gridCol w="575302"/>
                <a:gridCol w="544882"/>
                <a:gridCol w="1462762"/>
              </a:tblGrid>
              <a:tr h="260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  <a:endParaRPr lang="en-GB" sz="1000" dirty="0"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  <a:endParaRPr lang="en-GB" sz="1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</a:tr>
              <a:tr h="225934">
                <a:tc>
                  <a:txBody>
                    <a:bodyPr/>
                    <a:lstStyle/>
                    <a:p>
                      <a:pPr algn="ctr" fontAlgn="t">
                        <a:buClrTx/>
                        <a:buSzTx/>
                        <a:buFontTx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effectLst/>
                          <a:sym typeface="+mn-ea"/>
                        </a:rPr>
                        <a:t>1090017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>
                        <a:buClrTx/>
                        <a:buSzTx/>
                        <a:buFontTx/>
                      </a:pPr>
                      <a:r>
                        <a:rPr lang="en-GB" sz="10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sym typeface="+mn-ea"/>
                        </a:rPr>
                        <a:t>Study on security for PLMN hosting a NPN phase 2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sym typeface="+mn-ea"/>
                        </a:rPr>
                        <a:t>FS_PLMNNPN_Ph2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202</a:t>
                      </a:r>
                      <a:r>
                        <a:rPr lang="en-US" alt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alt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2"/>
                        </a:rPr>
                        <a:t>SP-</a:t>
                      </a:r>
                      <a:r>
                        <a:rPr lang="en-US" altLang="en-GB" sz="10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2"/>
                        </a:rPr>
                        <a:t>251239</a:t>
                      </a:r>
                      <a:endParaRPr lang="en-US" altLang="en-GB" sz="10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  <a:hlinkClick r:id="rId2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 txBox="1"/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  <a:endParaRPr lang="en-US" sz="1400" b="1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341630" lvl="1" indent="-341630" algn="l"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1"/>
              </a:buBlip>
            </a:pPr>
            <a:endParaRPr lang="en-IN" sz="1200" dirty="0">
              <a:solidFill>
                <a:srgbClr val="0000FF"/>
              </a:solidFill>
            </a:endParaRPr>
          </a:p>
          <a:p>
            <a:pPr marL="341630" lvl="1" indent="-341630" algn="l"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1"/>
              </a:buBlip>
            </a:pPr>
            <a:endParaRPr lang="en-IN" sz="1200" dirty="0">
              <a:solidFill>
                <a:srgbClr val="0000FF"/>
              </a:solidFill>
            </a:endParaRP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</a:t>
            </a:r>
            <a:r>
              <a:rPr lang="en-IN" sz="1200" dirty="0">
                <a:solidFill>
                  <a:srgbClr val="0000FF"/>
                </a:solidFill>
                <a:cs typeface="+mn-cs"/>
              </a:rPr>
              <a:t>1 </a:t>
            </a:r>
            <a:r>
              <a:rPr lang="en-IN" sz="1200" kern="0" dirty="0"/>
              <a:t>TUs (till date) </a:t>
            </a: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  <a:endParaRPr lang="en-IN" sz="14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</a:t>
            </a:r>
            <a:r>
              <a:rPr lang="en-IN" sz="1200" dirty="0">
                <a:solidFill>
                  <a:srgbClr val="0000FF"/>
                </a:solidFill>
              </a:rPr>
              <a:t>1 </a:t>
            </a:r>
            <a:r>
              <a:rPr lang="en-IN" sz="1200" dirty="0"/>
              <a:t>TUs</a:t>
            </a:r>
            <a:endParaRPr lang="en-I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>
                <a:solidFill>
                  <a:srgbClr val="0000FF"/>
                </a:solidFill>
              </a:rPr>
              <a:t>1</a:t>
            </a:r>
            <a:r>
              <a:rPr lang="en-IN" sz="1200" dirty="0"/>
              <a:t>TUs</a:t>
            </a:r>
            <a:endParaRPr lang="en-I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</a:t>
            </a:r>
            <a:r>
              <a:rPr lang="en-IN" sz="1200" dirty="0">
                <a:solidFill>
                  <a:srgbClr val="0000FF"/>
                </a:solidFill>
                <a:cs typeface="+mn-cs"/>
              </a:rPr>
              <a:t>0.5</a:t>
            </a:r>
            <a:r>
              <a:rPr lang="en-IN" sz="1400" b="1" kern="0" dirty="0"/>
              <a:t> </a:t>
            </a:r>
            <a:r>
              <a:rPr lang="en-IN" sz="1200" dirty="0"/>
              <a:t>TUs</a:t>
            </a:r>
            <a:endParaRPr lang="en-I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  <a:endParaRPr lang="en-IN" sz="1400" b="1" kern="0" dirty="0"/>
          </a:p>
          <a:p>
            <a:pPr lvl="1" algn="l">
              <a:spcBef>
                <a:spcPts val="0"/>
              </a:spcBef>
              <a:spcAft>
                <a:spcPts val="400"/>
              </a:spcAft>
              <a:buSzTx/>
            </a:pPr>
            <a:r>
              <a:rPr lang="en-IN" sz="1200" dirty="0">
                <a:solidFill>
                  <a:srgbClr val="0000FF"/>
                </a:solidFill>
              </a:rPr>
              <a:t>Planned to close the study by SA3#128</a:t>
            </a:r>
            <a:endParaRPr lang="en-IN" sz="1200" dirty="0">
              <a:solidFill>
                <a:srgbClr val="0000F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>
                <a:sym typeface="+mn-ea"/>
              </a:rPr>
              <a:t>5G-A SID: </a:t>
            </a:r>
            <a:r>
              <a:rPr lang="en-US" altLang="de-DE" sz="2800" b="1" dirty="0">
                <a:sym typeface="+mn-ea"/>
              </a:rPr>
              <a:t>FS_PLMNNPN_Ph2</a:t>
            </a:r>
            <a:endParaRPr lang="en-US" altLang="de-DE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Table 4"/>
          <p:cNvGraphicFramePr>
            <a:graphicFrameLocks noGrp="1"/>
          </p:cNvGraphicFramePr>
          <p:nvPr/>
        </p:nvGraphicFramePr>
        <p:xfrm>
          <a:off x="1077743" y="1189537"/>
          <a:ext cx="5851750" cy="10799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/>
                <a:gridCol w="1170350"/>
                <a:gridCol w="1170350"/>
                <a:gridCol w="1170350"/>
                <a:gridCol w="117035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  <a:tr h="28702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r>
                        <a:rPr lang="en-US" altLang="en-GB" sz="1200" dirty="0">
                          <a:effectLst/>
                        </a:rPr>
                        <a:t>&amp;2</a:t>
                      </a:r>
                      <a:endParaRPr lang="en-US" altLang="en-GB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IN" sz="1200" dirty="0">
                          <a:effectLst/>
                          <a:latin typeface="Times New Roman" panose="02020603050405020304" charset="0"/>
                          <a:ea typeface="MS Mincho" panose="02020609040205080304" pitchFamily="49" charset="-128"/>
                        </a:rPr>
                        <a:t>1</a:t>
                      </a:r>
                      <a:endParaRPr lang="en-US" altLang="en-IN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No</a:t>
                      </a:r>
                      <a:endParaRPr lang="en-US" altLang="en-GB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</a:t>
                      </a:r>
                      <a:r>
                        <a:rPr lang="en-US" altLang="en-GB" sz="1200" dirty="0">
                          <a:effectLst/>
                        </a:rPr>
                        <a:t>o</a:t>
                      </a:r>
                      <a:endParaRPr lang="en-US" altLang="en-GB" sz="1200" dirty="0">
                        <a:effectLst/>
                        <a:latin typeface="Times New Roman" panose="0202060305040502030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US" altLang="en-US" sz="3600" b="1" i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��< ? x m l   v e r s i o n = " 1 . 0 " ? > < c t : c o n t e n t T y p e S c h e m a   c t : _ = " "   m a : _ = " "   m a : c o n t e n t T y p e N a m e = " D o c u m e n t "   m a : c o n t e n t T y p e I D = " 0 x 0 1 0 1 0 0 5 0 3 4 7 D 3 4 1 4 6 3 B F 4 3 9 5 6 8 C 2 6 2 6 8 7 0 0 5 F 6 "   m a : c o n t e n t T y p e V e r s i o n = " 1 3 "   m a : c o n t e n t T y p e D e s c r i p t i o n = " C r e a t e   a   n e w   d o c u m e n t . "   m a : c o n t e n t T y p e S c o p e = " "   m a : v e r s i o n I D = " a d 2 c f 2 4 9 0 f 0 c 7 1 9 e 3 e e 4 9 2 2 9 2 3 8 0 0 c 9 e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5 4 b 6 6 b e 8 f a 2 c 6 9 c 4 4 0 6 7 c 6 6 6 5 5 3 4 d 7 2 7 "   n s 3 : _ = " "   n s 4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2 c a 8 e 4 1 a - b 3 d 0 - 4 6 2 f - 8 5 7 c - 4 8 a 9 3 d 4 8 c c 9 b "   x m l n s : n s 4 = " 1 9 9 d c a f 0 - 9 6 c e - 4 e 6 5 - 9 a e 8 - 7 9 a 6 a e 4 a a 6 3 e " >  
 < x s d : i m p o r t   n a m e s p a c e = " 2 c a 8 e 4 1 a - b 3 d 0 - 4 6 2 f - 8 5 7 c - 4 8 a 9 3 d 4 8 c c 9 b " / >  
 < x s d : i m p o r t   n a m e s p a c e = " 1 9 9 d c a f 0 - 9 6 c e - 4 e 6 5 - 9 a e 8 - 7 9 a 6 a e 4 a a 6 3 e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M e d i a S e r v i c e M e t a d a t a "   m i n O c c u r s = " 0 " / >  
 < x s d : e l e m e n t   r e f = " n s 3 : M e d i a S e r v i c e F a s t M e t a d a t a "   m i n O c c u r s = " 0 " / >  
 < x s d : e l e m e n t   r e f = " n s 4 : S h a r e d W i t h U s e r s "   m i n O c c u r s = " 0 " / >  
 < x s d : e l e m e n t   r e f = " n s 4 : S h a r e d W i t h D e t a i l s "   m i n O c c u r s = " 0 " / >  
 < x s d : e l e m e n t   r e f = " n s 4 : S h a r i n g H i n t H a s h "   m i n O c c u r s = " 0 " / >  
 < x s d : e l e m e n t   r e f = " n s 3 : M e d i a S e r v i c e D a t e T a k e n "   m i n O c c u r s = " 0 " / >  
 < x s d : e l e m e n t   r e f = " n s 3 : M e d i a S e r v i c e A u t o T a g s "   m i n O c c u r s = " 0 " / >  
 < x s d : e l e m e n t   r e f = " n s 3 : M e d i a S e r v i c e G e n e r a t i o n T i m e "   m i n O c c u r s = " 0 " / >  
 < x s d : e l e m e n t   r e f = " n s 3 : M e d i a S e r v i c e E v e n t H a s h C o d e "   m i n O c c u r s = " 0 " / >  
 < x s d : e l e m e n t   r e f = " n s 3 : M e d i a S e r v i c e O C R "   m i n O c c u r s = " 0 " / >  
 < x s d : e l e m e n t   r e f = " n s 3 : M e d i a S e r v i c e L o c a t i o n "   m i n O c c u r s = " 0 " / >  
 < x s d : e l e m e n t   r e f = " n s 3 : M e d i a S e r v i c e A u t o K e y P o i n t s "   m i n O c c u r s = " 0 " / >  
 < x s d : e l e m e n t   r e f = " n s 3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2 c a 8 e 4 1 a - b 3 d 0 - 4 6 2 f - 8 5 7 c - 4 8 a 9 3 d 4 8 c c 9 b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8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9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3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4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G e n e r a t i o n T i m e "   m a : i n d e x = " 1 5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6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7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L o c a t i o n "   m a : i n d e x = " 1 8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1 9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0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1 9 9 d c a f 0 - 9 6 c e - 4 e 6 5 - 9 a e 8 - 7 9 a 6 a e 4 a a 6 3 e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1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1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1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2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/ > < / p : p r o p e r t i e s > 
</file>

<file path=customXml/itemProps1.xml><?xml version="1.0" encoding="utf-8"?>
<ds:datastoreItem xmlns:ds="http://schemas.openxmlformats.org/officeDocument/2006/customXml" ds:itemID="{D0DE101F-A034-4B5A-BEBB-E4455608FEAA}">
  <ds:schemaRefs/>
</ds:datastoreItem>
</file>

<file path=customXml/itemProps2.xml><?xml version="1.0" encoding="utf-8"?>
<ds:datastoreItem xmlns:ds="http://schemas.openxmlformats.org/officeDocument/2006/customXml" ds:itemID="{EDD984DB-5EC2-448D-8349-C4C18D6F047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916</Words>
  <Application>WPS 演示</Application>
  <PresentationFormat>On-screen Show (16:9)</PresentationFormat>
  <Paragraphs>93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20" baseType="lpstr">
      <vt:lpstr>Arial</vt:lpstr>
      <vt:lpstr>宋体</vt:lpstr>
      <vt:lpstr>Wingdings</vt:lpstr>
      <vt:lpstr>MS PGothic</vt:lpstr>
      <vt:lpstr>Calibri</vt:lpstr>
      <vt:lpstr>Times New Roman</vt:lpstr>
      <vt:lpstr>Aptos</vt:lpstr>
      <vt:lpstr>Segoe Print</vt:lpstr>
      <vt:lpstr>굴림</vt:lpstr>
      <vt:lpstr>MS Mincho</vt:lpstr>
      <vt:lpstr>微软雅黑</vt:lpstr>
      <vt:lpstr>Arial Unicode MS</vt:lpstr>
      <vt:lpstr>Malgun Gothic</vt:lpstr>
      <vt:lpstr>Yu Gothic UI</vt:lpstr>
      <vt:lpstr>Calibri</vt:lpstr>
      <vt:lpstr>Office Theme</vt:lpstr>
      <vt:lpstr>PowerPoint 演示文稿</vt:lpstr>
      <vt:lpstr>5G-A/6G SID/WID: &lt;WID/SID Acronym&gt;</vt:lpstr>
      <vt:lpstr>5G-A/6G SID/WID: &lt;WID/SID Acronym&gt;</vt:lpstr>
      <vt:lpstr>Thank You !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China Telecom</cp:lastModifiedBy>
  <cp:revision>2549</cp:revision>
  <cp:lastPrinted>2017-02-24T12:37:00Z</cp:lastPrinted>
  <dcterms:created xsi:type="dcterms:W3CDTF">2008-08-30T09:32:00Z</dcterms:created>
  <dcterms:modified xsi:type="dcterms:W3CDTF">2026-02-20T13:07:49Z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  <property fmtid="{D5CDD505-2E9C-101B-9397-08002B2CF9AE}" pid="3" name="ICV">
    <vt:lpwstr>F2AF1389258D47DAB72A6335A31645A3_13</vt:lpwstr>
  </property>
  <property fmtid="{D5CDD505-2E9C-101B-9397-08002B2CF9AE}" pid="4" name="KSOProductBuildVer">
    <vt:lpwstr>2052-12.8.2.15091</vt:lpwstr>
  </property>
</Properties>
</file>