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7"/>
  </p:handoutMasterIdLst>
  <p:sldIdLst>
    <p:sldId id="303" r:id="rId3"/>
    <p:sldId id="793" r:id="rId5"/>
    <p:sldId id="792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80604020202020204" pitchFamily="34" charset="0"/>
        <a:ea typeface="+mn-ea"/>
        <a:cs typeface="Arial" panose="0208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80604020202020204" pitchFamily="34" charset="0"/>
        <a:ea typeface="+mn-ea"/>
        <a:cs typeface="Arial" panose="0208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80604020202020204" pitchFamily="34" charset="0"/>
        <a:ea typeface="+mn-ea"/>
        <a:cs typeface="Arial" panose="0208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80604020202020204" pitchFamily="34" charset="0"/>
        <a:ea typeface="+mn-ea"/>
        <a:cs typeface="Arial" panose="0208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80604020202020204" pitchFamily="34" charset="0"/>
        <a:ea typeface="+mn-ea"/>
        <a:cs typeface="Arial" panose="0208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80604020202020204" pitchFamily="34" charset="0"/>
        <a:ea typeface="+mn-ea"/>
        <a:cs typeface="Arial" panose="0208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80604020202020204" pitchFamily="34" charset="0"/>
        <a:ea typeface="+mn-ea"/>
        <a:cs typeface="Arial" panose="0208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80604020202020204" pitchFamily="34" charset="0"/>
        <a:ea typeface="+mn-ea"/>
        <a:cs typeface="Arial" panose="0208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80604020202020204" pitchFamily="34" charset="0"/>
        <a:ea typeface="+mn-ea"/>
        <a:cs typeface="Arial" panose="0208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 showGuides="1">
      <p:cViewPr varScale="1">
        <p:scale>
          <a:sx n="74" d="100"/>
          <a:sy n="74" d="100"/>
        </p:scale>
        <p:origin x="7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commentAuthors" Target="commentAuthors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SA3#122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80604020202020204" pitchFamily="34" charset="0"/>
                <a:cs typeface="Arial" panose="0208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8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8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8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8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8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8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8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8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‘AIML_CN_SEC’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GB" sz="1800" b="1" dirty="0">
                <a:latin typeface="Arial" panose="02080604020202020204" pitchFamily="34" charset="0"/>
              </a:rPr>
              <a:t>Chang Liu (China Mobile)</a:t>
            </a:r>
            <a:endParaRPr lang="en-US" altLang="en-GB" sz="1800" b="1" dirty="0">
              <a:latin typeface="Arial" panose="0208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80604020202020204" pitchFamily="34" charset="0"/>
              </a:rPr>
              <a:t>Li Hu (vivo)</a:t>
            </a:r>
            <a:endParaRPr lang="en-US" altLang="en-GB" sz="1800" b="1" dirty="0">
              <a:latin typeface="Arial" panose="0208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8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8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207415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4</a:t>
            </a: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.5 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 </a:t>
            </a:r>
            <a:endParaRPr lang="en-CA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115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(2024.2):</a:t>
            </a:r>
            <a:endParaRPr lang="en-CA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en-GB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SID approved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115e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(2024.4):</a:t>
            </a:r>
            <a:endParaRPr lang="en-CA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 new KIs added</a:t>
            </a:r>
            <a:endParaRPr lang="en-US" sz="1200" dirty="0" err="1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SA3#116  meeting 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(2024.5):</a:t>
            </a:r>
            <a:endParaRPr lang="en-CA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 new KIs added</a:t>
            </a:r>
            <a:endParaRPr lang="en-US" sz="1200" dirty="0" err="1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13 new solutions added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SA3#11</a:t>
            </a: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7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(2024.8):</a:t>
            </a:r>
            <a:endParaRPr lang="en-CA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KI &amp; solution &amp; evaluation update 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A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dd new solutions 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conclusion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SA3#11</a:t>
            </a: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8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(2024.10):</a:t>
            </a:r>
            <a:endParaRPr lang="en-CA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Solution &amp; evaluation update </a:t>
            </a:r>
            <a:endParaRPr lang="en-US" altLang="zh-C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A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dd conclusions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SA3#11</a:t>
            </a: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9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(2024.11):</a:t>
            </a:r>
            <a:endParaRPr lang="en-CA" altLang="zh-CN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normative work phase</a:t>
            </a:r>
            <a:endParaRPr lang="en-US" altLang="zh-C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send TR for information and approval </a:t>
            </a:r>
            <a:endParaRPr lang="en-US" altLang="zh-C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start normative work</a:t>
            </a:r>
            <a:endParaRPr lang="en-US" altLang="zh-C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3020" y="377190"/>
            <a:ext cx="6217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‘AIML_CN_SEC’ overall plan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Content Placeholder 7"/>
          <p:cNvSpPr txBox="1"/>
          <p:nvPr/>
        </p:nvSpPr>
        <p:spPr bwMode="auto">
          <a:xfrm>
            <a:off x="4683031" y="1215118"/>
            <a:ext cx="3908878" cy="314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1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8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8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8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8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8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8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8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8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</a:t>
            </a: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20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(2025.2):</a:t>
            </a:r>
            <a:endParaRPr lang="en-CA" altLang="zh-CN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normative work phase</a:t>
            </a:r>
            <a:endParaRPr lang="en-US" altLang="zh-C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  <a:sym typeface="+mn-ea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Leave one EN to align with SA2 architecture</a:t>
            </a:r>
            <a:endParaRPr lang="en-US" altLang="zh-C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  <a:sym typeface="+mn-ea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endParaRPr lang="en-CA" sz="1600" kern="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6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6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121</a:t>
            </a:r>
            <a:r>
              <a:rPr lang="en-CA" sz="16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(2025.4)</a:t>
            </a:r>
            <a:r>
              <a:rPr lang="en-CA" sz="16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en-CA" sz="1600" kern="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normative work phase</a:t>
            </a:r>
            <a:endParaRPr lang="en-US" altLang="zh-C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  <a:sym typeface="+mn-ea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endParaRPr lang="en-US" sz="1200" kern="0" dirty="0"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600" kern="0" dirty="0">
                <a:latin typeface="Calibri" panose="020F0502020204030204" pitchFamily="34" charset="0"/>
                <a:ea typeface="Times New Roman" panose="02020603050405020304" pitchFamily="18" charset="0"/>
                <a:cs typeface="Arial" panose="02080604020202020204" pitchFamily="34" charset="0"/>
                <a:sym typeface="+mn-ea"/>
              </a:rPr>
              <a:t>In SA3#121 meeting (2025.4):</a:t>
            </a:r>
            <a:endParaRPr lang="en-CA" sz="1600" kern="0" dirty="0">
              <a:latin typeface="Calibri" panose="020F0502020204030204" pitchFamily="34" charset="0"/>
              <a:ea typeface="Times New Roman" panose="02020603050405020304" pitchFamily="18" charset="0"/>
              <a:cs typeface="Arial" panose="02080604020202020204" pitchFamily="34" charset="0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normative work phase,</a:t>
            </a:r>
            <a:endParaRPr lang="en-US" altLang="zh-C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  <a:sym typeface="+mn-ea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 complete normative work</a:t>
            </a:r>
            <a:endParaRPr lang="en-US" altLang="zh-C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  <a:sym typeface="+mn-ea"/>
            </a:endParaRPr>
          </a:p>
          <a:p>
            <a:pPr marL="285750" lvl="1" indent="0">
              <a:buFont typeface="Symbol" panose="05050102010706020507" pitchFamily="18" charset="2"/>
              <a:buNone/>
            </a:pPr>
            <a:endParaRPr lang="en-US" sz="1200" kern="0" dirty="0"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800" b="1" dirty="0"/>
          </a:p>
          <a:p>
            <a:pPr lvl="1" algn="l" defTabSz="914400">
              <a:spcBef>
                <a:spcPts val="0"/>
              </a:spcBef>
              <a:spcAft>
                <a:spcPts val="300"/>
              </a:spcAft>
              <a:buSzTx/>
              <a:defRPr/>
            </a:pPr>
            <a:r>
              <a:rPr lang="en-GB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ea"/>
              </a:rPr>
              <a:t> CR for TS 33.501 on Security aspect of AIML based LCS and VFL.</a:t>
            </a:r>
            <a:endParaRPr lang="en-GB" sz="12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 algn="l" defTabSz="914400">
              <a:spcBef>
                <a:spcPts val="0"/>
              </a:spcBef>
              <a:spcAft>
                <a:spcPts val="300"/>
              </a:spcAft>
              <a:buSzTx/>
              <a:defRPr/>
            </a:pPr>
            <a:r>
              <a:rPr lang="en-GB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ea"/>
              </a:rPr>
              <a:t>SA2 and RAN for architecture aspects</a:t>
            </a:r>
            <a:endParaRPr lang="en-GB" sz="12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+mn-ea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endParaRPr kumimoji="0" lang="de-DE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80604020202020204" pitchFamily="34" charset="0"/>
              <a:buChar char="•"/>
              <a:defRPr/>
            </a:pPr>
            <a:r>
              <a:rPr kumimoji="0" lang="en-US" altLang="zh-CN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itchFamily="2" charset="-122"/>
                <a:cs typeface="+mn-cs"/>
              </a:rPr>
              <a:t>None</a:t>
            </a:r>
            <a:endParaRPr kumimoji="0" lang="en-US" altLang="zh-CN" sz="14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itchFamily="2" charset="-122"/>
                <a:cs typeface="+mn-cs"/>
              </a:rPr>
              <a:t>Risks: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itchFamily="2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80604020202020204" pitchFamily="34" charset="0"/>
              <a:buChar char="•"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‘FS_AIML_CN_SEC’ status after SA3#122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/>
                <a:gridCol w="2720340"/>
                <a:gridCol w="929191"/>
                <a:gridCol w="556709"/>
                <a:gridCol w="323284"/>
                <a:gridCol w="667362"/>
                <a:gridCol w="456211"/>
                <a:gridCol w="722689"/>
                <a:gridCol w="1378585"/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80604020202020204" pitchFamily="34" charset="0"/>
                          <a:sym typeface="+mn-ea"/>
                        </a:rPr>
                        <a:t>1060059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80604020202020204" pitchFamily="34" charset="0"/>
                        <a:sym typeface="+mn-ea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80604020202020204" pitchFamily="34" charset="0"/>
                          <a:ea typeface="+mn-ea"/>
                          <a:cs typeface="+mn-cs"/>
                        </a:rPr>
                        <a:t>Security aspects of Core Network Enhanced Support for AIML</a:t>
                      </a:r>
                      <a:endParaRPr lang="en-US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8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80604020202020204" pitchFamily="34" charset="0"/>
                          <a:ea typeface="+mn-ea"/>
                          <a:cs typeface="+mn-cs"/>
                        </a:rPr>
                        <a:t>AIML_CN_SEC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8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80604020202020204" pitchFamily="34" charset="0"/>
                        </a:rPr>
                        <a:t>Rel-19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8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8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8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80604020202020204" pitchFamily="34" charset="0"/>
                        </a:rPr>
                        <a:t>June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80604020202020204" pitchFamily="34" charset="0"/>
                        </a:rPr>
                        <a:t>-2025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8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80604020202020204" pitchFamily="34" charset="0"/>
                        </a:rPr>
                        <a:t>80</a:t>
                      </a:r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8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8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Arial" panose="02080604020202020204" pitchFamily="34" charset="0"/>
                          <a:cs typeface="Arial" panose="02080604020202020204" pitchFamily="34" charset="0"/>
                        </a:rPr>
                        <a:t>100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80604020202020204" pitchFamily="34" charset="0"/>
                          <a:cs typeface="Arial" panose="02080604020202020204" pitchFamily="34" charset="0"/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80604020202020204" pitchFamily="34" charset="0"/>
                        <a:cs typeface="Arial" panose="0208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>
                          <a:solidFill>
                            <a:srgbClr val="FF0000"/>
                          </a:solidFill>
                        </a:rPr>
                        <a:t>CR for TS 33.501</a:t>
                      </a:r>
                      <a:endParaRPr lang="en-US" alt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8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80604020202020204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lang="zh-CN" altLang="en-US"/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1136</Words>
  <Application>WPS 演示</Application>
  <PresentationFormat>全屏显示(4:3)</PresentationFormat>
  <Paragraphs>96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8" baseType="lpstr">
      <vt:lpstr>Arial</vt:lpstr>
      <vt:lpstr>宋体</vt:lpstr>
      <vt:lpstr>Wingdings</vt:lpstr>
      <vt:lpstr>DejaVu Sans</vt:lpstr>
      <vt:lpstr>Calibri</vt:lpstr>
      <vt:lpstr>Times New Roman</vt:lpstr>
      <vt:lpstr>Symbol</vt:lpstr>
      <vt:lpstr>Standard Symbols PS</vt:lpstr>
      <vt:lpstr>Calibri</vt:lpstr>
      <vt:lpstr>微软雅黑</vt:lpstr>
      <vt:lpstr>方正黑体_GBK</vt:lpstr>
      <vt:lpstr>宋体</vt:lpstr>
      <vt:lpstr>Arial Unicode MS</vt:lpstr>
      <vt:lpstr>方正书宋_GBK</vt:lpstr>
      <vt:lpstr>Office Theme</vt:lpstr>
      <vt:lpstr>SA WG3 Status report for ‘AIML_CN_SEC’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cmcc</cp:lastModifiedBy>
  <cp:revision>1326</cp:revision>
  <dcterms:created xsi:type="dcterms:W3CDTF">2025-05-28T07:18:14Z</dcterms:created>
  <dcterms:modified xsi:type="dcterms:W3CDTF">2025-05-28T07:18:14Z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F08BFE1C40514CD58C4096CBF103FA9D</vt:lpwstr>
  </property>
  <property fmtid="{D5CDD505-2E9C-101B-9397-08002B2CF9AE}" pid="14" name="KSOProductBuildVer">
    <vt:lpwstr>2052-12.8.2.17863</vt:lpwstr>
  </property>
</Properties>
</file>