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77" autoAdjust="0"/>
    <p:restoredTop sz="94980" autoAdjust="0"/>
  </p:normalViewPr>
  <p:slideViewPr>
    <p:cSldViewPr snapToGrid="0">
      <p:cViewPr varScale="1">
        <p:scale>
          <a:sx n="124" d="100"/>
          <a:sy n="124" d="100"/>
        </p:scale>
        <p:origin x="1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400" y="53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5/30/25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5/30/25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C6E669-E820-0B3C-93B4-F9DFE2BF4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1536-2A50-DFA9-2BDB-0A7C6B23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4368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4B7B-1892-ED97-A158-53901117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7894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9061-5BE8-1024-B5F9-10987C9E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8005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6DA0-15B0-4E5A-0F4F-0474A1D8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9707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58A5-163B-F236-3CD3-D59B7A97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88864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70C8-D85E-D488-FB80-E05FD4DB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72460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SA3#122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D99380-D44E-8AB3-820F-BA4EBD460C9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4" r:id="rId2"/>
    <p:sldLayoutId id="2147483775" r:id="rId3"/>
    <p:sldLayoutId id="2147483776" r:id="rId4"/>
    <p:sldLayoutId id="2147483773" r:id="rId5"/>
    <p:sldLayoutId id="2147483771" r:id="rId6"/>
    <p:sldLayoutId id="2147483772" r:id="rId7"/>
    <p:sldLayoutId id="2147483769" r:id="rId8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noProof="0" dirty="0"/>
              <a:t>SA WG3 Status Report for ACME_SBA</a:t>
            </a:r>
            <a:endParaRPr lang="en-GB" sz="3600" noProof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/>
              <a:t>Charles Eckel, Cisco Systems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ACME_SBA Overall Plan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ED952C3B-29B9-3A43-7B59-318308FDED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835585"/>
              </p:ext>
            </p:extLst>
          </p:nvPr>
        </p:nvGraphicFramePr>
        <p:xfrm>
          <a:off x="1035513" y="1400965"/>
          <a:ext cx="7144324" cy="3518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8316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4024604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659363">
                  <a:extLst>
                    <a:ext uri="{9D8B030D-6E8A-4147-A177-3AD203B41FA5}">
                      <a16:colId xmlns:a16="http://schemas.microsoft.com/office/drawing/2014/main" val="1039424239"/>
                    </a:ext>
                  </a:extLst>
                </a:gridCol>
                <a:gridCol w="622041">
                  <a:extLst>
                    <a:ext uri="{9D8B030D-6E8A-4147-A177-3AD203B41FA5}">
                      <a16:colId xmlns:a16="http://schemas.microsoft.com/office/drawing/2014/main" val="3332947003"/>
                    </a:ext>
                  </a:extLst>
                </a:gridCol>
              </a:tblGrid>
              <a:tr h="240985"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Meeting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SID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SA3#115 (Feb 2024)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Initial version of TR 33.776 with introduction, scope, and five key issues</a:t>
                      </a:r>
                      <a:endParaRPr lang="en-DK" sz="110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0.5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318362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SA3#116 </a:t>
                      </a:r>
                      <a:r>
                        <a:rPr lang="en-DK" sz="1100">
                          <a:effectLst/>
                        </a:rPr>
                        <a:t>(May</a:t>
                      </a:r>
                      <a:r>
                        <a:rPr lang="en-US" sz="1100" dirty="0">
                          <a:effectLst/>
                        </a:rPr>
                        <a:t> 2024</a:t>
                      </a:r>
                      <a:r>
                        <a:rPr lang="en-DK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Two new key issues, solutions for several key issues, and initial evaluations for a few key issues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00439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SA3#117 </a:t>
                      </a:r>
                      <a:r>
                        <a:rPr lang="en-DK" sz="1100">
                          <a:effectLst/>
                        </a:rPr>
                        <a:t>(Aug</a:t>
                      </a:r>
                      <a:r>
                        <a:rPr lang="en-US" sz="1100" dirty="0">
                          <a:effectLst/>
                        </a:rPr>
                        <a:t> 2024</a:t>
                      </a:r>
                      <a:r>
                        <a:rPr lang="en-DK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</a:rPr>
                        <a:t>Solutions for all but one key issues and progress on evaluations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38973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SA3#118 </a:t>
                      </a:r>
                      <a:r>
                        <a:rPr lang="en-DK" sz="1100">
                          <a:effectLst/>
                        </a:rPr>
                        <a:t>(Oct</a:t>
                      </a:r>
                      <a:r>
                        <a:rPr lang="en-US" sz="1100" dirty="0">
                          <a:effectLst/>
                        </a:rPr>
                        <a:t> 2024</a:t>
                      </a:r>
                      <a:r>
                        <a:rPr lang="en-DK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Solution for remaining key issues, additional solutions and evaluations, start of conclusions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38560"/>
                  </a:ext>
                </a:extLst>
              </a:tr>
              <a:tr h="481971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SA3#119 </a:t>
                      </a:r>
                      <a:r>
                        <a:rPr lang="en-DK" sz="1100">
                          <a:effectLst/>
                        </a:rPr>
                        <a:t>(Nov</a:t>
                      </a:r>
                      <a:r>
                        <a:rPr lang="en-US" sz="1100" dirty="0">
                          <a:effectLst/>
                        </a:rPr>
                        <a:t> 2024</a:t>
                      </a:r>
                      <a:r>
                        <a:rPr lang="en-DK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+mn-lt"/>
                        </a:rPr>
                        <a:t>Study complete and work item agreed for corresponding normative work</a:t>
                      </a:r>
                      <a:endParaRPr lang="en-DK" sz="1100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0.5</a:t>
                      </a:r>
                      <a:endParaRPr lang="en-DK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529846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SA</a:t>
                      </a:r>
                      <a:r>
                        <a:rPr lang="en-DK" sz="1100" dirty="0">
                          <a:effectLst/>
                        </a:rPr>
                        <a:t>#10</a:t>
                      </a:r>
                      <a:r>
                        <a:rPr lang="en-US" sz="1100" dirty="0">
                          <a:effectLst/>
                        </a:rPr>
                        <a:t>6</a:t>
                      </a:r>
                      <a:r>
                        <a:rPr lang="en-DK" sz="1100" dirty="0">
                          <a:effectLst/>
                        </a:rPr>
                        <a:t> </a:t>
                      </a:r>
                      <a:r>
                        <a:rPr lang="en-DK" sz="1100">
                          <a:effectLst/>
                        </a:rPr>
                        <a:t>(Dec</a:t>
                      </a:r>
                      <a:r>
                        <a:rPr lang="en-US" sz="1100" dirty="0">
                          <a:effectLst/>
                        </a:rPr>
                        <a:t> 2024</a:t>
                      </a:r>
                      <a:r>
                        <a:rPr lang="en-DK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altLang="zh-CN" sz="1100">
                          <a:effectLst/>
                          <a:latin typeface="+mn-lt"/>
                        </a:rPr>
                        <a:t>Sen</a:t>
                      </a:r>
                      <a:r>
                        <a:rPr lang="en-US" altLang="zh-CN" sz="1100" dirty="0">
                          <a:effectLst/>
                          <a:latin typeface="+mn-lt"/>
                        </a:rPr>
                        <a:t>t</a:t>
                      </a:r>
                      <a:r>
                        <a:rPr lang="en-DK" altLang="zh-CN" sz="1100">
                          <a:effectLst/>
                          <a:latin typeface="+mn-lt"/>
                        </a:rPr>
                        <a:t> </a:t>
                      </a:r>
                      <a:r>
                        <a:rPr lang="en-DK" altLang="zh-CN" sz="1100" dirty="0">
                          <a:effectLst/>
                          <a:latin typeface="+mn-lt"/>
                        </a:rPr>
                        <a:t>TR to SA </a:t>
                      </a:r>
                      <a:r>
                        <a:rPr lang="en-GB" altLang="zh-CN" sz="1100" dirty="0">
                          <a:effectLst/>
                          <a:latin typeface="+mn-lt"/>
                        </a:rPr>
                        <a:t>for information </a:t>
                      </a:r>
                      <a:r>
                        <a:rPr lang="en-GB" altLang="zh-CN" sz="1100" u="none" dirty="0">
                          <a:effectLst/>
                          <a:latin typeface="+mn-lt"/>
                        </a:rPr>
                        <a:t>and for approval</a:t>
                      </a:r>
                      <a:endParaRPr lang="en-DK" sz="1100" u="none" strike="sng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67484"/>
                  </a:ext>
                </a:extLst>
              </a:tr>
              <a:tr h="343344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SA3#120 (Feb 2025)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K" sz="1100" u="none">
                          <a:effectLst/>
                          <a:latin typeface="+mn-lt"/>
                        </a:rPr>
                        <a:t>Normative </a:t>
                      </a:r>
                      <a:r>
                        <a:rPr lang="en-US" sz="1100" u="none" dirty="0">
                          <a:effectLst/>
                          <a:latin typeface="+mn-lt"/>
                        </a:rPr>
                        <a:t>work started, draft-CR skeleton and main content agreed</a:t>
                      </a:r>
                      <a:endParaRPr lang="en-DK" sz="1100" b="0" u="none" strike="no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12384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    </a:t>
                      </a:r>
                      <a:r>
                        <a:rPr lang="en-DK" altLang="zh-CN" sz="1100" dirty="0">
                          <a:effectLst/>
                        </a:rPr>
                        <a:t>SA#10</a:t>
                      </a:r>
                      <a:r>
                        <a:rPr lang="en-US" altLang="zh-CN" sz="1100" dirty="0">
                          <a:effectLst/>
                        </a:rPr>
                        <a:t>7</a:t>
                      </a:r>
                      <a:r>
                        <a:rPr lang="en-DK" altLang="zh-CN" sz="1100" dirty="0">
                          <a:effectLst/>
                        </a:rPr>
                        <a:t> </a:t>
                      </a:r>
                      <a:r>
                        <a:rPr lang="en-DK" altLang="zh-CN" sz="1100">
                          <a:effectLst/>
                        </a:rPr>
                        <a:t>(</a:t>
                      </a:r>
                      <a:r>
                        <a:rPr lang="en-US" altLang="zh-CN" sz="1100" dirty="0">
                          <a:effectLst/>
                        </a:rPr>
                        <a:t>March 2025</a:t>
                      </a:r>
                      <a:r>
                        <a:rPr lang="en-DK" altLang="zh-CN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Send Work Item Exception Sheet to SA for approval</a:t>
                      </a:r>
                      <a:endParaRPr lang="en-DK" sz="1100" b="0" u="none" strike="no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544313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SA3#121 (April 2025)  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u="none" dirty="0">
                          <a:effectLst/>
                          <a:latin typeface="+mn-lt"/>
                        </a:rPr>
                        <a:t>Complete </a:t>
                      </a:r>
                      <a:r>
                        <a:rPr lang="en-US" sz="1100" u="none" dirty="0">
                          <a:effectLst/>
                          <a:latin typeface="+mn-lt"/>
                        </a:rPr>
                        <a:t>n</a:t>
                      </a:r>
                      <a:r>
                        <a:rPr lang="en-DK" sz="1100" u="none">
                          <a:effectLst/>
                          <a:latin typeface="+mn-lt"/>
                        </a:rPr>
                        <a:t>ormative </a:t>
                      </a:r>
                      <a:r>
                        <a:rPr lang="en-DK" sz="1100" u="none" dirty="0">
                          <a:effectLst/>
                          <a:latin typeface="+mn-lt"/>
                        </a:rPr>
                        <a:t>work</a:t>
                      </a:r>
                      <a:endParaRPr lang="en-DK" sz="1100" u="none" strike="sng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46366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sz="1100">
                          <a:effectLst/>
                        </a:rPr>
                        <a:t>SA3#12</a:t>
                      </a:r>
                      <a:r>
                        <a:rPr lang="en-US" sz="1100" dirty="0">
                          <a:effectLst/>
                        </a:rPr>
                        <a:t>2</a:t>
                      </a:r>
                      <a:r>
                        <a:rPr lang="en-DK" sz="1100">
                          <a:effectLst/>
                        </a:rPr>
                        <a:t> (</a:t>
                      </a:r>
                      <a:r>
                        <a:rPr lang="en-US" sz="1100" dirty="0">
                          <a:effectLst/>
                        </a:rPr>
                        <a:t>May</a:t>
                      </a:r>
                      <a:r>
                        <a:rPr lang="en-DK" sz="1100">
                          <a:effectLst/>
                        </a:rPr>
                        <a:t> 2025)  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none" strike="noStrike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Minor maintenance of normative work</a:t>
                      </a:r>
                      <a:endParaRPr lang="en-DK" sz="1100" u="none" strike="no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>
                          <a:effectLst/>
                        </a:rPr>
                        <a:t>&lt; </a:t>
                      </a:r>
                      <a:r>
                        <a:rPr lang="en-DK" sz="1100">
                          <a:effectLst/>
                        </a:rPr>
                        <a:t>0.5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832236"/>
                  </a:ext>
                </a:extLst>
              </a:tr>
              <a:tr h="240985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 </a:t>
                      </a:r>
                      <a:r>
                        <a:rPr lang="en-DK" altLang="zh-CN" sz="1100">
                          <a:effectLst/>
                        </a:rPr>
                        <a:t>SA#10</a:t>
                      </a:r>
                      <a:r>
                        <a:rPr lang="en-US" altLang="zh-CN" sz="1100" dirty="0">
                          <a:effectLst/>
                        </a:rPr>
                        <a:t>8</a:t>
                      </a:r>
                      <a:r>
                        <a:rPr lang="en-DK" altLang="zh-CN" sz="1100">
                          <a:effectLst/>
                        </a:rPr>
                        <a:t> (</a:t>
                      </a:r>
                      <a:r>
                        <a:rPr lang="en-US" altLang="zh-CN" sz="1100" dirty="0">
                          <a:effectLst/>
                        </a:rPr>
                        <a:t>June 2025</a:t>
                      </a:r>
                      <a:r>
                        <a:rPr lang="en-DK" altLang="zh-CN" sz="1100">
                          <a:effectLst/>
                        </a:rPr>
                        <a:t>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none" strike="noStrike" dirty="0">
                          <a:effectLst/>
                          <a:latin typeface="+mn-lt"/>
                          <a:ea typeface="Aptos" panose="020B0004020202020204" pitchFamily="34" charset="0"/>
                        </a:rPr>
                        <a:t>Send CR to SA for approval</a:t>
                      </a:r>
                      <a:endParaRPr lang="en-DK" sz="1100" u="none" strike="noStrike" dirty="0">
                        <a:effectLst/>
                        <a:latin typeface="+mn-lt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13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noProof="0" dirty="0"/>
              <a:t>Normative work complete</a:t>
            </a:r>
            <a:r>
              <a:rPr lang="de-DE" sz="1200" noProof="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noProof="0" dirty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altLang="zh-CN" sz="1200" dirty="0">
                <a:solidFill>
                  <a:prstClr val="black"/>
                </a:solidFill>
              </a:rPr>
              <a:t>None identified.</a:t>
            </a:r>
            <a:endParaRPr lang="en-US" altLang="zh-CN" sz="16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ACME_SBA Status after SA3#120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748300"/>
              </p:ext>
            </p:extLst>
          </p:nvPr>
        </p:nvGraphicFramePr>
        <p:xfrm>
          <a:off x="301625" y="1287463"/>
          <a:ext cx="8687186" cy="10541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8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1060066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Automatic Certificate Management Environment (ACME) for the Service Based Architecture (SBA)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ACME_SBA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Normative work complete. CR to TS 33.310 ready for approval.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None</a:t>
            </a:r>
            <a:r>
              <a:rPr lang="en-US" altLang="zh-CN" sz="120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noProof="0" dirty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SA3#121: 0.4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SA3#122: 0.1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zh-CN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/>
              <a:t>None.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Normative work complete.</a:t>
            </a: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ACME_SBA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Words>340</Words>
  <Application>Microsoft Macintosh PowerPoint</Application>
  <PresentationFormat>On-screen Show (4:3)</PresentationFormat>
  <Paragraphs>98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SA WG3 Status Report for ACME_SBA</vt:lpstr>
      <vt:lpstr>PowerPoint Presentation</vt:lpstr>
      <vt:lpstr>PowerPoint Presentation</vt:lpstr>
      <vt:lpstr>PowerPoint Presentation</vt:lpstr>
    </vt:vector>
  </TitlesOfParts>
  <Manager/>
  <Company>Cisco Systems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/>
  <dc:creator>Charles Eckel</dc:creator>
  <cp:keywords>CTPClassification=CTP_NT</cp:keywords>
  <dc:description/>
  <cp:lastModifiedBy>Charles Eckel (r2)</cp:lastModifiedBy>
  <cp:revision>1333</cp:revision>
  <dcterms:created xsi:type="dcterms:W3CDTF">2008-08-30T09:32:10Z</dcterms:created>
  <dcterms:modified xsi:type="dcterms:W3CDTF">2025-05-30T08:55:41Z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MSIP_Label_cf20372f-9ab3-4551-9149-9f9b12e2c27e_Enabled">
    <vt:lpwstr>true</vt:lpwstr>
  </property>
  <property fmtid="{D5CDD505-2E9C-101B-9397-08002B2CF9AE}" pid="10" name="MSIP_Label_cf20372f-9ab3-4551-9149-9f9b12e2c27e_SetDate">
    <vt:lpwstr>2024-05-30T08:39:34Z</vt:lpwstr>
  </property>
  <property fmtid="{D5CDD505-2E9C-101B-9397-08002B2CF9AE}" pid="11" name="MSIP_Label_cf20372f-9ab3-4551-9149-9f9b12e2c27e_Method">
    <vt:lpwstr>Privileged</vt:lpwstr>
  </property>
  <property fmtid="{D5CDD505-2E9C-101B-9397-08002B2CF9AE}" pid="12" name="MSIP_Label_cf20372f-9ab3-4551-9149-9f9b12e2c27e_Name">
    <vt:lpwstr>DIS OPEN</vt:lpwstr>
  </property>
  <property fmtid="{D5CDD505-2E9C-101B-9397-08002B2CF9AE}" pid="13" name="MSIP_Label_cf20372f-9ab3-4551-9149-9f9b12e2c27e_SiteId">
    <vt:lpwstr>6e603289-5e46-4e26-ac7c-03a85420a9a5</vt:lpwstr>
  </property>
  <property fmtid="{D5CDD505-2E9C-101B-9397-08002B2CF9AE}" pid="14" name="MSIP_Label_cf20372f-9ab3-4551-9149-9f9b12e2c27e_ActionId">
    <vt:lpwstr>541d1059-9745-4f99-94e6-67daa7c79ab1</vt:lpwstr>
  </property>
  <property fmtid="{D5CDD505-2E9C-101B-9397-08002B2CF9AE}" pid="15" name="MSIP_Label_cf20372f-9ab3-4551-9149-9f9b12e2c27e_ContentBits">
    <vt:lpwstr>0</vt:lpwstr>
  </property>
  <property fmtid="{D5CDD505-2E9C-101B-9397-08002B2CF9AE}" pid="16" name="_readonly">
    <vt:lpwstr/>
  </property>
  <property fmtid="{D5CDD505-2E9C-101B-9397-08002B2CF9AE}" pid="17" name="_change">
    <vt:lpwstr/>
  </property>
  <property fmtid="{D5CDD505-2E9C-101B-9397-08002B2CF9AE}" pid="18" name="_full-control">
    <vt:lpwstr/>
  </property>
  <property fmtid="{D5CDD505-2E9C-101B-9397-08002B2CF9AE}" pid="19" name="sflag">
    <vt:lpwstr>1738721980</vt:lpwstr>
  </property>
  <property fmtid="{D5CDD505-2E9C-101B-9397-08002B2CF9AE}" pid="20" name="MSIP_Label_a189e4fd-a2fa-47bf-9b21-17f706ee2968_Enabled">
    <vt:lpwstr>true</vt:lpwstr>
  </property>
  <property fmtid="{D5CDD505-2E9C-101B-9397-08002B2CF9AE}" pid="21" name="MSIP_Label_a189e4fd-a2fa-47bf-9b21-17f706ee2968_SetDate">
    <vt:lpwstr>2025-02-26T10:22:52Z</vt:lpwstr>
  </property>
  <property fmtid="{D5CDD505-2E9C-101B-9397-08002B2CF9AE}" pid="22" name="MSIP_Label_a189e4fd-a2fa-47bf-9b21-17f706ee2968_Method">
    <vt:lpwstr>Privileged</vt:lpwstr>
  </property>
  <property fmtid="{D5CDD505-2E9C-101B-9397-08002B2CF9AE}" pid="23" name="MSIP_Label_a189e4fd-a2fa-47bf-9b21-17f706ee2968_Name">
    <vt:lpwstr>Cisco Public Label</vt:lpwstr>
  </property>
  <property fmtid="{D5CDD505-2E9C-101B-9397-08002B2CF9AE}" pid="24" name="MSIP_Label_a189e4fd-a2fa-47bf-9b21-17f706ee2968_SiteId">
    <vt:lpwstr>5ae1af62-9505-4097-a69a-c1553ef7840e</vt:lpwstr>
  </property>
  <property fmtid="{D5CDD505-2E9C-101B-9397-08002B2CF9AE}" pid="25" name="MSIP_Label_a189e4fd-a2fa-47bf-9b21-17f706ee2968_ActionId">
    <vt:lpwstr>4c914f2b-0abf-4239-8f4b-69ee1c55fa5b</vt:lpwstr>
  </property>
  <property fmtid="{D5CDD505-2E9C-101B-9397-08002B2CF9AE}" pid="26" name="MSIP_Label_a189e4fd-a2fa-47bf-9b21-17f706ee2968_ContentBits">
    <vt:lpwstr>2</vt:lpwstr>
  </property>
  <property fmtid="{D5CDD505-2E9C-101B-9397-08002B2CF9AE}" pid="27" name="MSIP_Label_a189e4fd-a2fa-47bf-9b21-17f706ee2968_Tag">
    <vt:lpwstr>50, 0, 1, 1</vt:lpwstr>
  </property>
  <property fmtid="{D5CDD505-2E9C-101B-9397-08002B2CF9AE}" pid="28" name="ClassificationContentMarkingFooterLocations">
    <vt:lpwstr>Office Theme:5</vt:lpwstr>
  </property>
  <property fmtid="{D5CDD505-2E9C-101B-9397-08002B2CF9AE}" pid="29" name="ClassificationContentMarkingFooterText">
    <vt:lpwstr>-</vt:lpwstr>
  </property>
</Properties>
</file>