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3"/>
  </p:notesMasterIdLst>
  <p:handoutMasterIdLst>
    <p:handoutMasterId r:id="rId14"/>
  </p:handoutMasterIdLst>
  <p:sldIdLst>
    <p:sldId id="303" r:id="rId7"/>
    <p:sldId id="793" r:id="rId8"/>
    <p:sldId id="792" r:id="rId9"/>
    <p:sldId id="795" r:id="rId10"/>
    <p:sldId id="796" r:id="rId11"/>
    <p:sldId id="794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3" autoAdjust="0"/>
    <p:restoredTop sz="94980" autoAdjust="0"/>
  </p:normalViewPr>
  <p:slideViewPr>
    <p:cSldViewPr snapToGrid="0">
      <p:cViewPr varScale="1">
        <p:scale>
          <a:sx n="128" d="100"/>
          <a:sy n="128" d="100"/>
        </p:scale>
        <p:origin x="13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2/27/25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2/27/25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CD5071-050B-9B91-16F3-0CC0A52DC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6A583E5-CCB7-8FC0-6341-9A77007585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1C5180-4422-B52E-8C56-224C3E5236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F2272-1E94-8AAC-1E9C-7A5192F196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74905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ADFFF-1F89-6627-92D0-C299C03601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12DF87-2606-90A2-9B12-8F6089DF61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F5224F-4538-17B0-F51C-5CBA65714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48523-1BFF-8C58-529E-A6CCACE54A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9793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SA3#120, February 2025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18_Hyderabad/Docs/S3-243830.zip" TargetMode="External"/><Relationship Id="rId13" Type="http://schemas.openxmlformats.org/officeDocument/2006/relationships/hyperlink" Target="https://www.3gpp.org/ftp/tsg_sa/WG3_Security/TSGS3_119_Orlando/Docs/S3-245321.zip" TargetMode="External"/><Relationship Id="rId3" Type="http://schemas.openxmlformats.org/officeDocument/2006/relationships/hyperlink" Target="https://www.3gpp.org/ftp/tsg_sa/WG3_Security/TSGS3_118_Hyderabad/Docs/S3-244426.zip" TargetMode="External"/><Relationship Id="rId7" Type="http://schemas.openxmlformats.org/officeDocument/2006/relationships/hyperlink" Target="https://portal.3gpp.org/desktopmodules/Specifications/SpecificationDetails.aspx?specificationId=4292" TargetMode="External"/><Relationship Id="rId12" Type="http://schemas.openxmlformats.org/officeDocument/2006/relationships/hyperlink" Target="https://www.3gpp.org/ftp/tsg_sa/WG3_Security/TSGS3_119_Orlando/Docs/S3-245194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3gpp.org/ftp/tsg_sa/WG3_Security/TSGS3_118_Hyderabad/Docs/S3-244427.zip" TargetMode="External"/><Relationship Id="rId11" Type="http://schemas.openxmlformats.org/officeDocument/2006/relationships/hyperlink" Target="https://www.3gpp.org/ftp/tsg_sa/WG3_Security/TSGS3_119_Orlando/Docs/S3-244842.zip" TargetMode="External"/><Relationship Id="rId5" Type="http://schemas.openxmlformats.org/officeDocument/2006/relationships/hyperlink" Target="https://www.3gpp.org/ftp/tsg_sa/WG3_Security/TSGS3_118_Hyderabad/Docs/S3-244381.zip" TargetMode="External"/><Relationship Id="rId10" Type="http://schemas.openxmlformats.org/officeDocument/2006/relationships/hyperlink" Target="https://www.3gpp.org/ftp/tsg_sa/WG3_Security/TSGS3_119_Orlando/Docs/S3-245257.zip" TargetMode="External"/><Relationship Id="rId4" Type="http://schemas.openxmlformats.org/officeDocument/2006/relationships/hyperlink" Target="https://www.3gpp.org/ftp/tsg_sa/WG3_Security/TSGS3_118_Hyderabad/Docs/S3-244380.zip" TargetMode="External"/><Relationship Id="rId9" Type="http://schemas.openxmlformats.org/officeDocument/2006/relationships/hyperlink" Target="https://www.3gpp.org/ftp/tsg_sa/WG3_Security/TSGS3_119_Orlando/Docs/S3-245256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18_Hyderabad/Docs/S3-244426.zip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3gpp.org/ftp/tsg_sa/WG3_Security/TSGS3_118_Hyderabad/Docs/S3-244427.zip" TargetMode="External"/><Relationship Id="rId5" Type="http://schemas.openxmlformats.org/officeDocument/2006/relationships/hyperlink" Target="https://www.3gpp.org/ftp/tsg_sa/WG3_Security/TSGS3_118_Hyderabad/Docs/S3-244381.zip" TargetMode="External"/><Relationship Id="rId4" Type="http://schemas.openxmlformats.org/officeDocument/2006/relationships/hyperlink" Target="https://www.3gpp.org/ftp/tsg_sa/WG3_Security/TSGS3_118_Hyderabad/Docs/S3-244380.zip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3gpp.org/ftp/tsg_sa/WG3_Security/TSGS3_119_Orlando/Docs/S3-245256.zip" TargetMode="External"/><Relationship Id="rId7" Type="http://schemas.openxmlformats.org/officeDocument/2006/relationships/hyperlink" Target="https://www.3gpp.org/ftp/tsg_sa/WG3_Security/TSGS3_119_Orlando/Docs/S3-245370.z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3gpp.org/ftp/tsg_sa/WG3_Security/TSGS3_118_Hyderabad/Docs/S3-244427.zip" TargetMode="External"/><Relationship Id="rId5" Type="http://schemas.openxmlformats.org/officeDocument/2006/relationships/hyperlink" Target="https://www.3gpp.org/ftp/tsg_sa/WG3_Security/TSGS3_119_Orlando/Docs/S3-244842.zip" TargetMode="External"/><Relationship Id="rId4" Type="http://schemas.openxmlformats.org/officeDocument/2006/relationships/hyperlink" Target="https://www.3gpp.org/ftp/tsg_sa/WG3_Security/TSGS3_119_Orlando/Docs/S3-245257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20_Athens/Docs/S3-251165.zi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portal.3gpp.org/desktopmodules/Specifications/SpecificationDetails.aspx?specificationId=3853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3gpp.org/desktopmodules/Specifications/SpecificationDetails.aspx?specificationId=385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UAS3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Markus Hanhisalo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 for the study phase:   1.5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 for the normative phase:   1.5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Total TU estimates: 3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SA3#115Ad-hoc meeting: </a:t>
            </a:r>
            <a:r>
              <a:rPr lang="en-CA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One KI approved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endParaRPr lang="en-CA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 KI1 solutions were 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endParaRPr lang="en-CA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KI1 solutions were approved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Evaluations approved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endParaRPr lang="en-CA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new solution was approved (</a:t>
            </a:r>
            <a:r>
              <a:rPr lang="en-US" sz="1200" dirty="0">
                <a:hlinkClick r:id="rId3"/>
              </a:rPr>
              <a:t>S3-244426</a:t>
            </a:r>
            <a:r>
              <a:rPr lang="en-US" sz="1200" dirty="0"/>
              <a:t>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Evaluations approved </a:t>
            </a:r>
            <a:r>
              <a:rPr lang="en-US" sz="1200" dirty="0"/>
              <a:t>(</a:t>
            </a:r>
            <a:r>
              <a:rPr lang="en-US" sz="1200" dirty="0">
                <a:hlinkClick r:id="rId4"/>
              </a:rPr>
              <a:t>S3-244380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S3-244381</a:t>
            </a:r>
            <a:r>
              <a:rPr lang="en-US" sz="1200" dirty="0"/>
              <a:t>)</a:t>
            </a:r>
            <a:endParaRPr lang="en-US" sz="1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KI1 was concluded </a:t>
            </a:r>
            <a:r>
              <a:rPr lang="en-US" sz="1200" dirty="0"/>
              <a:t>(</a:t>
            </a:r>
            <a:r>
              <a:rPr lang="en-US" sz="1200" dirty="0">
                <a:hlinkClick r:id="rId6"/>
              </a:rPr>
              <a:t>S3-244427</a:t>
            </a:r>
            <a:r>
              <a:rPr lang="en-US" sz="1200" dirty="0"/>
              <a:t>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hlinkClick r:id="rId7"/>
              </a:rPr>
              <a:t>TR 33.759 </a:t>
            </a:r>
            <a:r>
              <a:rPr lang="en-US" sz="1200" dirty="0"/>
              <a:t>0.4.0 (</a:t>
            </a:r>
            <a:r>
              <a:rPr lang="en-GB" sz="1200" b="0" i="0" dirty="0">
                <a:solidFill>
                  <a:srgbClr val="000000"/>
                </a:solidFill>
                <a:effectLst/>
                <a:hlinkClick r:id="rId8"/>
              </a:rPr>
              <a:t>S3-243830</a:t>
            </a:r>
            <a:r>
              <a:rPr lang="en-US" sz="1200" dirty="0"/>
              <a:t>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endParaRPr lang="en-CA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lvl="1"/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new solutions were approved (</a:t>
            </a:r>
            <a:r>
              <a:rPr lang="en-US" sz="1200" dirty="0">
                <a:hlinkClick r:id="rId9"/>
              </a:rPr>
              <a:t>S3-245256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S3-245257</a:t>
            </a:r>
            <a:r>
              <a:rPr lang="en-US" sz="1200" dirty="0"/>
              <a:t>) and one solution update (</a:t>
            </a:r>
            <a:r>
              <a:rPr lang="en-US" sz="1200" dirty="0">
                <a:hlinkClick r:id="rId11"/>
              </a:rPr>
              <a:t>S3-244842</a:t>
            </a:r>
            <a:r>
              <a:rPr lang="en-US" sz="1200" dirty="0"/>
              <a:t>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lvl="1"/>
            <a:r>
              <a:rPr lang="en-US" sz="1200" dirty="0">
                <a:hlinkClick r:id="rId7"/>
              </a:rPr>
              <a:t>TR 33.759 </a:t>
            </a:r>
            <a:r>
              <a:rPr lang="en-US" sz="1200" dirty="0"/>
              <a:t>0.5.0 (</a:t>
            </a:r>
            <a:r>
              <a:rPr lang="en-GB" sz="1200" b="0" i="0" dirty="0">
                <a:solidFill>
                  <a:srgbClr val="000000"/>
                </a:solidFill>
                <a:effectLst/>
                <a:hlinkClick r:id="rId12"/>
              </a:rPr>
              <a:t>S3-245194</a:t>
            </a:r>
            <a:r>
              <a:rPr lang="en-US" sz="1200" dirty="0"/>
              <a:t>) was sent to TSG for information and approval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71500" lvl="1"/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WID on UAS security enhancements (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13"/>
              </a:rPr>
              <a:t>S3-245321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was agreed in SA3#119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</a:t>
            </a:r>
          </a:p>
          <a:p>
            <a:pPr marL="571500" lvl="1"/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 CR contributions but no agreement for the normative CR</a:t>
            </a:r>
          </a:p>
          <a:p>
            <a:pPr marL="571500" lvl="1"/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plan is to finish work in SA3#121 in Goteborg</a:t>
            </a:r>
            <a:endParaRPr lang="en-US" sz="1200" dirty="0"/>
          </a:p>
          <a:p>
            <a:pPr marL="571500" lvl="1"/>
            <a:endParaRPr lang="en-US" sz="1400" dirty="0"/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UAS3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</a:t>
            </a:r>
            <a:r>
              <a:rPr lang="de-DE" altLang="de-DE" sz="1200" dirty="0" err="1"/>
              <a:t>scope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set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</a:t>
            </a:r>
            <a:r>
              <a:rPr lang="de-DE" altLang="de-DE" sz="1200" dirty="0" err="1"/>
              <a:t>overview</a:t>
            </a:r>
            <a:r>
              <a:rPr lang="de-DE" altLang="de-DE" sz="1200" dirty="0"/>
              <a:t> and </a:t>
            </a:r>
            <a:r>
              <a:rPr lang="de-DE" altLang="de-DE" sz="1200" dirty="0" err="1"/>
              <a:t>security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assumptions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have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set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Key </a:t>
            </a:r>
            <a:r>
              <a:rPr lang="de-DE" altLang="de-DE" sz="1200" dirty="0" err="1"/>
              <a:t>Issue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for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security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enhancements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NEF </a:t>
            </a:r>
            <a:r>
              <a:rPr lang="de-DE" altLang="de-DE" sz="1200" dirty="0" err="1"/>
              <a:t>services</a:t>
            </a:r>
            <a:r>
              <a:rPr lang="de-DE" altLang="de-DE" sz="1200" dirty="0"/>
              <a:t> in support </a:t>
            </a:r>
            <a:r>
              <a:rPr lang="de-DE" altLang="de-DE" sz="1200" dirty="0" err="1"/>
              <a:t>of</a:t>
            </a:r>
            <a:r>
              <a:rPr lang="de-DE" altLang="de-DE" sz="1200" dirty="0"/>
              <a:t> multiple USSs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set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 solutions agreed, one new solutions was agreed in SA3#118 (</a:t>
            </a:r>
            <a:r>
              <a:rPr lang="en-US" sz="1200" dirty="0">
                <a:hlinkClick r:id="rId3"/>
              </a:rPr>
              <a:t>S3-244426</a:t>
            </a:r>
            <a:r>
              <a:rPr lang="en-US" sz="1200" dirty="0"/>
              <a:t>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latin typeface="Calibri" panose="020F0502020204030204" pitchFamily="34" charset="0"/>
              </a:rPr>
              <a:t>Evaluations agreed </a:t>
            </a:r>
            <a:r>
              <a:rPr lang="en-US" sz="1200" dirty="0"/>
              <a:t>(</a:t>
            </a:r>
            <a:r>
              <a:rPr lang="en-US" sz="1200" dirty="0">
                <a:hlinkClick r:id="rId4"/>
              </a:rPr>
              <a:t>S3-244380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S3-244381</a:t>
            </a:r>
            <a:r>
              <a:rPr lang="en-US" sz="1200" dirty="0"/>
              <a:t>)</a:t>
            </a:r>
            <a:endParaRPr lang="en-US" altLang="de-DE" sz="1200" dirty="0"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latin typeface="Calibri" panose="020F0502020204030204" pitchFamily="34" charset="0"/>
              </a:rPr>
              <a:t>Conclusion agreed </a:t>
            </a:r>
            <a:r>
              <a:rPr lang="en-US" sz="1200" dirty="0"/>
              <a:t>(</a:t>
            </a:r>
            <a:r>
              <a:rPr lang="en-US" sz="1200" dirty="0">
                <a:hlinkClick r:id="rId6"/>
              </a:rPr>
              <a:t>S3-244427</a:t>
            </a:r>
            <a:r>
              <a:rPr lang="en-US" sz="1200" dirty="0"/>
              <a:t>)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Dependencies</a:t>
            </a:r>
            <a:r>
              <a:rPr lang="en-US" sz="1600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SA2’s study work on UAS TR 23.700-59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7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7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UAS3 status after SA3#118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72205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Uncrewed Aerial Systems (UAS)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FS_UAS_Ph3_Sec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FF0000"/>
                          </a:solidFill>
                        </a:rPr>
                        <a:t>pCRs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to TR 33.759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70E43-5C69-B2C2-16EC-59574AFC8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>
            <a:extLst>
              <a:ext uri="{FF2B5EF4-FFF2-40B4-BE49-F238E27FC236}">
                <a16:creationId xmlns:a16="http://schemas.microsoft.com/office/drawing/2014/main" id="{C6D18536-C4F5-020A-7397-8EF537339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</a:t>
            </a:r>
            <a:r>
              <a:rPr lang="de-DE" altLang="de-DE" sz="1200" dirty="0" err="1"/>
              <a:t>is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ready</a:t>
            </a:r>
            <a:r>
              <a:rPr lang="de-DE" altLang="de-DE" sz="1200" dirty="0"/>
              <a:t> and </a:t>
            </a:r>
            <a:r>
              <a:rPr lang="de-DE" altLang="de-DE" sz="1200" dirty="0" err="1"/>
              <a:t>completed</a:t>
            </a:r>
            <a:r>
              <a:rPr lang="de-DE" altLang="de-DE" sz="1200" dirty="0"/>
              <a:t>, </a:t>
            </a:r>
            <a:r>
              <a:rPr lang="de-DE" altLang="de-DE" sz="1200" dirty="0" err="1"/>
              <a:t>it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one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key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issue</a:t>
            </a:r>
            <a:r>
              <a:rPr lang="de-DE" altLang="de-DE" sz="1200" dirty="0"/>
              <a:t>, 9 </a:t>
            </a:r>
            <a:r>
              <a:rPr lang="de-DE" altLang="de-DE" sz="1200" dirty="0" err="1"/>
              <a:t>solutions</a:t>
            </a:r>
            <a:r>
              <a:rPr lang="de-DE" altLang="de-DE" sz="1200" dirty="0"/>
              <a:t> and </a:t>
            </a:r>
            <a:r>
              <a:rPr lang="de-DE" altLang="de-DE" sz="1200" dirty="0" err="1"/>
              <a:t>it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been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concluded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It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has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one</a:t>
            </a:r>
            <a:r>
              <a:rPr lang="de-DE" altLang="de-DE" sz="1200" dirty="0"/>
              <a:t> Key </a:t>
            </a:r>
            <a:r>
              <a:rPr lang="de-DE" altLang="de-DE" sz="1200" dirty="0" err="1"/>
              <a:t>Issue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for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security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enhancements</a:t>
            </a:r>
            <a:r>
              <a:rPr lang="de-DE" altLang="de-DE" sz="1200" dirty="0"/>
              <a:t> </a:t>
            </a:r>
            <a:r>
              <a:rPr lang="de-DE" altLang="de-DE" sz="1200" dirty="0" err="1"/>
              <a:t>to</a:t>
            </a:r>
            <a:r>
              <a:rPr lang="de-DE" altLang="de-DE" sz="1200" dirty="0"/>
              <a:t> NEF </a:t>
            </a:r>
            <a:r>
              <a:rPr lang="de-DE" altLang="de-DE" sz="1200" dirty="0" err="1"/>
              <a:t>services</a:t>
            </a:r>
            <a:r>
              <a:rPr lang="de-DE" altLang="de-DE" sz="1200" dirty="0"/>
              <a:t> in support </a:t>
            </a:r>
            <a:r>
              <a:rPr lang="de-DE" altLang="de-DE" sz="1200" dirty="0" err="1"/>
              <a:t>of</a:t>
            </a:r>
            <a:r>
              <a:rPr lang="de-DE" altLang="de-DE" sz="1200" dirty="0"/>
              <a:t> multiple USSs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9 solutions, two new solutions were approved in SA3#119 (</a:t>
            </a:r>
            <a:r>
              <a:rPr lang="en-US" sz="1200" dirty="0">
                <a:hlinkClick r:id="rId3"/>
              </a:rPr>
              <a:t>S3-245256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S3-245257</a:t>
            </a:r>
            <a:r>
              <a:rPr lang="en-US" sz="1200" dirty="0"/>
              <a:t>) and one solution update (</a:t>
            </a:r>
            <a:r>
              <a:rPr lang="en-US" sz="1200" dirty="0">
                <a:hlinkClick r:id="rId5"/>
              </a:rPr>
              <a:t>S3-244842</a:t>
            </a:r>
            <a:r>
              <a:rPr lang="en-US" sz="1200" dirty="0"/>
              <a:t>)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latin typeface="Calibri" panose="020F0502020204030204" pitchFamily="34" charset="0"/>
              </a:rPr>
              <a:t>Evaluations are done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latin typeface="Calibri" panose="020F0502020204030204" pitchFamily="34" charset="0"/>
              </a:rPr>
              <a:t>Editor’s Notes were changed to Notes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>
                <a:latin typeface="Calibri" panose="020F0502020204030204" pitchFamily="34" charset="0"/>
              </a:rPr>
              <a:t>Conclusion was approved in SA3#118 meeting </a:t>
            </a:r>
            <a:r>
              <a:rPr lang="en-US" sz="1200" dirty="0"/>
              <a:t>(</a:t>
            </a:r>
            <a:r>
              <a:rPr lang="en-US" sz="1200" dirty="0">
                <a:hlinkClick r:id="rId6"/>
              </a:rPr>
              <a:t>S3-244427</a:t>
            </a:r>
            <a:r>
              <a:rPr lang="en-US" sz="1200" dirty="0"/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Presentation of Report to TSG: TR 33.759 'Study on security enhancements of Uncrewed Aerial Systems (UAS) Phase 3', Version 1.0.0 (</a:t>
            </a:r>
            <a:r>
              <a:rPr lang="en-US" sz="1200" dirty="0">
                <a:hlinkClick r:id="rId7"/>
              </a:rPr>
              <a:t>S3-245370</a:t>
            </a:r>
            <a:r>
              <a:rPr lang="en-US" sz="1200" dirty="0"/>
              <a:t>) was approved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Dependencies</a:t>
            </a:r>
            <a:r>
              <a:rPr lang="en-US" sz="1600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SA2’s study work on UAS TR 23.700-59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8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8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FCB6D0-AD6A-975B-DFAD-E4E05838FBE6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UAS3 status after SA3#119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40C065-5DCC-DA6E-D341-620B5A3DA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226680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9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Uncrewed Aerial Systems (UAS)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FS_UAS_Ph3_Sec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FF0000"/>
                          </a:solidFill>
                        </a:rPr>
                        <a:t>pCRs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to TR 33.759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724828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D6FC8-7D41-2766-52B8-A83BE5C40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>
            <a:extLst>
              <a:ext uri="{FF2B5EF4-FFF2-40B4-BE49-F238E27FC236}">
                <a16:creationId xmlns:a16="http://schemas.microsoft.com/office/drawing/2014/main" id="{7E9483A0-3EC9-D3CC-5FED-D3B113509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Normative work started at SA3#120. There were 9 CR proposals for the normative work. Only one CR was agreed at the SA3#120 meeting. 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plan is to finish the normative work at the next SA3#121 meeting in Goteborg.</a:t>
            </a: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 panose="020F0502020204030204" pitchFamily="34" charset="0"/>
              </a:rPr>
              <a:t>Exception sheet was sent to SA March plenary (</a:t>
            </a:r>
            <a:r>
              <a:rPr lang="en-US" sz="1200" dirty="0">
                <a:latin typeface="Calibri" panose="020F0502020204030204" pitchFamily="34" charset="0"/>
                <a:hlinkClick r:id="rId3"/>
              </a:rPr>
              <a:t>S3-251165</a:t>
            </a:r>
            <a:r>
              <a:rPr lang="en-US" sz="1200" dirty="0">
                <a:latin typeface="Calibri" panose="020F0502020204030204" pitchFamily="34" charset="0"/>
              </a:rPr>
              <a:t>). New expected completion date is June 2025.</a:t>
            </a:r>
            <a:endParaRPr lang="en-US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b="1" dirty="0"/>
              <a:t>Dependencies</a:t>
            </a:r>
            <a:r>
              <a:rPr lang="en-US" sz="1600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SA2’s work item on UAS TS 23.256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 USS changeover procedure during a UAV flight from USS1 to USS2, who triggers the UUAA, is it UAV or USS2 and is it UUAA or re-auth that is triggered (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hlinkClick r:id="rId5"/>
              </a:rPr>
              <a:t>TS 23.256</a:t>
            </a: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clause 5.13.2, step 20).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FA0504-3D90-1D77-7300-EF42A6C5F6EC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UAS3 status after SA3#120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A061D50-F1BA-A832-3439-41F3E2637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030450"/>
              </p:ext>
            </p:extLst>
          </p:nvPr>
        </p:nvGraphicFramePr>
        <p:xfrm>
          <a:off x="301625" y="1287463"/>
          <a:ext cx="8687186" cy="114538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9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Uncrewed Aerial Systems (UAS)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FS_UAS_Ph3_Sec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33.759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1060058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Uncrewed Aerial System Phase 3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UAS_Ph3_Sec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CR to TS 33.256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380302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647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In USS </a:t>
            </a:r>
            <a:r>
              <a:rPr lang="de-DE" altLang="de-DE" sz="1400" dirty="0" err="1"/>
              <a:t>changeover</a:t>
            </a:r>
            <a:r>
              <a:rPr lang="de-DE" altLang="de-DE" sz="1400" dirty="0"/>
              <a:t> </a:t>
            </a:r>
            <a:r>
              <a:rPr lang="de-DE" altLang="de-DE" sz="1400" dirty="0" err="1"/>
              <a:t>procedure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during</a:t>
            </a:r>
            <a:r>
              <a:rPr lang="de-DE" altLang="de-DE" sz="1400" dirty="0"/>
              <a:t> a UAV </a:t>
            </a:r>
            <a:r>
              <a:rPr lang="de-DE" altLang="de-DE" sz="1400" dirty="0" err="1"/>
              <a:t>flight</a:t>
            </a:r>
            <a:r>
              <a:rPr lang="de-DE" altLang="de-DE" sz="1400" dirty="0"/>
              <a:t> </a:t>
            </a:r>
            <a:r>
              <a:rPr lang="de-DE" altLang="de-DE" sz="1400" dirty="0" err="1"/>
              <a:t>from</a:t>
            </a:r>
            <a:r>
              <a:rPr lang="de-DE" altLang="de-DE" sz="1400" dirty="0"/>
              <a:t> USS1 </a:t>
            </a:r>
            <a:r>
              <a:rPr lang="de-DE" altLang="de-DE" sz="1400" dirty="0" err="1"/>
              <a:t>to</a:t>
            </a:r>
            <a:r>
              <a:rPr lang="de-DE" altLang="de-DE" sz="1400" dirty="0"/>
              <a:t> USS2, </a:t>
            </a:r>
            <a:r>
              <a:rPr lang="de-DE" altLang="de-DE" sz="1400" dirty="0" err="1"/>
              <a:t>who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triggers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the</a:t>
            </a:r>
            <a:r>
              <a:rPr lang="de-DE" altLang="de-DE" sz="1400" dirty="0"/>
              <a:t> UUAA,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it</a:t>
            </a:r>
            <a:r>
              <a:rPr lang="de-DE" altLang="de-DE" sz="1400" dirty="0"/>
              <a:t> UAV </a:t>
            </a:r>
            <a:r>
              <a:rPr lang="de-DE" altLang="de-DE" sz="1400" dirty="0" err="1"/>
              <a:t>or</a:t>
            </a:r>
            <a:r>
              <a:rPr lang="de-DE" altLang="de-DE" sz="1400" dirty="0"/>
              <a:t> USS2 and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it</a:t>
            </a:r>
            <a:r>
              <a:rPr lang="de-DE" altLang="de-DE" sz="1400" dirty="0"/>
              <a:t> UUAA </a:t>
            </a:r>
            <a:r>
              <a:rPr lang="de-DE" altLang="de-DE" sz="1400" dirty="0" err="1"/>
              <a:t>or</a:t>
            </a:r>
            <a:r>
              <a:rPr lang="de-DE" altLang="de-DE" sz="1400" dirty="0"/>
              <a:t> </a:t>
            </a:r>
            <a:r>
              <a:rPr lang="de-DE" altLang="de-DE" sz="1400" dirty="0" err="1"/>
              <a:t>re-auth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that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triggered</a:t>
            </a:r>
            <a:r>
              <a:rPr lang="de-DE" altLang="de-DE" sz="1400" dirty="0"/>
              <a:t> 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hlinkClick r:id="rId3"/>
              </a:rPr>
              <a:t>TS 23.256</a:t>
            </a: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clause 5.13.2, step 20)</a:t>
            </a:r>
            <a:r>
              <a:rPr lang="de-DE" altLang="de-DE" sz="1400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SA2’s work on UAS TS 23.256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</a:t>
            </a:r>
            <a:r>
              <a:rPr lang="en-GB" sz="1200" b="1" dirty="0"/>
              <a:t>– </a:t>
            </a:r>
            <a:r>
              <a:rPr lang="en-GB" sz="1200" dirty="0"/>
              <a:t>0,5</a:t>
            </a:r>
            <a:endParaRPr lang="en-GB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SA3#120 </a:t>
            </a:r>
            <a:r>
              <a:rPr lang="en-GB" sz="1200" b="1" dirty="0"/>
              <a:t>– 1</a:t>
            </a:r>
            <a:r>
              <a:rPr lang="en-GB" sz="1200" dirty="0"/>
              <a:t> 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4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The plan is to do the normative work at the next SA3#121 meeting in Goteborg in April 2025. </a:t>
            </a:r>
            <a:r>
              <a:rPr lang="en-US" sz="1200" dirty="0">
                <a:latin typeface="Calibri" panose="020F0502020204030204" pitchFamily="34" charset="0"/>
              </a:rPr>
              <a:t>New expected completion date is June 2025.</a:t>
            </a:r>
            <a:endParaRPr lang="en-US" sz="1200" dirty="0"/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UAS3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10492</TotalTime>
  <Words>742</Words>
  <Application>Microsoft Macintosh PowerPoint</Application>
  <PresentationFormat>On-screen Show (4:3)</PresentationFormat>
  <Paragraphs>162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Times New Roman</vt:lpstr>
      <vt:lpstr>Office Theme</vt:lpstr>
      <vt:lpstr>SA WG3 Status report for UAS3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Markus Hanhisalo</cp:lastModifiedBy>
  <cp:revision>1321</cp:revision>
  <dcterms:created xsi:type="dcterms:W3CDTF">2008-08-30T09:32:10Z</dcterms:created>
  <dcterms:modified xsi:type="dcterms:W3CDTF">2025-02-27T11:35:58Z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