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  <p:sldMasterId id="2147483771" r:id="rId7"/>
  </p:sldMasterIdLst>
  <p:notesMasterIdLst>
    <p:notesMasterId r:id="rId13"/>
  </p:notesMasterIdLst>
  <p:handoutMasterIdLst>
    <p:handoutMasterId r:id="rId14"/>
  </p:handoutMasterIdLst>
  <p:sldIdLst>
    <p:sldId id="303" r:id="rId8"/>
    <p:sldId id="793" r:id="rId9"/>
    <p:sldId id="794" r:id="rId10"/>
    <p:sldId id="792" r:id="rId11"/>
    <p:sldId id="791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B1D254"/>
    <a:srgbClr val="CCFF33"/>
    <a:srgbClr val="5C88D0"/>
    <a:srgbClr val="72AF2F"/>
    <a:srgbClr val="000000"/>
    <a:srgbClr val="DCF389"/>
    <a:srgbClr val="FF33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7" d="100"/>
          <a:sy n="107" d="100"/>
        </p:scale>
        <p:origin x="13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CCFD-3BBB-A49D-FC91-7C55B2A2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0E7F53-56B2-9E34-4308-8FAF06F6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D4DDF-D0C3-AD9F-2AD8-752DC445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596EF-9235-9157-4172-873B459C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72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E5DB6-7437-AC40-5553-B0B6F4E8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76CB3-418C-5C3B-8A0A-35D7065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DBACE-3EAB-7CFE-00E3-8B5BD49D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948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EA384-20AE-7EC7-39DE-62CAB211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8607-B22D-44B2-EEE4-0B794AE2C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4CEB0-EE80-C0DA-F188-93002D58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6B90B-CEE2-22D5-E213-196D2F61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1D6-8AE0-1331-0152-6932AD6B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0568-A77A-6B90-4871-24FBACEF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92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C4B79-7F46-8172-417C-FABD4C86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F2BCB-91BE-852B-B50C-E6B03746D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2FD30-0243-5C07-973C-9AE56748E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2020F-D30B-82C7-497D-965F66DA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BB15E-A749-AA5D-9A4C-F1121351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6C37D-D2B3-4B2A-E574-A1F6A5BB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642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4822-78A5-3846-6A0E-EDEAA303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48B30-289E-77C0-BD37-CD2BCEDB8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C37EC-E818-0B7F-8293-609701B4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0E9AD-1B77-AD12-37D7-B0EB57C4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C8CC5-718C-4CD8-9DE1-003835E1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87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EDE55-B7D1-E9B5-33ED-BD030FDE6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1D4A-5462-3BE4-D402-D78703BCF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68B4-9097-2271-0749-5155BF4D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7868-110C-25CC-2F11-D83DB758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E1B59-B330-2C12-F4B7-6C251AB0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57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E6DA-0E3D-1BD3-3B8A-D39278E3B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5372A-A4DE-742A-D694-BF3E93D0C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5AAB-6492-CBE3-1DBA-6CEDC1F7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78309-6926-9E73-138E-EFD4CBC5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3429E-ED67-AF95-4C89-CDB20D2B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0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CCD7-BDED-E041-8D64-49B7B7F4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6E6B-ACA8-E853-224F-A367332A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99213-69B7-17FB-F2C4-E5462C8E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1D31A-E171-38CC-2109-49DAB3D0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CF9F6-F660-5826-FBD2-AB83BA91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81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ADD9-2F62-7470-31DA-09FDFB1D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E7D67-B774-8D9C-AE86-3F2442639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4E81-CE75-62CF-F413-CC535627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D53F-DD0D-E770-AE74-FF471946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D8205-9348-E608-F324-992E87E0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9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8BA6-B4E4-7189-B23D-06CF891E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A0CB-35D8-2C06-D16B-890D3ED96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BCD3F-E573-CF16-0E07-9C4C6A5E4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19993-A358-3691-EDC7-A5786917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57499-2581-390F-6D14-9AF8FBA1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CB83D-DD5C-2DF4-7289-BF118F50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9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6D34-AF32-77AD-1491-956D086F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0829-F6FC-EE1A-B8A7-6C33E5734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23CC4-5DAC-2B9E-724D-C1DEA8BC2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570B0-3762-80C0-8F69-E69012C39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7BE7A-74EC-B6AA-64B1-B6451698E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63478-C1F8-EF57-B04C-71624FCD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B35C9-976B-21DA-5308-262946DBC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422DB-2AAB-101F-FD9A-83834771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29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SA3#120 Feb 17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  21</a:t>
            </a:r>
            <a:r>
              <a:rPr lang="en-GB" altLang="de-DE" sz="1200" baseline="30000" dirty="0">
                <a:solidFill>
                  <a:schemeClr val="bg1"/>
                </a:solidFill>
              </a:rPr>
              <a:t>st</a:t>
            </a:r>
            <a:r>
              <a:rPr lang="en-GB" altLang="de-DE" sz="1200" dirty="0">
                <a:solidFill>
                  <a:schemeClr val="bg1"/>
                </a:solidFill>
              </a:rPr>
              <a:t>, 2025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87CE7-6346-3520-DFEF-40B027FA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D9CC7-9BC3-375F-1E27-ABEDA3485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0E68E-F507-F302-26CE-8965EE59A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B884A-0A47-44C0-AF8B-4DCB5E34AF13}" type="datetimeFigureOut">
              <a:rPr lang="de-DE" smtClean="0"/>
              <a:t>28.02.2025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CE426-23E0-4935-B4B3-699128694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6048-16BB-BEF9-60FA-E27B67933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6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>
                <a:solidFill>
                  <a:srgbClr val="C00000"/>
                </a:solidFill>
              </a:rPr>
              <a:t>SA WG3 </a:t>
            </a:r>
            <a:r>
              <a:rPr lang="fr-FR" dirty="0" err="1">
                <a:solidFill>
                  <a:srgbClr val="C00000"/>
                </a:solidFill>
              </a:rPr>
              <a:t>Status</a:t>
            </a:r>
            <a:r>
              <a:rPr lang="fr-FR" dirty="0">
                <a:solidFill>
                  <a:srgbClr val="C00000"/>
                </a:solidFill>
              </a:rPr>
              <a:t> report for </a:t>
            </a:r>
            <a:r>
              <a:rPr lang="fr-FR" dirty="0" err="1">
                <a:solidFill>
                  <a:srgbClr val="C00000"/>
                </a:solidFill>
              </a:rPr>
              <a:t>FS_eZTS</a:t>
            </a:r>
            <a:endParaRPr lang="en-GB" sz="36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Mobility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0" y="461665"/>
            <a:ext cx="7977050" cy="6021794"/>
          </a:xfrm>
          <a:noFill/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26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Feb – 1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Mar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(SA3#115, Greece):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Skeleton-Scope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Security Assumptions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4 Usecases to identify data (relevant for security evaluation &amp; monitoring)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(v) Partial KI#1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(vi) Annex (Known API Security Risks).</a:t>
            </a:r>
            <a:endParaRPr lang="en-US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15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19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April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(SA3#115-Adhoc-e):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Security Assumptions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4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KI#1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(v) Partial New KI#2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CA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20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24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May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(SA3#116, Korea):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; (ii) Candidate Solutions for KI#1 agreed with ENs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(iii) KI#2 complete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endParaRPr lang="en-CA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19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23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August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(SA3#117, NL):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with EN added. Most of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Solutions were fully evaluated, and new solutions were partially evaluated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(Almost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; Conclusions for KI#1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(Initial</a:t>
            </a:r>
            <a:r>
              <a:rPr lang="en-CA" sz="1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;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agreed, but evaluation is TBD;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14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18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Oct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(SA3#118, India):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</a:t>
            </a: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evaluations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Conclusions for KI &amp; 2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WID Proposal provided for discussion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11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15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Nov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(SA3#119, US):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 new solution for KI#1 added. Concluded KI &amp; 2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(Complete),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 cleanup and sent for Plenary Approval</a:t>
            </a: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 WID couldn’t be agreed – no consensus.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17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21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Feb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(SA3#120, Athens):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62A14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Editorial clean-up done.</a:t>
            </a:r>
          </a:p>
          <a:p>
            <a:pPr marL="285750" lvl="1" indent="0">
              <a:buNone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597830" y="4465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Over-all Plan 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EE21F6D-B6A9-3466-9F08-430D502E7B44}"/>
              </a:ext>
            </a:extLst>
          </p:cNvPr>
          <p:cNvGrpSpPr/>
          <p:nvPr/>
        </p:nvGrpSpPr>
        <p:grpSpPr>
          <a:xfrm>
            <a:off x="5338354" y="5338708"/>
            <a:ext cx="3805646" cy="984885"/>
            <a:chOff x="5049381" y="5637646"/>
            <a:chExt cx="3805646" cy="984885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AA60A0DD-5C06-804E-C7D7-C48190DFE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381" y="5637646"/>
              <a:ext cx="3805646" cy="5539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vert="horz" wrap="square" lIns="91440" tIns="45720" rIns="180918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de-DE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Approved TU estimates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25F651-B174-85B6-63DF-FBCAA7AA2010}"/>
                </a:ext>
              </a:extLst>
            </p:cNvPr>
            <p:cNvSpPr txBox="1"/>
            <p:nvPr/>
          </p:nvSpPr>
          <p:spPr>
            <a:xfrm>
              <a:off x="5049381" y="5914645"/>
              <a:ext cx="3805646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estimates for the study phase: 2.5 TUs (5 meeting cycles)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estimates for the normative phase: 1 TUs (3 meeting cycles)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fr-FR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Buffer TU: .5 TU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fr-FR" sz="1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</a:t>
              </a:r>
              <a:r>
                <a:rPr lang="fr-FR" b="1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fr-FR" sz="10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stimates</a:t>
              </a:r>
              <a:r>
                <a:rPr lang="fr-FR" sz="1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: 4 </a:t>
              </a:r>
              <a:r>
                <a:rPr lang="fr-FR" sz="10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TUs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9339460"/>
              </p:ext>
            </p:extLst>
          </p:nvPr>
        </p:nvGraphicFramePr>
        <p:xfrm>
          <a:off x="623183" y="1476746"/>
          <a:ext cx="793241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9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248676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4547823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4877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KI#1: Data exposure for security evaluation and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#1, #2, #3, #4, #5, #6, #7, #8, and #13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9 Solutions stable and evaluations completed.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Conclusion completed</a:t>
                      </a:r>
                    </a:p>
                    <a:p>
                      <a:pPr marL="742950" lvl="1" indent="-285750">
                        <a:buFont typeface="Symbol" panose="05050102010706020507" pitchFamily="18" charset="2"/>
                        <a:buChar char="-"/>
                      </a:pPr>
                      <a:r>
                        <a:rPr lang="en-US" sz="1200" dirty="0"/>
                        <a:t>The key issue will be addressed by requirements for data collection to enable security evaluation and monitoring on the SBA layer.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KI#2: Security mechanisms for policy enforcement at the 5G SBA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Solution #9, #10, #11 and #12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4 Solutions stable and evaluations completed.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Conclusion completed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US" sz="1200" dirty="0"/>
                        <a:t>No normative work is needed for KI#2.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US" sz="1200" dirty="0"/>
                        <a:t>For security policy enforcement and improved access control decisions based on security evaluation and monitoring results aspects are described in TR 33.794.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C00000"/>
                </a:solidFill>
              </a:rPr>
              <a:t>TR 33.794 </a:t>
            </a:r>
            <a:r>
              <a:rPr lang="fr-FR" sz="1800" dirty="0" err="1">
                <a:solidFill>
                  <a:srgbClr val="C00000"/>
                </a:solidFill>
              </a:rPr>
              <a:t>Summary</a:t>
            </a:r>
            <a:endParaRPr lang="fr-FR" sz="18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082737"/>
            <a:ext cx="8554481" cy="4213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33.794 v0.6.0 contains the following aspects.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Scope </a:t>
            </a:r>
            <a:endParaRPr lang="de-DE" altLang="de-DE" sz="1200" dirty="0">
              <a:solidFill>
                <a:srgbClr val="72AF2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Security Assumptions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7 Usecases - </a:t>
            </a:r>
            <a:r>
              <a:rPr lang="en-US" altLang="de-DE" sz="1200" dirty="0"/>
              <a:t>Use cases for security evaluation and monitoring </a:t>
            </a:r>
            <a:endParaRPr lang="en-US" altLang="de-DE" sz="1200" dirty="0">
              <a:solidFill>
                <a:srgbClr val="5C88D0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Information on Malformed Message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#2: Massive number of SBI Messages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#3:  Unauthorized/unauthenticated NF service access request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#4:  Service discovery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#5:  Reconnaissance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#6: API Security Risks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#7: Attacks on network slices </a:t>
            </a:r>
            <a:endParaRPr lang="de-DE" altLang="de-DE" sz="1000" dirty="0">
              <a:solidFill>
                <a:srgbClr val="C000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1 Usecase - </a:t>
            </a:r>
            <a:r>
              <a:rPr lang="en-US" altLang="de-DE" sz="1200" dirty="0"/>
              <a:t>Security mechanism for dynamic policy enforcement </a:t>
            </a:r>
            <a:endParaRPr lang="de-DE" altLang="de-DE" sz="1200" dirty="0">
              <a:solidFill>
                <a:srgbClr val="72AF2F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Access control decision enhancement</a:t>
            </a:r>
            <a:endParaRPr lang="de-DE" altLang="de-DE" sz="10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2 Key Issues and solutions </a:t>
            </a:r>
            <a:r>
              <a:rPr lang="de-DE" altLang="de-DE" sz="1200" dirty="0">
                <a:solidFill>
                  <a:srgbClr val="2A6EA8"/>
                </a:solidFill>
              </a:rPr>
              <a:t>[Concluded]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Key Issue #1: Data exposure for security evaluation and monitoring</a:t>
            </a:r>
            <a:r>
              <a:rPr lang="en-US" altLang="de-DE" sz="1000" dirty="0">
                <a:solidFill>
                  <a:srgbClr val="C00000"/>
                </a:solidFill>
              </a:rPr>
              <a:t> 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9 candidate solutions agreed, and KI#1 concluded</a:t>
            </a:r>
            <a:endParaRPr lang="en-US" altLang="de-DE" sz="1000" dirty="0">
              <a:solidFill>
                <a:srgbClr val="C00000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Key Issue #2: </a:t>
            </a:r>
            <a:r>
              <a:rPr lang="en-US" sz="1000" dirty="0"/>
              <a:t>Security mechanisms for policy enforcement at the 5G SBA </a:t>
            </a:r>
            <a:r>
              <a:rPr lang="en-US" altLang="de-DE" sz="1000" dirty="0">
                <a:solidFill>
                  <a:srgbClr val="000000"/>
                </a:solidFill>
              </a:rPr>
              <a:t>–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4 candidate solutions agreed, and KI#2 concluded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Annex - Known API Security Risks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1668780" y="270803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FS_eZTS status after SA3#120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68580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1020034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enablers for Zero Trust Security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FS_eZTS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TR 33.794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27909"/>
            <a:ext cx="8554481" cy="5088050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SA2/RAN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  <a:endParaRPr lang="de-DE" sz="18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None.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8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Contentious 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None.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Overall 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See dedicated slide (No. 2).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800" dirty="0"/>
              <a:t>None.</a:t>
            </a:r>
            <a:endParaRPr lang="fr-FR" sz="10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5745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FS_eZTS status after SA3#120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864</Words>
  <Application>Microsoft Office PowerPoint</Application>
  <PresentationFormat>On-screen Show (4:3)</PresentationFormat>
  <Paragraphs>99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Custom Design</vt:lpstr>
      <vt:lpstr>SA WG3 Status report for FS_eZTS</vt:lpstr>
      <vt:lpstr>PowerPoint Presentation</vt:lpstr>
      <vt:lpstr>PowerPoint Presentation</vt:lpstr>
      <vt:lpstr>PowerPoint Presentation</vt:lpstr>
      <vt:lpstr>FS_eZTS status after SA3#120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Lenovo_r4</cp:lastModifiedBy>
  <cp:revision>1367</cp:revision>
  <dcterms:created xsi:type="dcterms:W3CDTF">2008-08-30T09:32:10Z</dcterms:created>
  <dcterms:modified xsi:type="dcterms:W3CDTF">2025-02-28T20:03:09Z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