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handoutMasterIdLst>
    <p:handoutMasterId r:id="rId7"/>
  </p:handoutMasterIdLst>
  <p:sldIdLst>
    <p:sldId id="303" r:id="rId2"/>
    <p:sldId id="793" r:id="rId3"/>
    <p:sldId id="792" r:id="rId4"/>
    <p:sldId id="794" r:id="rId5"/>
  </p:sldIdLst>
  <p:sldSz cx="9144000" cy="6858000" type="screen4x3"/>
  <p:notesSz cx="6797675" cy="9928225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1pPr>
    <a:lvl2pPr marL="4572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2pPr>
    <a:lvl3pPr marL="9144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3pPr>
    <a:lvl4pPr marL="13716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4pPr>
    <a:lvl5pPr marL="1828800" algn="l" rtl="0" eaLnBrk="0" fontAlgn="base" hangingPunct="0">
      <a:spcBef>
        <a:spcPct val="0"/>
      </a:spcBef>
      <a:spcAft>
        <a:spcPct val="0"/>
      </a:spcAft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5pPr>
    <a:lvl6pPr marL="22860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6pPr>
    <a:lvl7pPr marL="27432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7pPr>
    <a:lvl8pPr marL="32004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8pPr>
    <a:lvl9pPr marL="3657600" algn="l" defTabSz="914400" rtl="0" eaLnBrk="1" latinLnBrk="0" hangingPunct="1">
      <a:defRPr sz="1000" kern="1200">
        <a:solidFill>
          <a:schemeClr val="tx1"/>
        </a:solidFill>
        <a:latin typeface="Arial" panose="020B0604020202020204" pitchFamily="34" charset="0"/>
        <a:ea typeface="+mn-ea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9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3170">
          <p15:clr>
            <a:srgbClr val="A4A3A4"/>
          </p15:clr>
        </p15:guide>
        <p15:guide id="2" pos="2141">
          <p15:clr>
            <a:srgbClr val="A4A3A4"/>
          </p15:clr>
        </p15:guide>
      </p15:notes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rapporteur" initials="SS" lastIdx="1" clrIdx="0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 useTimings="0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2A6EA8"/>
    <a:srgbClr val="FF7C80"/>
    <a:srgbClr val="FF3300"/>
    <a:srgbClr val="62A14D"/>
    <a:srgbClr val="000000"/>
    <a:srgbClr val="C6D254"/>
    <a:srgbClr val="B1D254"/>
    <a:srgbClr val="72AF2F"/>
    <a:srgbClr val="5C88D0"/>
    <a:srgbClr val="72732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度样式 2 - 强调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无样式，网格型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F5AB1C69-6EDB-4FF4-983F-18BD219EF322}" styleName="中度样式 2 - 强调 3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3">
              <a:tint val="20000"/>
            </a:schemeClr>
          </a:solidFill>
        </a:fill>
      </a:tcStyle>
    </a:wholeTbl>
    <a:band1H>
      <a:tcStyle>
        <a:tcBdr/>
        <a:fill>
          <a:solidFill>
            <a:schemeClr val="accent3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3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3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3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3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21489" autoAdjust="0"/>
    <p:restoredTop sz="94980" autoAdjust="0"/>
  </p:normalViewPr>
  <p:slideViewPr>
    <p:cSldViewPr snapToGrid="0">
      <p:cViewPr varScale="1">
        <p:scale>
          <a:sx n="85" d="100"/>
          <a:sy n="85" d="100"/>
        </p:scale>
        <p:origin x="1122" y="84"/>
      </p:cViewPr>
      <p:guideLst>
        <p:guide orient="horz" pos="219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 varScale="1">
      <p:scale>
        <a:sx n="1" d="1"/>
        <a:sy n="1" d="1"/>
      </p:scale>
      <p:origin x="0" y="0"/>
    </p:cViewPr>
  </p:sorterViewPr>
  <p:notesViewPr>
    <p:cSldViewPr snapToGrid="0">
      <p:cViewPr varScale="1">
        <p:scale>
          <a:sx n="54" d="100"/>
          <a:sy n="54" d="100"/>
        </p:scale>
        <p:origin x="2530" y="58"/>
      </p:cViewPr>
      <p:guideLst>
        <p:guide orient="horz" pos="317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commentAuthors" Target="commentAuthors.xml"/><Relationship Id="rId3" Type="http://schemas.openxmlformats.org/officeDocument/2006/relationships/slide" Target="slides/slide2.xml"/><Relationship Id="rId7" Type="http://schemas.openxmlformats.org/officeDocument/2006/relationships/handoutMaster" Target="handoutMasters/handoutMaster1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9E436C27-80EF-4A0D-A875-AA5301B61E12}" type="datetime1">
              <a:rPr lang="en-US"/>
              <a:t>2/28/2025</a:t>
            </a:fld>
            <a:endParaRPr lang="en-US" dirty="0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84896699-8EAF-425A-91DC-02EF736CA54C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51275" y="0"/>
            <a:ext cx="2946400" cy="496888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fld id="{63FBF7EF-8678-4E88-BD87-1D3EF3670A8E}" type="datetime1">
              <a:rPr lang="en-US"/>
              <a:t>2/28/2025</a:t>
            </a:fld>
            <a:endParaRPr lang="en-US" dirty="0"/>
          </a:p>
        </p:txBody>
      </p:sp>
      <p:sp>
        <p:nvSpPr>
          <p:cNvPr id="410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15988" y="742950"/>
            <a:ext cx="4965700" cy="3724275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410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6463" y="4716463"/>
            <a:ext cx="4984750" cy="4468812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t" anchorCtr="0" compatLnSpc="1"/>
          <a:lstStyle/>
          <a:p>
            <a:pPr lvl="0"/>
            <a:r>
              <a:rPr lang="en-GB" noProof="0"/>
              <a:t>Click to edit Master text styles</a:t>
            </a:r>
          </a:p>
          <a:p>
            <a:pPr lvl="1"/>
            <a:r>
              <a:rPr lang="en-GB" noProof="0"/>
              <a:t>Second level</a:t>
            </a:r>
          </a:p>
          <a:p>
            <a:pPr lvl="2"/>
            <a:r>
              <a:rPr lang="en-GB" noProof="0"/>
              <a:t>Third level</a:t>
            </a:r>
          </a:p>
          <a:p>
            <a:pPr lvl="3"/>
            <a:r>
              <a:rPr lang="en-GB" noProof="0"/>
              <a:t>Fourth level</a:t>
            </a:r>
          </a:p>
          <a:p>
            <a:pPr lvl="4"/>
            <a:r>
              <a:rPr lang="en-GB" noProof="0"/>
              <a:t>Fifth level</a:t>
            </a: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defTabSz="930275" eaLnBrk="1" hangingPunct="1">
              <a:defRPr sz="1200">
                <a:latin typeface="Times New Roman" panose="02020603050405020304" pitchFamily="18" charset="0"/>
                <a:cs typeface="+mn-cs"/>
              </a:defRPr>
            </a:lvl1pPr>
          </a:lstStyle>
          <a:p>
            <a:pPr>
              <a:defRPr/>
            </a:pPr>
            <a:endParaRPr lang="en-US" dirty="0"/>
          </a:p>
        </p:txBody>
      </p:sp>
      <p:sp>
        <p:nvSpPr>
          <p:cNvPr id="410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51275" y="9431338"/>
            <a:ext cx="2946400" cy="496887"/>
          </a:xfrm>
          <a:prstGeom prst="rect">
            <a:avLst/>
          </a:prstGeom>
          <a:noFill/>
          <a:ln w="9525">
            <a:noFill/>
            <a:miter lim="800000"/>
          </a:ln>
        </p:spPr>
        <p:txBody>
          <a:bodyPr vert="horz" wrap="square" lIns="92859" tIns="46430" rIns="92859" bIns="46430" numCol="1" anchor="b" anchorCtr="0" compatLnSpc="1"/>
          <a:lstStyle>
            <a:lvl1pPr algn="r" defTabSz="930275" eaLnBrk="1" hangingPunct="1">
              <a:defRPr sz="1200">
                <a:latin typeface="Times New Roman" panose="02020603050405020304" pitchFamily="18" charset="0"/>
              </a:defRPr>
            </a:lvl1pPr>
          </a:lstStyle>
          <a:p>
            <a:pPr>
              <a:defRPr/>
            </a:pPr>
            <a:fld id="{ECE0B2C6-996E-45E1-BA1D-CBDA9768A258}" type="slidenum">
              <a:rPr lang="en-GB" altLang="en-US"/>
              <a:t>‹#›</a:t>
            </a:fld>
            <a:endParaRPr lang="en-GB" altLang="en-US"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anose="02020603050405020304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7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0275">
              <a:spcBef>
                <a:spcPct val="30000"/>
              </a:spcBef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0275" eaLnBrk="0" fontAlgn="base" hangingPunct="0">
              <a:spcBef>
                <a:spcPct val="30000"/>
              </a:spcBef>
              <a:spcAft>
                <a:spcPct val="0"/>
              </a:spcAft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fld id="{E31A0830-7958-478F-A687-980EFBB47EC2}" type="slidenum">
              <a:rPr lang="en-GB" altLang="en-US" sz="1200" smtClean="0"/>
              <a:t>1</a:t>
            </a:fld>
            <a:endParaRPr lang="en-GB" altLang="en-US" sz="1200"/>
          </a:p>
        </p:txBody>
      </p:sp>
      <p:sp>
        <p:nvSpPr>
          <p:cNvPr id="717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xfrm>
            <a:off x="915988" y="742950"/>
            <a:ext cx="4967287" cy="3725863"/>
          </a:xfrm>
        </p:spPr>
      </p:sp>
      <p:sp>
        <p:nvSpPr>
          <p:cNvPr id="7172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904875" y="4718050"/>
            <a:ext cx="4987925" cy="4467225"/>
          </a:xfr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pPr eaLnBrk="1" hangingPunct="1"/>
            <a:endParaRPr lang="en-US" alt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2</a:t>
            </a:fld>
            <a:endParaRPr lang="en-GB" alt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3</a:t>
            </a:fld>
            <a:endParaRPr lang="en-GB" altLang="en-US" dirty="0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ECE0B2C6-996E-45E1-BA1D-CBDA9768A258}" type="slidenum">
              <a:rPr lang="en-GB" altLang="en-US" smtClean="0"/>
              <a:t>4</a:t>
            </a:fld>
            <a:endParaRPr lang="en-GB" altLang="en-US" dirty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Text Box 13"/>
          <p:cNvSpPr txBox="1">
            <a:spLocks noChangeArrowheads="1"/>
          </p:cNvSpPr>
          <p:nvPr userDrawn="1"/>
        </p:nvSpPr>
        <p:spPr bwMode="auto">
          <a:xfrm>
            <a:off x="6480442" y="85317"/>
            <a:ext cx="1463675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r>
              <a:rPr lang="de-DE" sz="1400" b="1" dirty="0">
                <a:effectLst/>
              </a:rPr>
              <a:t>S3-xxxxxx</a:t>
            </a:r>
            <a:endParaRPr lang="en-GB" altLang="en-US" sz="1400" b="1" dirty="0">
              <a:solidFill>
                <a:schemeClr val="bg2"/>
              </a:solidFill>
            </a:endParaRPr>
          </a:p>
        </p:txBody>
      </p:sp>
      <p:sp>
        <p:nvSpPr>
          <p:cNvPr id="2" name="Title 1"/>
          <p:cNvSpPr>
            <a:spLocks noGrp="1"/>
          </p:cNvSpPr>
          <p:nvPr>
            <p:ph type="ctrTitle" hasCustomPrompt="1"/>
          </p:nvPr>
        </p:nvSpPr>
        <p:spPr>
          <a:xfrm>
            <a:off x="685800" y="2130426"/>
            <a:ext cx="7772400" cy="1470025"/>
          </a:xfrm>
        </p:spPr>
        <p:txBody>
          <a:bodyPr/>
          <a:lstStyle/>
          <a:p>
            <a:r>
              <a:rPr lang="en-US" dirty="0"/>
              <a:t>Click to edit Master tit style</a:t>
            </a:r>
            <a:endParaRPr lang="en-GB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dirty="0"/>
              <a:t>Click to edit Master subtitle style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5775" y="1200150"/>
            <a:ext cx="8388350" cy="5084763"/>
          </a:xfrm>
        </p:spPr>
        <p:txBody>
          <a:bodyPr/>
          <a:lstStyle/>
          <a:p>
            <a:pPr lvl="0"/>
            <a:r>
              <a:rPr lang="en-US" dirty="0"/>
              <a:t>Click to edit Master text styles</a:t>
            </a:r>
          </a:p>
          <a:p>
            <a:pPr lvl="1"/>
            <a:r>
              <a:rPr lang="en-US" dirty="0"/>
              <a:t>Second level</a:t>
            </a:r>
          </a:p>
          <a:p>
            <a:pPr lvl="2"/>
            <a:r>
              <a:rPr lang="en-US" dirty="0"/>
              <a:t>Third level</a:t>
            </a:r>
          </a:p>
          <a:p>
            <a:pPr lvl="3"/>
            <a:r>
              <a:rPr lang="en-US" dirty="0"/>
              <a:t>Fourth level</a:t>
            </a:r>
          </a:p>
          <a:p>
            <a:pPr lvl="4"/>
            <a:r>
              <a:rPr lang="en-US" dirty="0"/>
              <a:t>Fifth level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SA2 149E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de-DE"/>
          </a:p>
        </p:txBody>
      </p:sp>
      <p:sp>
        <p:nvSpPr>
          <p:cNvPr id="6" name="Title 1"/>
          <p:cNvSpPr>
            <a:spLocks noGrp="1"/>
          </p:cNvSpPr>
          <p:nvPr>
            <p:ph type="title" hasCustomPrompt="1"/>
          </p:nvPr>
        </p:nvSpPr>
        <p:spPr>
          <a:xfrm>
            <a:off x="260350" y="119598"/>
            <a:ext cx="6827838" cy="906977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/>
              <a:t>FS_5WWC status after SA2 150E</a:t>
            </a:r>
            <a:endParaRPr lang="en-GB" dirty="0"/>
          </a:p>
        </p:txBody>
      </p:sp>
    </p:spTree>
  </p:cSld>
  <p:clrMapOvr>
    <a:masterClrMapping/>
  </p:clrMapOvr>
  <p:transition spd="slow"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.jpeg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AutoShape 14"/>
          <p:cNvSpPr>
            <a:spLocks noChangeArrowheads="1"/>
          </p:cNvSpPr>
          <p:nvPr userDrawn="1"/>
        </p:nvSpPr>
        <p:spPr bwMode="auto">
          <a:xfrm>
            <a:off x="590550" y="6373813"/>
            <a:ext cx="6169025" cy="323850"/>
          </a:xfrm>
          <a:prstGeom prst="homePlate">
            <a:avLst>
              <a:gd name="adj" fmla="val 91541"/>
            </a:avLst>
          </a:prstGeom>
          <a:solidFill>
            <a:srgbClr val="72AF2F">
              <a:alpha val="94901"/>
            </a:srgbClr>
          </a:solidFill>
          <a:ln>
            <a:noFill/>
          </a:ln>
          <a:extLs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 anchor="ctr"/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>
              <a:defRPr/>
            </a:pPr>
            <a:r>
              <a:rPr lang="en-US" altLang="en-US" dirty="0"/>
              <a:t>SA3#117,</a:t>
            </a:r>
          </a:p>
        </p:txBody>
      </p:sp>
      <p:sp>
        <p:nvSpPr>
          <p:cNvPr id="1027" name="Title Placeholder 1"/>
          <p:cNvSpPr>
            <a:spLocks noGrp="1"/>
          </p:cNvSpPr>
          <p:nvPr>
            <p:ph type="title"/>
          </p:nvPr>
        </p:nvSpPr>
        <p:spPr bwMode="auto">
          <a:xfrm>
            <a:off x="488950" y="228600"/>
            <a:ext cx="6827838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/>
          <a:lstStyle/>
          <a:p>
            <a:pPr lvl="0"/>
            <a:r>
              <a:rPr lang="en-US" altLang="en-US"/>
              <a:t>Click to edit Master title style</a:t>
            </a:r>
            <a:endParaRPr lang="en-GB" altLang="en-US"/>
          </a:p>
        </p:txBody>
      </p:sp>
      <p:sp>
        <p:nvSpPr>
          <p:cNvPr id="1028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85775" y="1454150"/>
            <a:ext cx="8388350" cy="48307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/>
          <a:lstStyle/>
          <a:p>
            <a:pPr lvl="0"/>
            <a:r>
              <a:rPr lang="en-US" altLang="en-US" dirty="0"/>
              <a:t>Click to edit Master text styles</a:t>
            </a:r>
          </a:p>
          <a:p>
            <a:pPr lvl="1"/>
            <a:r>
              <a:rPr lang="en-US" altLang="en-US" dirty="0"/>
              <a:t>Second level</a:t>
            </a:r>
          </a:p>
          <a:p>
            <a:pPr lvl="2"/>
            <a:r>
              <a:rPr lang="en-US" altLang="en-US" dirty="0"/>
              <a:t>Third level</a:t>
            </a:r>
          </a:p>
          <a:p>
            <a:pPr lvl="3"/>
            <a:r>
              <a:rPr lang="en-US" altLang="en-US" dirty="0"/>
              <a:t>Fourth level</a:t>
            </a:r>
          </a:p>
          <a:p>
            <a:pPr lvl="4"/>
            <a:r>
              <a:rPr lang="en-US" altLang="en-US" dirty="0"/>
              <a:t>Fifth level</a:t>
            </a:r>
            <a:endParaRPr lang="en-GB" altLang="en-US" dirty="0"/>
          </a:p>
        </p:txBody>
      </p:sp>
      <p:sp>
        <p:nvSpPr>
          <p:cNvPr id="12" name="Oval 11"/>
          <p:cNvSpPr/>
          <p:nvPr userDrawn="1"/>
        </p:nvSpPr>
        <p:spPr bwMode="auto">
          <a:xfrm>
            <a:off x="8318500" y="6383338"/>
            <a:ext cx="511175" cy="296862"/>
          </a:xfrm>
          <a:prstGeom prst="ellipse">
            <a:avLst/>
          </a:prstGeom>
          <a:solidFill>
            <a:schemeClr val="bg1">
              <a:alpha val="5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/>
          <a:lstStyle>
            <a:lvl1pPr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 eaLnBrk="0" hangingPunct="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algn="ctr">
              <a:defRPr/>
            </a:pPr>
            <a:fld id="{1E10F64A-668A-451F-BD49-32A860AAC750}" type="slidenum">
              <a:rPr lang="en-GB" altLang="en-US" b="1" smtClean="0"/>
              <a:t>‹#›</a:t>
            </a:fld>
            <a:endParaRPr lang="en-GB" altLang="en-US" b="1" dirty="0"/>
          </a:p>
          <a:p>
            <a:pPr>
              <a:defRPr/>
            </a:pPr>
            <a:endParaRPr lang="en-GB" altLang="en-US" dirty="0"/>
          </a:p>
        </p:txBody>
      </p:sp>
      <p:sp>
        <p:nvSpPr>
          <p:cNvPr id="1031" name="Rectangle 15"/>
          <p:cNvSpPr>
            <a:spLocks noChangeArrowheads="1"/>
          </p:cNvSpPr>
          <p:nvPr userDrawn="1"/>
        </p:nvSpPr>
        <p:spPr bwMode="auto">
          <a:xfrm>
            <a:off x="4086225" y="3303588"/>
            <a:ext cx="971550" cy="2460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dirty="0">
                <a:solidFill>
                  <a:schemeClr val="bg1"/>
                </a:solidFill>
              </a:rPr>
              <a:t>© 3GPP 2012</a:t>
            </a:r>
            <a:endParaRPr lang="en-GB" altLang="en-US" dirty="0"/>
          </a:p>
        </p:txBody>
      </p:sp>
      <p:sp>
        <p:nvSpPr>
          <p:cNvPr id="1032" name="Rectangle 16"/>
          <p:cNvSpPr>
            <a:spLocks noChangeArrowheads="1"/>
          </p:cNvSpPr>
          <p:nvPr userDrawn="1"/>
        </p:nvSpPr>
        <p:spPr bwMode="auto">
          <a:xfrm>
            <a:off x="7439025" y="6462713"/>
            <a:ext cx="824265" cy="215444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1pPr>
            <a:lvl2pPr marL="742950" indent="-28575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2pPr>
            <a:lvl3pPr marL="11430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3pPr>
            <a:lvl4pPr marL="16002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4pPr>
            <a:lvl5pPr marL="2057400" indent="-228600"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1000">
                <a:solidFill>
                  <a:schemeClr val="tx1"/>
                </a:solidFill>
                <a:latin typeface="Arial" panose="020B0604020202020204" pitchFamily="34" charset="0"/>
                <a:cs typeface="Arial" panose="020B0604020202020204" pitchFamily="34" charset="0"/>
              </a:defRPr>
            </a:lvl9pPr>
          </a:lstStyle>
          <a:p>
            <a:pPr eaLnBrk="1" hangingPunct="1">
              <a:defRPr/>
            </a:pPr>
            <a:r>
              <a:rPr lang="en-GB" altLang="en-US" sz="800" dirty="0"/>
              <a:t>© 3GPP 2020</a:t>
            </a:r>
          </a:p>
        </p:txBody>
      </p:sp>
      <p:pic>
        <p:nvPicPr>
          <p:cNvPr id="1033" name="Picture 10" descr="3GPP_TM_RD.jpg"/>
          <p:cNvPicPr>
            <a:picLocks noChangeAspect="1"/>
          </p:cNvPicPr>
          <p:nvPr userDrawn="1"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26338" y="415925"/>
            <a:ext cx="1308100" cy="762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</p:sldLayoutIdLst>
  <p:transition spd="slow"/>
  <p:hf hdr="0" ftr="0" dt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>
          <a:solidFill>
            <a:srgbClr val="FF0000"/>
          </a:solidFill>
          <a:latin typeface="Calibri" panose="020F0502020204030204" pitchFamily="34" charset="0"/>
        </a:defRPr>
      </a:lvl9pPr>
    </p:titleStyle>
    <p:bodyStyle>
      <a:lvl1pPr marL="457200" indent="-457200" algn="l" rtl="0" eaLnBrk="0" fontAlgn="base" hangingPunct="0">
        <a:spcBef>
          <a:spcPct val="20000"/>
        </a:spcBef>
        <a:spcAft>
          <a:spcPct val="0"/>
        </a:spcAft>
        <a:buBlip>
          <a:blip r:embed="rId7"/>
        </a:buBlip>
        <a:defRPr sz="28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C00000"/>
        </a:buClr>
        <a:buFont typeface="Arial" panose="020B0604020202020204" pitchFamily="34" charset="0"/>
        <a:buChar char="•"/>
        <a:defRPr sz="24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•"/>
        <a:defRPr sz="20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5pPr>
      <a:lvl6pPr marL="25146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6pPr>
      <a:lvl7pPr marL="29718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7pPr>
      <a:lvl8pPr marL="34290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8pPr>
      <a:lvl9pPr marL="3886200" indent="-228600" algn="l" rtl="0" eaLnBrk="0" fontAlgn="base" hangingPunct="0">
        <a:spcBef>
          <a:spcPct val="20000"/>
        </a:spcBef>
        <a:spcAft>
          <a:spcPct val="0"/>
        </a:spcAft>
        <a:buFont typeface="Arial" panose="020B0604020202020204" pitchFamily="34" charset="0"/>
        <a:buChar char="»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4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4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2130426"/>
            <a:ext cx="7772400" cy="1470025"/>
          </a:xfrm>
        </p:spPr>
        <p:txBody>
          <a:bodyPr>
            <a:noAutofit/>
          </a:bodyPr>
          <a:lstStyle/>
          <a:p>
            <a:pPr>
              <a:defRPr/>
            </a:pPr>
            <a:r>
              <a:rPr lang="fr-FR" dirty="0"/>
              <a:t>SA WG3 </a:t>
            </a:r>
            <a:r>
              <a:rPr lang="fr-FR" dirty="0" err="1"/>
              <a:t>Status</a:t>
            </a:r>
            <a:r>
              <a:rPr lang="fr-FR" dirty="0"/>
              <a:t> report for ‘</a:t>
            </a:r>
            <a:r>
              <a:rPr lang="en-IN" dirty="0" err="1"/>
              <a:t>FS_Metaverse_Sec</a:t>
            </a:r>
            <a:r>
              <a:rPr lang="fr-FR" dirty="0"/>
              <a:t>’</a:t>
            </a:r>
            <a:endParaRPr lang="en-GB" dirty="0"/>
          </a:p>
        </p:txBody>
      </p:sp>
      <p:sp>
        <p:nvSpPr>
          <p:cNvPr id="13" name="Subtitle 6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/>
          <a:p>
            <a:pPr>
              <a:lnSpc>
                <a:spcPct val="80000"/>
              </a:lnSpc>
            </a:pPr>
            <a:r>
              <a:rPr lang="en-US" altLang="en-US" sz="2000" b="1" dirty="0"/>
              <a:t/>
            </a:r>
            <a:br>
              <a:rPr lang="en-US" altLang="en-US" sz="2000" b="1" dirty="0"/>
            </a:br>
            <a:r>
              <a:rPr lang="en-US" altLang="en-US" sz="2000" b="1" dirty="0" smtClean="0"/>
              <a:t>Rohini </a:t>
            </a:r>
            <a:r>
              <a:rPr lang="en-US" altLang="en-US" sz="2000" b="1" dirty="0" err="1" smtClean="0"/>
              <a:t>Rajendran</a:t>
            </a:r>
            <a:r>
              <a:rPr lang="en-US" altLang="en-US" sz="2000" b="1" dirty="0" smtClean="0"/>
              <a:t> (Samsung)</a:t>
            </a:r>
          </a:p>
          <a:p>
            <a:pPr>
              <a:lnSpc>
                <a:spcPct val="80000"/>
              </a:lnSpc>
            </a:pPr>
            <a:r>
              <a:rPr lang="en-US" altLang="en-US" sz="2000" b="1" dirty="0" err="1" smtClean="0"/>
              <a:t>Lihui</a:t>
            </a:r>
            <a:r>
              <a:rPr lang="en-US" altLang="en-US" sz="2000" b="1" dirty="0" smtClean="0"/>
              <a:t> </a:t>
            </a:r>
            <a:r>
              <a:rPr lang="en-US" altLang="en-US" sz="2000" b="1" dirty="0" err="1" smtClean="0"/>
              <a:t>Xiong</a:t>
            </a:r>
            <a:r>
              <a:rPr lang="en-US" altLang="en-US" sz="2000" b="1" dirty="0" smtClean="0"/>
              <a:t> (OPPO)</a:t>
            </a:r>
            <a:r>
              <a:rPr lang="en-GB" sz="1800" b="1" dirty="0" smtClean="0">
                <a:latin typeface="Arial" charset="0"/>
              </a:rPr>
              <a:t>	</a:t>
            </a:r>
            <a:endParaRPr lang="en-US" altLang="en-US" sz="2000" dirty="0">
              <a:latin typeface="Arial" panose="020B0604020202020204" pitchFamily="34" charset="0"/>
            </a:endParaRPr>
          </a:p>
          <a:p>
            <a:pPr>
              <a:lnSpc>
                <a:spcPct val="80000"/>
              </a:lnSpc>
              <a:defRPr/>
            </a:pPr>
            <a:endParaRPr lang="en-GB" altLang="en-US" sz="2000" dirty="0">
              <a:latin typeface="Arial" panose="020B0604020202020204" pitchFamily="34" charset="0"/>
            </a:endParaRPr>
          </a:p>
        </p:txBody>
      </p:sp>
    </p:spTree>
  </p:cSld>
  <p:clrMapOvr>
    <a:masterClrMapping/>
  </p:clrMapOvr>
  <p:transition spd="slow"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Content Placeholder 7"/>
          <p:cNvSpPr>
            <a:spLocks noGrp="1"/>
          </p:cNvSpPr>
          <p:nvPr>
            <p:ph sz="half" idx="2"/>
          </p:nvPr>
        </p:nvSpPr>
        <p:spPr>
          <a:xfrm>
            <a:off x="405791" y="1042564"/>
            <a:ext cx="8554481" cy="5273395"/>
          </a:xfrm>
        </p:spPr>
        <p:txBody>
          <a:bodyPr numCol="2"/>
          <a:lstStyle/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TUs </a:t>
            </a:r>
            <a:r>
              <a:rPr lang="en-CA" sz="1800" dirty="0" smtClean="0">
                <a:effectLst/>
                <a:latin typeface="Calibri" panose="020F0502020204030204" pitchFamily="34" charset="0"/>
                <a:ea typeface="Times New Roman" panose="02020603050405020304" pitchFamily="18" charset="0"/>
              </a:rPr>
              <a:t>planned</a:t>
            </a:r>
          </a:p>
          <a:p>
            <a:pPr marL="0" lvl="0" indent="0">
              <a:buNone/>
            </a:pPr>
            <a:endParaRPr lang="en-CA" sz="1800" dirty="0" smtClean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0" lvl="0" indent="0">
              <a:buNone/>
            </a:pPr>
            <a:endParaRPr lang="en-CA" sz="1800" dirty="0">
              <a:effectLst/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SA3#115 </a:t>
            </a:r>
            <a:r>
              <a:rPr lang="en-CA" sz="1800" dirty="0" err="1">
                <a:latin typeface="Calibri" panose="020F0502020204030204" pitchFamily="34" charset="0"/>
                <a:ea typeface="Times New Roman" panose="02020603050405020304" pitchFamily="18" charset="0"/>
              </a:rPr>
              <a:t>Adhoc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e-meeting:</a:t>
            </a:r>
            <a:endParaRPr lang="en-CA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GB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2 KIs agreed</a:t>
            </a:r>
            <a:endParaRPr lang="en-US" sz="1400" dirty="0">
              <a:latin typeface="Calibri" panose="020F0502020204030204" pitchFamily="34" charset="0"/>
              <a:ea typeface="Calibri" panose="020F0502020204030204" pitchFamily="34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SA3#116 meeting:</a:t>
            </a:r>
            <a:endParaRPr lang="en-CA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>
                <a:latin typeface="Calibri" panose="020F0502020204030204" pitchFamily="34" charset="0"/>
                <a:ea typeface="Times New Roman" panose="02020603050405020304" pitchFamily="18" charset="0"/>
              </a:rPr>
              <a:t>1 solution </a:t>
            </a: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agreed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SA3#117 meeting:</a:t>
            </a:r>
            <a:endParaRPr lang="en-CA" sz="1800" dirty="0" smtClean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2 new Key issues approved (expect no more KI in further meeting)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2 new solutions (for KI#1) and 1 new solution (for KI#2) were approved</a:t>
            </a: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In SA3#118 meeting:</a:t>
            </a:r>
            <a:endParaRPr lang="en-CA" sz="14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Solution and evaluation to all solutions are expected 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lvl="0" indent="-342900">
              <a:buFont typeface="Symbol" panose="05050102010706020507" pitchFamily="18" charset="2"/>
              <a:buChar char=""/>
            </a:pP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119</a:t>
            </a:r>
            <a:r>
              <a:rPr lang="en-CA" altLang="zh-CN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 meeting: </a:t>
            </a:r>
            <a:endParaRPr lang="en-CA" altLang="zh-CN" sz="1800" dirty="0">
              <a:solidFill>
                <a:srgbClr val="FF0000"/>
              </a:solidFill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Key issue#1 concluded.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Key issue#2 partially concluded.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proposal approved.</a:t>
            </a:r>
            <a:endParaRPr lang="en-CA" sz="1800" dirty="0" smtClean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342900" indent="-342900">
              <a:buFont typeface="Symbol" panose="05050102010706020507" pitchFamily="18" charset="2"/>
              <a:buChar char=""/>
            </a:pP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</a:rPr>
              <a:t>In SA3#120 meeting: 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Concluded Key issue#3 and #4</a:t>
            </a: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US" sz="1400" dirty="0" smtClean="0">
                <a:solidFill>
                  <a:prstClr val="black"/>
                </a:solidFill>
                <a:sym typeface="+mn-ea"/>
              </a:rPr>
              <a:t>TR sent for information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buFont typeface="Symbol" panose="05050102010706020507" pitchFamily="18" charset="2"/>
              <a:buChar char=""/>
            </a:pPr>
            <a:r>
              <a:rPr lang="en-CA" sz="1400" dirty="0" smtClean="0">
                <a:latin typeface="Calibri" panose="020F0502020204030204" pitchFamily="34" charset="0"/>
                <a:ea typeface="Times New Roman" panose="02020603050405020304" pitchFamily="18" charset="0"/>
              </a:rPr>
              <a:t>WID work started</a:t>
            </a:r>
          </a:p>
          <a:p>
            <a:pPr marL="342900" lvl="0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CA" sz="1800" dirty="0" smtClean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In 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SA3#12</a:t>
            </a:r>
            <a:r>
              <a:rPr lang="en-US" alt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1</a:t>
            </a:r>
            <a:r>
              <a:rPr lang="en-CA" sz="1800" dirty="0">
                <a:latin typeface="Calibri" panose="020F0502020204030204" pitchFamily="34" charset="0"/>
                <a:ea typeface="Times New Roman" panose="02020603050405020304" pitchFamily="18" charset="0"/>
                <a:sym typeface="+mn-ea"/>
              </a:rPr>
              <a:t>  meeting </a:t>
            </a:r>
            <a:endParaRPr lang="en-CA" sz="18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Pending conclusion for key issue#2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TR clean-up</a:t>
            </a:r>
          </a:p>
          <a:p>
            <a:pPr marL="628650" lvl="1" indent="-342900">
              <a:lnSpc>
                <a:spcPct val="110000"/>
              </a:lnSpc>
              <a:spcBef>
                <a:spcPts val="0"/>
              </a:spcBef>
              <a:buFont typeface="Symbol" panose="05050102010706020507" pitchFamily="18" charset="2"/>
              <a:buChar char=""/>
            </a:pPr>
            <a:r>
              <a:rPr lang="en-US" sz="1400" dirty="0" smtClean="0">
                <a:latin typeface="Calibri" panose="020F0502020204030204" pitchFamily="34" charset="0"/>
                <a:ea typeface="Times New Roman" panose="02020603050405020304" pitchFamily="18" charset="0"/>
                <a:cs typeface="+mn-ea"/>
                <a:sym typeface="+mn-ea"/>
              </a:rPr>
              <a:t>Send TR for approval</a:t>
            </a:r>
            <a:endParaRPr lang="en-CA" sz="14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marL="285750" lvl="1" indent="0">
              <a:buNone/>
            </a:pPr>
            <a:endParaRPr lang="en-US" sz="1800" dirty="0">
              <a:latin typeface="Calibri" panose="020F0502020204030204" pitchFamily="34" charset="0"/>
              <a:ea typeface="Times New Roman" panose="02020603050405020304" pitchFamily="18" charset="0"/>
              <a:cs typeface="+mn-cs"/>
            </a:endParaRP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56B83FC-25A3-44B2-9ABF-4705626AB921}"/>
              </a:ext>
            </a:extLst>
          </p:cNvPr>
          <p:cNvSpPr txBox="1"/>
          <p:nvPr/>
        </p:nvSpPr>
        <p:spPr>
          <a:xfrm>
            <a:off x="405791" y="754743"/>
            <a:ext cx="500803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fr-FR" sz="1800" dirty="0" err="1">
                <a:solidFill>
                  <a:srgbClr val="FF0000"/>
                </a:solidFill>
              </a:rPr>
              <a:t>Overall</a:t>
            </a:r>
            <a:r>
              <a:rPr lang="fr-FR" sz="1800" dirty="0">
                <a:solidFill>
                  <a:srgbClr val="FF0000"/>
                </a:solidFill>
              </a:rPr>
              <a:t> plan</a:t>
            </a:r>
            <a:endParaRPr lang="en-US" sz="1800" dirty="0">
              <a:solidFill>
                <a:srgbClr val="FF0000"/>
              </a:solidFill>
            </a:endParaRP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6A27327-DB1C-4EF3-8FA2-A10DF7DB2B50}"/>
              </a:ext>
            </a:extLst>
          </p:cNvPr>
          <p:cNvSpPr txBox="1"/>
          <p:nvPr/>
        </p:nvSpPr>
        <p:spPr>
          <a:xfrm>
            <a:off x="1303020" y="377190"/>
            <a:ext cx="6217920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‘</a:t>
            </a:r>
            <a:r>
              <a:rPr lang="en-US" sz="2400" dirty="0" err="1">
                <a:solidFill>
                  <a:srgbClr val="FF0000"/>
                </a:solidFill>
              </a:rPr>
              <a:t>FS_Metaverse_Sec</a:t>
            </a:r>
            <a:r>
              <a:rPr lang="en-US" sz="2400" dirty="0">
                <a:solidFill>
                  <a:srgbClr val="FF0000"/>
                </a:solidFill>
              </a:rPr>
              <a:t>’ overall plan</a:t>
            </a:r>
          </a:p>
        </p:txBody>
      </p:sp>
      <p:graphicFrame>
        <p:nvGraphicFramePr>
          <p:cNvPr id="11" name="Table 10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79303908"/>
              </p:ext>
            </p:extLst>
          </p:nvPr>
        </p:nvGraphicFramePr>
        <p:xfrm>
          <a:off x="882877" y="1509220"/>
          <a:ext cx="2950845" cy="762000"/>
        </p:xfrm>
        <a:graphic>
          <a:graphicData uri="http://schemas.openxmlformats.org/drawingml/2006/table">
            <a:tbl>
              <a:tblPr firstRow="1" firstCol="1" bandRow="1">
                <a:tableStyleId>{5940675A-B579-460E-94D1-54222C63F5DA}</a:tableStyleId>
              </a:tblPr>
              <a:tblGrid>
                <a:gridCol w="1014095">
                  <a:extLst>
                    <a:ext uri="{9D8B030D-6E8A-4147-A177-3AD203B41FA5}">
                      <a16:colId xmlns:a16="http://schemas.microsoft.com/office/drawing/2014/main" val="4204384151"/>
                    </a:ext>
                  </a:extLst>
                </a:gridCol>
                <a:gridCol w="996950">
                  <a:extLst>
                    <a:ext uri="{9D8B030D-6E8A-4147-A177-3AD203B41FA5}">
                      <a16:colId xmlns:a16="http://schemas.microsoft.com/office/drawing/2014/main" val="3543558438"/>
                    </a:ext>
                  </a:extLst>
                </a:gridCol>
                <a:gridCol w="939800">
                  <a:extLst>
                    <a:ext uri="{9D8B030D-6E8A-4147-A177-3AD203B41FA5}">
                      <a16:colId xmlns:a16="http://schemas.microsoft.com/office/drawing/2014/main" val="37888218"/>
                    </a:ext>
                  </a:extLst>
                </a:gridCol>
              </a:tblGrid>
              <a:tr h="0"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Work Task ID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TU Estimate</a:t>
                      </a:r>
                      <a:endParaRPr lang="en-IN" sz="1000" dirty="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 dirty="0">
                          <a:effectLst/>
                        </a:rPr>
                        <a:t>(Study)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TU Estimate</a:t>
                      </a:r>
                      <a:endParaRPr lang="en-IN" sz="1000">
                        <a:effectLst/>
                      </a:endParaRPr>
                    </a:p>
                    <a:p>
                      <a:pPr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(Normative)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95005857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WT1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1.5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1217749940"/>
                  </a:ext>
                </a:extLst>
              </a:tr>
              <a:tr h="111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WT2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0.5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714962619"/>
                  </a:ext>
                </a:extLst>
              </a:tr>
              <a:tr h="111760"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GB" sz="1000">
                          <a:effectLst/>
                        </a:rPr>
                        <a:t>WT3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>
                          <a:effectLst/>
                        </a:rPr>
                        <a:t>1</a:t>
                      </a:r>
                      <a:endParaRPr lang="en-IN" sz="100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tc>
                  <a:txBody>
                    <a:bodyPr/>
                    <a:lstStyle/>
                    <a:p>
                      <a:pPr algn="ctr">
                        <a:spcAft>
                          <a:spcPts val="0"/>
                        </a:spcAft>
                      </a:pPr>
                      <a:r>
                        <a:rPr lang="en-US" sz="1000" dirty="0">
                          <a:effectLst/>
                        </a:rPr>
                        <a:t>1</a:t>
                      </a:r>
                      <a:endParaRPr lang="en-IN" sz="1000" dirty="0">
                        <a:effectLst/>
                        <a:latin typeface="Times New Roman" panose="02020603050405020304" pitchFamily="18" charset="0"/>
                        <a:ea typeface="Times New Roman" panose="02020603050405020304" pitchFamily="18" charset="0"/>
                      </a:endParaRPr>
                    </a:p>
                  </a:txBody>
                  <a:tcPr marL="68580" marR="68580" marT="0" marB="0"/>
                </a:tc>
                <a:extLst>
                  <a:ext uri="{0D108BD9-81ED-4DB2-BD59-A6C34878D82A}">
                    <a16:rowId xmlns:a16="http://schemas.microsoft.com/office/drawing/2014/main" val="257853088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Content Placeholder 7"/>
          <p:cNvSpPr>
            <a:spLocks noGrp="1"/>
          </p:cNvSpPr>
          <p:nvPr>
            <p:ph sz="half" idx="2"/>
          </p:nvPr>
        </p:nvSpPr>
        <p:spPr>
          <a:xfrm>
            <a:off x="434974" y="2456862"/>
            <a:ext cx="8554481" cy="3548284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General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/>
              <a:t>TR 33.721 v0.</a:t>
            </a:r>
            <a:r>
              <a:rPr lang="en-US" altLang="de-DE" sz="1200" dirty="0"/>
              <a:t>3</a:t>
            </a:r>
            <a:r>
              <a:rPr lang="de-DE" altLang="de-DE" sz="1200" dirty="0"/>
              <a:t>.0 contains </a:t>
            </a:r>
            <a:r>
              <a:rPr lang="en-US" altLang="de-DE" sz="1200" dirty="0"/>
              <a:t>4</a:t>
            </a:r>
            <a:r>
              <a:rPr lang="de-DE" altLang="de-DE" sz="1200" dirty="0"/>
              <a:t> key issue</a:t>
            </a:r>
            <a:r>
              <a:rPr lang="en-US" altLang="de-DE" sz="1200" dirty="0"/>
              <a:t>s</a:t>
            </a:r>
            <a:r>
              <a:rPr lang="de-DE" altLang="de-DE" sz="1200" dirty="0"/>
              <a:t> and </a:t>
            </a:r>
            <a:r>
              <a:rPr lang="en-US" altLang="de-DE" sz="1200" dirty="0" smtClean="0"/>
              <a:t>10 </a:t>
            </a:r>
            <a:r>
              <a:rPr lang="de-DE" altLang="de-DE" sz="1200" dirty="0" smtClean="0"/>
              <a:t>solution</a:t>
            </a:r>
            <a:r>
              <a:rPr lang="en-US" altLang="de-DE" sz="1200" dirty="0"/>
              <a:t>s</a:t>
            </a:r>
            <a:r>
              <a:rPr lang="de-DE" altLang="de-DE" sz="1200" dirty="0"/>
              <a:t>. </a:t>
            </a:r>
            <a:endParaRPr lang="en-IN" altLang="de-DE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de-DE" altLang="de-DE" sz="1200" dirty="0" smtClean="0"/>
              <a:t>Key issue#1, #3, #4 is concluded and Key issue#2 is partially concluded</a:t>
            </a:r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US" altLang="zh-CN" sz="16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/>
              <a:t>None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GB" sz="1600" dirty="0"/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de-DE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Contentious Issue</a:t>
            </a:r>
            <a:r>
              <a:rPr kumimoji="0" lang="de-DE" sz="16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t>:</a:t>
            </a:r>
          </a:p>
          <a:p>
            <a:pPr marL="742950" marR="0" lvl="1" indent="-28575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>
                <a:srgbClr val="C00000"/>
              </a:buClr>
              <a:buSzTx/>
              <a:buFont typeface="Arial" panose="020B0604020202020204" pitchFamily="34" charset="0"/>
              <a:buChar char="•"/>
              <a:tabLst/>
              <a:defRPr/>
            </a:pPr>
            <a:r>
              <a:rPr kumimoji="0" lang="en-GB" sz="1200" b="0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</a:rPr>
              <a:t>None</a:t>
            </a:r>
            <a:endParaRPr kumimoji="0" lang="de-DE" sz="1200" b="0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 smtClean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457200" marR="0" lvl="0" indent="-45720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FontTx/>
              <a:buBlip>
                <a:blip r:embed="rId3"/>
              </a:buBlip>
              <a:tabLst/>
              <a:defRPr/>
            </a:pPr>
            <a:r>
              <a:rPr kumimoji="0" lang="en-US" altLang="zh-CN" sz="1600" b="1" i="0" u="none" strike="noStrike" kern="0" cap="none" spc="0" normalizeH="0" baseline="0" noProof="0" dirty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Risks</a:t>
            </a:r>
            <a:r>
              <a:rPr kumimoji="0" lang="en-US" altLang="zh-CN" sz="1600" b="1" i="0" u="none" strike="noStrike" kern="0" cap="none" spc="0" normalizeH="0" baseline="0" noProof="0" dirty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宋体" panose="02010600030101010101" pitchFamily="2" charset="-122"/>
                <a:cs typeface="+mn-cs"/>
              </a:rPr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zh-CN" sz="1200" dirty="0" smtClean="0"/>
              <a:t>Completing the normative work within timeline</a:t>
            </a:r>
            <a:endParaRPr lang="en-US" altLang="zh-CN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811530" y="411480"/>
            <a:ext cx="580644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‘‘</a:t>
            </a:r>
            <a:r>
              <a:rPr lang="en-US" sz="2000" dirty="0" err="1" smtClean="0">
                <a:solidFill>
                  <a:srgbClr val="FF0000"/>
                </a:solidFill>
              </a:rPr>
              <a:t>FS_Metaverse_Sec</a:t>
            </a:r>
            <a:r>
              <a:rPr lang="en-US" sz="2000" dirty="0" smtClean="0">
                <a:solidFill>
                  <a:srgbClr val="FF0000"/>
                </a:solidFill>
              </a:rPr>
              <a:t>‘‘ </a:t>
            </a:r>
            <a:r>
              <a:rPr lang="en-US" sz="2000" dirty="0">
                <a:solidFill>
                  <a:srgbClr val="FF0000"/>
                </a:solidFill>
              </a:rPr>
              <a:t>status after </a:t>
            </a:r>
            <a:r>
              <a:rPr lang="en-US" sz="2000" dirty="0" smtClean="0">
                <a:solidFill>
                  <a:srgbClr val="FF0000"/>
                </a:solidFill>
              </a:rPr>
              <a:t>SA3#120</a:t>
            </a:r>
            <a:endParaRPr lang="en-US" sz="2000" dirty="0">
              <a:solidFill>
                <a:srgbClr val="FF0000"/>
              </a:solidFill>
            </a:endParaRPr>
          </a:p>
        </p:txBody>
      </p:sp>
      <p:graphicFrame>
        <p:nvGraphicFramePr>
          <p:cNvPr id="11" name="Table 10">
            <a:extLst>
              <a:ext uri="{FF2B5EF4-FFF2-40B4-BE49-F238E27FC236}">
                <a16:creationId xmlns:a16="http://schemas.microsoft.com/office/drawing/2014/main" id="{2CC3822B-8EE6-43D0-AD7D-D7B78ECF3BE1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645904480"/>
              </p:ext>
            </p:extLst>
          </p:nvPr>
        </p:nvGraphicFramePr>
        <p:xfrm>
          <a:off x="301625" y="1287463"/>
          <a:ext cx="8687186" cy="871225"/>
        </p:xfrm>
        <a:graphic>
          <a:graphicData uri="http://schemas.openxmlformats.org/drawingml/2006/table">
            <a:tbl>
              <a:tblPr firstRow="1" firstCol="1" bandRow="1">
                <a:tableStyleId>{F5AB1C69-6EDB-4FF4-983F-18BD219EF322}</a:tableStyleId>
              </a:tblPr>
              <a:tblGrid>
                <a:gridCol w="932815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2720340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929191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556709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  <a:gridCol w="323284">
                  <a:extLst>
                    <a:ext uri="{9D8B030D-6E8A-4147-A177-3AD203B41FA5}">
                      <a16:colId xmlns:a16="http://schemas.microsoft.com/office/drawing/2014/main" val="20004"/>
                    </a:ext>
                  </a:extLst>
                </a:gridCol>
                <a:gridCol w="667362">
                  <a:extLst>
                    <a:ext uri="{9D8B030D-6E8A-4147-A177-3AD203B41FA5}">
                      <a16:colId xmlns:a16="http://schemas.microsoft.com/office/drawing/2014/main" val="20005"/>
                    </a:ext>
                  </a:extLst>
                </a:gridCol>
                <a:gridCol w="456211">
                  <a:extLst>
                    <a:ext uri="{9D8B030D-6E8A-4147-A177-3AD203B41FA5}">
                      <a16:colId xmlns:a16="http://schemas.microsoft.com/office/drawing/2014/main" val="20006"/>
                    </a:ext>
                  </a:extLst>
                </a:gridCol>
                <a:gridCol w="722689">
                  <a:extLst>
                    <a:ext uri="{9D8B030D-6E8A-4147-A177-3AD203B41FA5}">
                      <a16:colId xmlns:a16="http://schemas.microsoft.com/office/drawing/2014/main" val="20007"/>
                    </a:ext>
                  </a:extLst>
                </a:gridCol>
                <a:gridCol w="1378585">
                  <a:extLst>
                    <a:ext uri="{9D8B030D-6E8A-4147-A177-3AD203B41FA5}">
                      <a16:colId xmlns:a16="http://schemas.microsoft.com/office/drawing/2014/main" val="20008"/>
                    </a:ext>
                  </a:extLst>
                </a:gridCol>
              </a:tblGrid>
              <a:tr h="231305"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UID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Name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Acronym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err="1"/>
                        <a:t>Rel</a:t>
                      </a:r>
                      <a:endParaRPr lang="en-GB" sz="1200" dirty="0"/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WG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Target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/>
                        <a:t>Old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New %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>
                          <a:solidFill>
                            <a:srgbClr val="FF0000"/>
                          </a:solidFill>
                        </a:rPr>
                        <a:t>Change or comment</a:t>
                      </a: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65595"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1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1030039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Study on security aspects of 5G mobile </a:t>
                      </a:r>
                      <a:r>
                        <a:rPr lang="en-IN" sz="1200" b="1" i="0" u="none" strike="noStrike" kern="1200" dirty="0" err="1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metaverse</a:t>
                      </a:r>
                      <a:r>
                        <a:rPr lang="en-IN" sz="1200" b="1" i="0" u="none" strike="noStrike" kern="1200" dirty="0" smtClean="0">
                          <a:solidFill>
                            <a:srgbClr val="0000FF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 services</a:t>
                      </a:r>
                      <a:endParaRPr lang="en-GB" sz="1200" b="1" i="0" u="none" strike="noStrike" kern="1200" dirty="0">
                        <a:solidFill>
                          <a:srgbClr val="0000FF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en-GB" sz="1200" b="1" i="0" u="none" strike="noStrike" kern="1200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‘</a:t>
                      </a:r>
                      <a:r>
                        <a:rPr lang="en-GB" sz="1200" b="1" i="0" u="none" strike="noStrike" kern="1200" dirty="0" err="1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  <a:ea typeface="+mn-ea"/>
                          <a:cs typeface="+mn-cs"/>
                        </a:rPr>
                        <a:t>FS_Metaverse_Sec</a:t>
                      </a:r>
                      <a:endParaRPr lang="en-GB" sz="1200" b="1" i="0" u="none" strike="noStrike" kern="1200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  <a:ea typeface="+mn-ea"/>
                        <a:cs typeface="+mn-cs"/>
                      </a:endParaRPr>
                    </a:p>
                  </a:txBody>
                  <a:tcPr marL="91448" marR="91448" marT="45640" marB="45640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Rel-19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S3</a:t>
                      </a: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000000"/>
                          </a:solidFill>
                          <a:effectLst/>
                          <a:latin typeface="Arial" panose="020B0604020202020204" pitchFamily="34" charset="0"/>
                        </a:rPr>
                        <a:t>Mar-2025</a:t>
                      </a:r>
                      <a:endParaRPr lang="en-GB" sz="1200" b="0" i="0" u="none" strike="noStrike" dirty="0">
                        <a:solidFill>
                          <a:srgbClr val="00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 fontAlgn="t"/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7</a:t>
                      </a:r>
                      <a:r>
                        <a:rPr lang="en-GB" sz="1200" b="0" i="0" u="none" strike="noStrike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0</a:t>
                      </a:r>
                      <a:r>
                        <a:rPr lang="en-GB" sz="1200" b="0" i="0" u="none" strike="noStrike" dirty="0" smtClean="0">
                          <a:solidFill>
                            <a:srgbClr val="FF0000"/>
                          </a:solidFill>
                          <a:effectLst/>
                          <a:latin typeface="Arial" panose="020B0604020202020204" pitchFamily="34" charset="0"/>
                        </a:rPr>
                        <a:t>%</a:t>
                      </a:r>
                      <a:endParaRPr lang="en-GB" sz="1200" b="0" i="0" u="none" strike="noStrike" dirty="0">
                        <a:solidFill>
                          <a:srgbClr val="FF0000"/>
                        </a:solidFill>
                        <a:effectLst/>
                        <a:latin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  <a:latin typeface="Arial" panose="020B0604020202020204" pitchFamily="34" charset="0"/>
                          <a:cs typeface="Arial" panose="020B0604020202020204" pitchFamily="34" charset="0"/>
                        </a:rPr>
                        <a:t>79%</a:t>
                      </a:r>
                      <a:endParaRPr lang="en-GB" sz="1200" dirty="0">
                        <a:solidFill>
                          <a:srgbClr val="FF0000"/>
                        </a:solidFill>
                        <a:latin typeface="Arial" panose="020B0604020202020204" pitchFamily="34" charset="0"/>
                        <a:cs typeface="Arial" panose="020B0604020202020204" pitchFamily="34" charset="0"/>
                      </a:endParaRPr>
                    </a:p>
                  </a:txBody>
                  <a:tcPr marL="36002" marR="36002" marT="0" marB="0" anchor="ctr"/>
                </a:tc>
                <a:tc>
                  <a:txBody>
                    <a:bodyPr/>
                    <a:lstStyle/>
                    <a:p>
                      <a:pPr algn="ctr">
                        <a:lnSpc>
                          <a:spcPct val="107000"/>
                        </a:lnSpc>
                        <a:spcAft>
                          <a:spcPts val="800"/>
                        </a:spcAft>
                      </a:pPr>
                      <a:r>
                        <a:rPr lang="en-GB" sz="1200" dirty="0" smtClean="0">
                          <a:solidFill>
                            <a:srgbClr val="FF0000"/>
                          </a:solidFill>
                        </a:rPr>
                        <a:t>-</a:t>
                      </a:r>
                      <a:endParaRPr lang="en-GB" sz="1200" dirty="0">
                        <a:solidFill>
                          <a:srgbClr val="FF0000"/>
                        </a:solidFill>
                      </a:endParaRPr>
                    </a:p>
                  </a:txBody>
                  <a:tcPr marL="36002" marR="36002" marT="0" marB="0" anchor="ctr"/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</a:tbl>
          </a:graphicData>
        </a:graphic>
      </p:graphicFrame>
    </p:spTree>
  </p:cSld>
  <p:clrMapOvr>
    <a:masterClrMapping/>
  </p:clrMapOvr>
  <p:transition spd="slow"/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Content Placeholder 7"/>
          <p:cNvSpPr>
            <a:spLocks noGrp="1"/>
          </p:cNvSpPr>
          <p:nvPr>
            <p:ph sz="half" idx="2"/>
          </p:nvPr>
        </p:nvSpPr>
        <p:spPr>
          <a:xfrm>
            <a:off x="454315" y="964151"/>
            <a:ext cx="8554481" cy="5401815"/>
          </a:xfrm>
        </p:spPr>
        <p:txBody>
          <a:bodyPr/>
          <a:lstStyle/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800" b="1" dirty="0"/>
              <a:t>Pending </a:t>
            </a:r>
            <a:r>
              <a:rPr lang="de-DE" altLang="de-DE" sz="1800" b="1" dirty="0" smtClean="0"/>
              <a:t>issues</a:t>
            </a:r>
            <a:endParaRPr lang="en-US" altLang="en-GB" sz="1400" dirty="0" smtClean="0">
              <a:cs typeface="+mn-ea"/>
            </a:endParaRP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400" dirty="0" smtClean="0">
                <a:cs typeface="+mn-ea"/>
              </a:rPr>
              <a:t>Conclusion for below </a:t>
            </a:r>
            <a:r>
              <a:rPr lang="en-US" altLang="en-GB" sz="1400" dirty="0">
                <a:cs typeface="+mn-ea"/>
              </a:rPr>
              <a:t>k</a:t>
            </a:r>
            <a:r>
              <a:rPr lang="en-US" altLang="en-GB" sz="1400" dirty="0" smtClean="0">
                <a:cs typeface="+mn-ea"/>
              </a:rPr>
              <a:t>ey issues</a:t>
            </a:r>
          </a:p>
          <a:p>
            <a:pPr lvl="2">
              <a:spcBef>
                <a:spcPts val="0"/>
              </a:spcBef>
              <a:spcAft>
                <a:spcPts val="0"/>
              </a:spcAft>
            </a:pPr>
            <a:r>
              <a:rPr lang="en-IN" altLang="zh-CN" sz="1400" dirty="0" smtClean="0"/>
              <a:t>Issue#3: Privacy of user sensitive </a:t>
            </a:r>
            <a:r>
              <a:rPr lang="en-IN" altLang="zh-CN" sz="1400" dirty="0"/>
              <a:t>information 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IN" altLang="zh-CN" sz="1400" dirty="0"/>
              <a:t>Whether user consent framework defined in </a:t>
            </a:r>
            <a:r>
              <a:rPr lang="en-IN" altLang="zh-CN" sz="1400"/>
              <a:t>TS </a:t>
            </a:r>
            <a:r>
              <a:rPr lang="en-IN" altLang="zh-CN" sz="1400" smtClean="0"/>
              <a:t>33.501 Annex </a:t>
            </a:r>
            <a:r>
              <a:rPr lang="en-IN" altLang="zh-CN" sz="1400" dirty="0"/>
              <a:t>V Privacy protection for exposure of user sensitive information.</a:t>
            </a:r>
          </a:p>
          <a:p>
            <a:pPr lvl="3">
              <a:spcBef>
                <a:spcPts val="0"/>
              </a:spcBef>
              <a:spcAft>
                <a:spcPts val="0"/>
              </a:spcAft>
            </a:pPr>
            <a:r>
              <a:rPr lang="en-IN" altLang="zh-CN" sz="1400" dirty="0"/>
              <a:t>Exposure of user sensitive information through SEAL layer, when CAPIF is not used</a:t>
            </a:r>
            <a:r>
              <a:rPr lang="en-IN" altLang="zh-CN" sz="1400" dirty="0" smtClean="0"/>
              <a:t>.</a:t>
            </a:r>
            <a:endParaRPr lang="en-US" altLang="zh-CN" sz="14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de-DE" altLang="de-DE" sz="1600" b="1" dirty="0"/>
              <a:t>Dependencies</a:t>
            </a:r>
            <a:r>
              <a:rPr lang="de-DE" altLang="de-DE" sz="1600" b="1" dirty="0" smtClean="0"/>
              <a:t>: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400" dirty="0" smtClean="0"/>
              <a:t>None</a:t>
            </a:r>
            <a:endParaRPr lang="en-GB" sz="14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/>
              <a:t>TUs </a:t>
            </a:r>
            <a:r>
              <a:rPr lang="en-GB" sz="1600" b="1" dirty="0" smtClean="0"/>
              <a:t>consumed</a:t>
            </a:r>
            <a:endParaRPr lang="en-GB" sz="1600" b="1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/>
              <a:t>SA3#115 </a:t>
            </a:r>
            <a:r>
              <a:rPr lang="en-US" altLang="en-GB" sz="1200" dirty="0" err="1"/>
              <a:t>Adhoc</a:t>
            </a:r>
            <a:r>
              <a:rPr lang="en-US" altLang="en-GB" sz="1200" dirty="0"/>
              <a:t>-e - 0.5 TU</a:t>
            </a:r>
            <a:endParaRPr lang="en-GB" sz="12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116</a:t>
            </a:r>
            <a:r>
              <a:rPr lang="en-GB" sz="1200" dirty="0"/>
              <a:t> -</a:t>
            </a:r>
            <a:r>
              <a:rPr lang="en-US" altLang="en-GB" sz="1200" dirty="0"/>
              <a:t> </a:t>
            </a:r>
            <a:r>
              <a:rPr lang="en-US" altLang="en-GB" sz="1200" dirty="0" smtClean="0"/>
              <a:t>0.25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/>
              <a:t>SA3#</a:t>
            </a:r>
            <a:r>
              <a:rPr lang="en-US" altLang="en-GB" sz="1200" dirty="0"/>
              <a:t>117</a:t>
            </a:r>
            <a:r>
              <a:rPr lang="en-GB" sz="1200" dirty="0"/>
              <a:t> -</a:t>
            </a:r>
            <a:r>
              <a:rPr lang="en-US" altLang="en-GB" sz="1200" dirty="0"/>
              <a:t> </a:t>
            </a:r>
            <a:r>
              <a:rPr lang="en-US" altLang="en-GB" sz="1200" dirty="0" smtClean="0"/>
              <a:t>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 smtClean="0"/>
              <a:t>SA3#118 –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 smtClean="0"/>
              <a:t>SA3#119 – 0.5 TU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US" altLang="en-GB" sz="1200" dirty="0" smtClean="0"/>
              <a:t>SA3#120 – 0.5 TU</a:t>
            </a:r>
            <a:endParaRPr lang="en-US" altLang="en-GB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200" b="1" dirty="0"/>
          </a:p>
          <a:p>
            <a:pPr>
              <a:spcBef>
                <a:spcPts val="0"/>
              </a:spcBef>
              <a:spcAft>
                <a:spcPts val="0"/>
              </a:spcAft>
            </a:pPr>
            <a:r>
              <a:rPr lang="en-GB" sz="1600" b="1" dirty="0" smtClean="0"/>
              <a:t>TUs remaining</a:t>
            </a:r>
          </a:p>
          <a:p>
            <a:pPr lvl="1">
              <a:spcBef>
                <a:spcPts val="0"/>
              </a:spcBef>
              <a:spcAft>
                <a:spcPts val="0"/>
              </a:spcAft>
            </a:pPr>
            <a:r>
              <a:rPr lang="en-GB" sz="1200" dirty="0" smtClean="0">
                <a:sym typeface="+mn-ea"/>
              </a:rPr>
              <a:t>SA3#</a:t>
            </a:r>
            <a:r>
              <a:rPr lang="en-US" altLang="en-GB" sz="1200" dirty="0" smtClean="0">
                <a:sym typeface="+mn-ea"/>
              </a:rPr>
              <a:t>121</a:t>
            </a:r>
            <a:r>
              <a:rPr lang="en-GB" sz="1200" dirty="0" smtClean="0">
                <a:sym typeface="+mn-ea"/>
              </a:rPr>
              <a:t> –</a:t>
            </a:r>
            <a:r>
              <a:rPr lang="en-US" altLang="en-GB" sz="1200" dirty="0" smtClean="0">
                <a:sym typeface="+mn-ea"/>
              </a:rPr>
              <a:t> 0.5 </a:t>
            </a:r>
            <a:r>
              <a:rPr lang="en-US" altLang="en-GB" sz="1200" dirty="0">
                <a:sym typeface="+mn-ea"/>
              </a:rPr>
              <a:t>TU</a:t>
            </a:r>
            <a:endParaRPr lang="en-GB" sz="1200" dirty="0"/>
          </a:p>
          <a:p>
            <a:pPr marL="457200" lvl="1" indent="0">
              <a:spcBef>
                <a:spcPts val="0"/>
              </a:spcBef>
              <a:spcAft>
                <a:spcPts val="0"/>
              </a:spcAft>
              <a:buNone/>
            </a:pPr>
            <a:endParaRPr lang="en-GB" sz="1600" dirty="0"/>
          </a:p>
          <a:p>
            <a:pPr lvl="0">
              <a:spcBef>
                <a:spcPts val="0"/>
              </a:spcBef>
              <a:spcAft>
                <a:spcPts val="300"/>
              </a:spcAft>
              <a:defRPr/>
            </a:pPr>
            <a:r>
              <a:rPr lang="de-DE" sz="1600" b="1" dirty="0">
                <a:solidFill>
                  <a:prstClr val="black"/>
                </a:solidFill>
              </a:rPr>
              <a:t>Plan for completion</a:t>
            </a:r>
            <a:endParaRPr lang="de-DE" sz="16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Study exceeded the planned completion deadline.</a:t>
            </a: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 smtClean="0">
                <a:solidFill>
                  <a:prstClr val="black"/>
                </a:solidFill>
              </a:rPr>
              <a:t>SA3#120 (sent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TR </a:t>
            </a:r>
            <a:r>
              <a:rPr lang="en-US" altLang="zh-CN" sz="1200" dirty="0"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for </a:t>
            </a:r>
            <a:r>
              <a:rPr lang="en-US" altLang="zh-CN" sz="1200" dirty="0" smtClean="0">
                <a:latin typeface="Calibri" panose="020F0502020204030204" pitchFamily="34" charset="0"/>
                <a:ea typeface="Calibri" panose="020F0502020204030204" pitchFamily="34" charset="0"/>
                <a:sym typeface="+mn-ea"/>
              </a:rPr>
              <a:t>information)</a:t>
            </a:r>
            <a:endParaRPr lang="en-US" altLang="zh-CN" sz="1200" dirty="0">
              <a:solidFill>
                <a:prstClr val="black"/>
              </a:solidFill>
              <a:ea typeface="Calibri" panose="020F0502020204030204" pitchFamily="34" charset="0"/>
              <a:sym typeface="+mn-ea"/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r>
              <a:rPr lang="en-US" sz="1200" dirty="0" smtClean="0">
                <a:solidFill>
                  <a:prstClr val="black"/>
                </a:solidFill>
                <a:ea typeface="Calibri" panose="020F0502020204030204" pitchFamily="34" charset="0"/>
                <a:sym typeface="+mn-ea"/>
              </a:rPr>
              <a:t>SA3#121 – complete the study and send TR for approval</a:t>
            </a:r>
            <a:endParaRPr lang="de-DE" sz="1400" dirty="0">
              <a:solidFill>
                <a:prstClr val="black"/>
              </a:solidFill>
            </a:endParaRPr>
          </a:p>
          <a:p>
            <a:pPr lvl="1">
              <a:spcBef>
                <a:spcPts val="0"/>
              </a:spcBef>
              <a:spcAft>
                <a:spcPts val="300"/>
              </a:spcAft>
              <a:defRPr/>
            </a:pPr>
            <a:endParaRPr lang="en-US" altLang="zh-CN" sz="1400" b="1" dirty="0">
              <a:solidFill>
                <a:prstClr val="black"/>
              </a:solidFill>
              <a:ea typeface="宋体" panose="02010600030101010101" pitchFamily="2" charset="-122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kumimoji="0" lang="en-US" altLang="zh-CN" sz="1400" b="1" i="0" u="none" strike="noStrike" kern="0" cap="none" spc="0" normalizeH="0" baseline="0" noProof="0" dirty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宋体" panose="02010600030101010101" pitchFamily="2" charset="-122"/>
              <a:cs typeface="+mn-cs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ts val="0"/>
              </a:spcBef>
              <a:spcAft>
                <a:spcPts val="300"/>
              </a:spcAft>
              <a:buClrTx/>
              <a:buSzTx/>
              <a:buNone/>
              <a:tabLst/>
              <a:defRPr/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  <a:p>
            <a:pPr lvl="1">
              <a:spcBef>
                <a:spcPts val="0"/>
              </a:spcBef>
              <a:spcAft>
                <a:spcPts val="0"/>
              </a:spcAft>
            </a:pPr>
            <a:endParaRPr lang="en-US" altLang="zh-CN" sz="1600" dirty="0"/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AA3F033D-2F5F-4BA9-884E-0224675AD20F}"/>
              </a:ext>
            </a:extLst>
          </p:cNvPr>
          <p:cNvSpPr txBox="1"/>
          <p:nvPr/>
        </p:nvSpPr>
        <p:spPr>
          <a:xfrm>
            <a:off x="785403" y="411480"/>
            <a:ext cx="7113270" cy="4001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000" dirty="0">
                <a:solidFill>
                  <a:srgbClr val="FF0000"/>
                </a:solidFill>
              </a:rPr>
              <a:t>‘‘</a:t>
            </a:r>
            <a:r>
              <a:rPr lang="en-US" sz="2000" dirty="0" err="1" smtClean="0">
                <a:solidFill>
                  <a:srgbClr val="FF0000"/>
                </a:solidFill>
              </a:rPr>
              <a:t>FS_Metaverse_Sec</a:t>
            </a:r>
            <a:r>
              <a:rPr lang="en-US" sz="2000" dirty="0" smtClean="0">
                <a:solidFill>
                  <a:srgbClr val="FF0000"/>
                </a:solidFill>
              </a:rPr>
              <a:t>‘‘ </a:t>
            </a:r>
            <a:r>
              <a:rPr lang="en-US" sz="2000" dirty="0">
                <a:solidFill>
                  <a:srgbClr val="FF0000"/>
                </a:solidFill>
              </a:rPr>
              <a:t>pending work and plan for completion</a:t>
            </a:r>
          </a:p>
        </p:txBody>
      </p:sp>
    </p:spTree>
  </p:cSld>
  <p:clrMapOvr>
    <a:masterClrMapping/>
  </p:clrMapOvr>
  <p:transition spd="slow"/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</a:spPr>
      <a:bodyPr vert="horz" wrap="square" lIns="91440" tIns="45720" rIns="91440" bIns="45720" numCol="1" anchor="t" anchorCtr="0" compatLnSpc="1"/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defRPr kumimoji="0" lang="en-GB" sz="10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panose="020B0604020202020204" pitchFamily="34" charset="0"/>
          </a:defRPr>
        </a:defPPr>
      </a:lstStyle>
    </a:lnDef>
  </a:objectDefaults>
  <a:extraClrSchemeLst>
    <a:extraClrScheme>
      <a:clrScheme name="Office Theme 1">
        <a:dk1>
          <a:srgbClr val="000000"/>
        </a:dk1>
        <a:lt1>
          <a:srgbClr val="FFFFFF"/>
        </a:lt1>
        <a:dk2>
          <a:srgbClr val="1F497D"/>
        </a:dk2>
        <a:lt2>
          <a:srgbClr val="EEECE1"/>
        </a:lt2>
        <a:accent1>
          <a:srgbClr val="4F81BD"/>
        </a:accent1>
        <a:accent2>
          <a:srgbClr val="C0504D"/>
        </a:accent2>
        <a:accent3>
          <a:srgbClr val="FFFFFF"/>
        </a:accent3>
        <a:accent4>
          <a:srgbClr val="000000"/>
        </a:accent4>
        <a:accent5>
          <a:srgbClr val="B2C1DB"/>
        </a:accent5>
        <a:accent6>
          <a:srgbClr val="AE4845"/>
        </a:accent6>
        <a:hlink>
          <a:srgbClr val="0000FF"/>
        </a:hlink>
        <a:folHlink>
          <a:srgbClr val="800080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140</TotalTime>
  <Words>376</Words>
  <Application>Microsoft Office PowerPoint</Application>
  <PresentationFormat>On-screen Show (4:3)</PresentationFormat>
  <Paragraphs>106</Paragraphs>
  <Slides>4</Slides>
  <Notes>4</Notes>
  <HiddenSlides>0</HiddenSlides>
  <MMClips>0</MMClips>
  <ScaleCrop>false</ScaleCrop>
  <HeadingPairs>
    <vt:vector size="6" baseType="variant">
      <vt:variant>
        <vt:lpstr>Fonts Used</vt:lpstr>
      </vt:variant>
      <vt:variant>
        <vt:i4>5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0" baseType="lpstr">
      <vt:lpstr>宋体</vt:lpstr>
      <vt:lpstr>Arial</vt:lpstr>
      <vt:lpstr>Calibri</vt:lpstr>
      <vt:lpstr>Symbol</vt:lpstr>
      <vt:lpstr>Times New Roman</vt:lpstr>
      <vt:lpstr>Office Theme</vt:lpstr>
      <vt:lpstr>SA WG3 Status report for ‘FS_Metaverse_Sec’</vt:lpstr>
      <vt:lpstr>PowerPoint Presentation</vt:lpstr>
      <vt:lpstr>PowerPoint Presentation</vt:lpstr>
      <vt:lpstr>PowerPoint Presentation</vt:lpstr>
    </vt:vector>
  </TitlesOfParts>
  <Company>3GPP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Presentation title</dc:title>
  <dc:creator>Scrase</dc:creator>
  <cp:keywords>CTPClassification=CTP_NT</cp:keywords>
  <dc:description>© 2009  All rights reserved</dc:description>
  <cp:lastModifiedBy>Samsung</cp:lastModifiedBy>
  <cp:revision>1339</cp:revision>
  <dcterms:created xsi:type="dcterms:W3CDTF">2008-08-30T09:32:00Z</dcterms:created>
  <dcterms:modified xsi:type="dcterms:W3CDTF">2025-02-28T04:07:48Z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1559122847</vt:lpwstr>
  </property>
  <property fmtid="{D5CDD505-2E9C-101B-9397-08002B2CF9AE}" pid="6" name="TitusGUID">
    <vt:lpwstr>2c7635f8-94c0-4125-af53-3ffb066031e5</vt:lpwstr>
  </property>
  <property fmtid="{D5CDD505-2E9C-101B-9397-08002B2CF9AE}" pid="7" name="CTP_TimeStamp">
    <vt:lpwstr>2020-01-29 20:41:49Z</vt:lpwstr>
  </property>
  <property fmtid="{D5CDD505-2E9C-101B-9397-08002B2CF9AE}" pid="8" name="CTP_BU">
    <vt:lpwstr>NA</vt:lpwstr>
  </property>
  <property fmtid="{D5CDD505-2E9C-101B-9397-08002B2CF9AE}" pid="9" name="CTP_IDSID">
    <vt:lpwstr>NA</vt:lpwstr>
  </property>
  <property fmtid="{D5CDD505-2E9C-101B-9397-08002B2CF9AE}" pid="10" name="CTP_WWID">
    <vt:lpwstr>NA</vt:lpwstr>
  </property>
  <property fmtid="{D5CDD505-2E9C-101B-9397-08002B2CF9AE}" pid="11" name="CTPClassification">
    <vt:lpwstr>CTP_NT</vt:lpwstr>
  </property>
  <property fmtid="{D5CDD505-2E9C-101B-9397-08002B2CF9AE}" pid="12" name="ContentTypeId">
    <vt:lpwstr>0x010100C17A4B69EF56E94C827924DC4B490231</vt:lpwstr>
  </property>
  <property fmtid="{D5CDD505-2E9C-101B-9397-08002B2CF9AE}" pid="13" name="ICV">
    <vt:lpwstr>1837D1C9E68648288F4B5890FB014645</vt:lpwstr>
  </property>
  <property fmtid="{D5CDD505-2E9C-101B-9397-08002B2CF9AE}" pid="14" name="KSOProductBuildVer">
    <vt:lpwstr>2052-11.8.2.12085</vt:lpwstr>
  </property>
</Properties>
</file>