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5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2A6EA8"/>
    <a:srgbClr val="FF7C80"/>
    <a:srgbClr val="FF3300"/>
    <a:srgbClr val="62A14D"/>
    <a:srgbClr val="000000"/>
    <a:srgbClr val="C6D254"/>
    <a:srgbClr val="B1D254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11" autoAdjust="0"/>
    <p:restoredTop sz="96357" autoAdjust="0"/>
  </p:normalViewPr>
  <p:slideViewPr>
    <p:cSldViewPr snapToGrid="0">
      <p:cViewPr>
        <p:scale>
          <a:sx n="160" d="100"/>
          <a:sy n="160" d="100"/>
        </p:scale>
        <p:origin x="91" y="-6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2934" y="6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 Bjerrum (Nokia)" userId="d9915ba3-7958-45ce-9844-935e4735a685" providerId="ADAL" clId="{DE06ABBB-ACB8-4875-BF62-A4D963C038D9}"/>
    <pc:docChg chg="undo custSel modSld">
      <pc:chgData name="Bo Bjerrum (Nokia)" userId="d9915ba3-7958-45ce-9844-935e4735a685" providerId="ADAL" clId="{DE06ABBB-ACB8-4875-BF62-A4D963C038D9}" dt="2024-11-26T09:12:32.135" v="773" actId="20577"/>
      <pc:docMkLst>
        <pc:docMk/>
      </pc:docMkLst>
      <pc:sldChg chg="modSp mod">
        <pc:chgData name="Bo Bjerrum (Nokia)" userId="d9915ba3-7958-45ce-9844-935e4735a685" providerId="ADAL" clId="{DE06ABBB-ACB8-4875-BF62-A4D963C038D9}" dt="2024-11-26T09:11:01.547" v="466" actId="20577"/>
        <pc:sldMkLst>
          <pc:docMk/>
          <pc:sldMk cId="2503194211" sldId="792"/>
        </pc:sldMkLst>
      </pc:sldChg>
      <pc:sldChg chg="modSp mod">
        <pc:chgData name="Bo Bjerrum (Nokia)" userId="d9915ba3-7958-45ce-9844-935e4735a685" providerId="ADAL" clId="{DE06ABBB-ACB8-4875-BF62-A4D963C038D9}" dt="2024-11-26T09:08:51.447" v="445" actId="313"/>
        <pc:sldMkLst>
          <pc:docMk/>
          <pc:sldMk cId="539970028" sldId="793"/>
        </pc:sldMkLst>
      </pc:sldChg>
      <pc:sldChg chg="modSp mod">
        <pc:chgData name="Bo Bjerrum (Nokia)" userId="d9915ba3-7958-45ce-9844-935e4735a685" providerId="ADAL" clId="{DE06ABBB-ACB8-4875-BF62-A4D963C038D9}" dt="2024-11-26T09:12:32.135" v="773" actId="20577"/>
        <pc:sldMkLst>
          <pc:docMk/>
          <pc:sldMk cId="1639227255" sldId="795"/>
        </pc:sldMkLst>
      </pc:sldChg>
    </pc:docChg>
  </pc:docChgLst>
  <pc:docChgLst>
    <pc:chgData name="Bo Bjerrum (Nokia)" userId="d9915ba3-7958-45ce-9844-935e4735a685" providerId="ADAL" clId="{E9AB03FB-2BC9-4FCF-ADC2-E49FC83172EA}"/>
    <pc:docChg chg="undo custSel modSld">
      <pc:chgData name="Bo Bjerrum (Nokia)" userId="d9915ba3-7958-45ce-9844-935e4735a685" providerId="ADAL" clId="{E9AB03FB-2BC9-4FCF-ADC2-E49FC83172EA}" dt="2025-03-02T16:57:35.484" v="259" actId="20577"/>
      <pc:docMkLst>
        <pc:docMk/>
      </pc:docMkLst>
      <pc:sldChg chg="modSp mod">
        <pc:chgData name="Bo Bjerrum (Nokia)" userId="d9915ba3-7958-45ce-9844-935e4735a685" providerId="ADAL" clId="{E9AB03FB-2BC9-4FCF-ADC2-E49FC83172EA}" dt="2025-03-02T16:57:35.484" v="259" actId="20577"/>
        <pc:sldMkLst>
          <pc:docMk/>
          <pc:sldMk cId="2503194211" sldId="792"/>
        </pc:sldMkLst>
        <pc:spChg chg="mod">
          <ac:chgData name="Bo Bjerrum (Nokia)" userId="d9915ba3-7958-45ce-9844-935e4735a685" providerId="ADAL" clId="{E9AB03FB-2BC9-4FCF-ADC2-E49FC83172EA}" dt="2025-03-02T16:55:40.555" v="14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Bo Bjerrum (Nokia)" userId="d9915ba3-7958-45ce-9844-935e4735a685" providerId="ADAL" clId="{E9AB03FB-2BC9-4FCF-ADC2-E49FC83172EA}" dt="2025-03-02T16:57:35.484" v="259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Bo Bjerrum (Nokia)" userId="d9915ba3-7958-45ce-9844-935e4735a685" providerId="ADAL" clId="{E9AB03FB-2BC9-4FCF-ADC2-E49FC83172EA}" dt="2025-03-02T16:55:34.323" v="10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Bo Bjerrum (Nokia)" userId="d9915ba3-7958-45ce-9844-935e4735a685" providerId="ADAL" clId="{E9AB03FB-2BC9-4FCF-ADC2-E49FC83172EA}" dt="2025-03-02T16:55:10.253" v="1" actId="2165"/>
        <pc:sldMkLst>
          <pc:docMk/>
          <pc:sldMk cId="539970028" sldId="793"/>
        </pc:sldMkLst>
        <pc:graphicFrameChg chg="mod modGraphic">
          <ac:chgData name="Bo Bjerrum (Nokia)" userId="d9915ba3-7958-45ce-9844-935e4735a685" providerId="ADAL" clId="{E9AB03FB-2BC9-4FCF-ADC2-E49FC83172EA}" dt="2025-03-02T16:55:10.253" v="1" actId="2165"/>
          <ac:graphicFrameMkLst>
            <pc:docMk/>
            <pc:sldMk cId="539970028" sldId="793"/>
            <ac:graphicFrameMk id="2" creationId="{4B81DB92-47F3-A266-F473-2ED41952DF91}"/>
          </ac:graphicFrameMkLst>
        </pc:graphicFrameChg>
      </pc:sldChg>
      <pc:sldChg chg="modSp mod">
        <pc:chgData name="Bo Bjerrum (Nokia)" userId="d9915ba3-7958-45ce-9844-935e4735a685" providerId="ADAL" clId="{E9AB03FB-2BC9-4FCF-ADC2-E49FC83172EA}" dt="2025-03-02T16:56:52.029" v="178" actId="20577"/>
        <pc:sldMkLst>
          <pc:docMk/>
          <pc:sldMk cId="1639227255" sldId="795"/>
        </pc:sldMkLst>
        <pc:spChg chg="mod">
          <ac:chgData name="Bo Bjerrum (Nokia)" userId="d9915ba3-7958-45ce-9844-935e4735a685" providerId="ADAL" clId="{E9AB03FB-2BC9-4FCF-ADC2-E49FC83172EA}" dt="2025-03-02T16:56:27.913" v="164" actId="20577"/>
          <ac:spMkLst>
            <pc:docMk/>
            <pc:sldMk cId="1639227255" sldId="795"/>
            <ac:spMk id="4" creationId="{5D88E2AB-CBFF-4456-99B7-D64DA69227D9}"/>
          </ac:spMkLst>
        </pc:spChg>
        <pc:spChg chg="mod">
          <ac:chgData name="Bo Bjerrum (Nokia)" userId="d9915ba3-7958-45ce-9844-935e4735a685" providerId="ADAL" clId="{E9AB03FB-2BC9-4FCF-ADC2-E49FC83172EA}" dt="2025-03-02T16:56:52.029" v="178" actId="20577"/>
          <ac:spMkLst>
            <pc:docMk/>
            <pc:sldMk cId="1639227255" sldId="795"/>
            <ac:spMk id="2971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3/2/2025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3/2/2025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SA3#111 </a:t>
            </a:r>
            <a:r>
              <a:rPr lang="en-US" altLang="zh-CN" sz="1200" dirty="0">
                <a:solidFill>
                  <a:schemeClr val="bg1"/>
                </a:solidFill>
              </a:rPr>
              <a:t>May </a:t>
            </a:r>
            <a:r>
              <a:rPr lang="en-GB" altLang="de-DE" sz="1200" dirty="0">
                <a:solidFill>
                  <a:schemeClr val="bg1"/>
                </a:solidFill>
              </a:rPr>
              <a:t>22 –26, 2023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</a:t>
            </a:r>
            <a:r>
              <a:rPr lang="en-GB" dirty="0" err="1"/>
              <a:t>FS_Energy_SEC</a:t>
            </a:r>
            <a:br>
              <a:rPr lang="en-GB" sz="3200" b="1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</a:br>
            <a:r>
              <a:rPr lang="fr-FR" dirty="0"/>
              <a:t> 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2000" b="1" dirty="0"/>
              <a:t>Bo Bjerrum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Nokia</a:t>
            </a: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Ferhat Karakoc</a:t>
            </a: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Ericsson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1DF00F-074E-6718-E6D9-D6186064023D}"/>
              </a:ext>
            </a:extLst>
          </p:cNvPr>
          <p:cNvSpPr/>
          <p:nvPr/>
        </p:nvSpPr>
        <p:spPr bwMode="auto">
          <a:xfrm>
            <a:off x="582511" y="6399336"/>
            <a:ext cx="1838472" cy="243840"/>
          </a:xfrm>
          <a:prstGeom prst="rect">
            <a:avLst/>
          </a:prstGeom>
          <a:solidFill>
            <a:srgbClr val="72AF2F"/>
          </a:solidFill>
          <a:ln w="9525" cap="flat" cmpd="sng" algn="ctr">
            <a:solidFill>
              <a:srgbClr val="72AF2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4B81DB92-47F3-A266-F473-2ED41952DF9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09845810"/>
              </p:ext>
            </p:extLst>
          </p:nvPr>
        </p:nvGraphicFramePr>
        <p:xfrm>
          <a:off x="582511" y="1428716"/>
          <a:ext cx="7194550" cy="2514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8660">
                  <a:extLst>
                    <a:ext uri="{9D8B030D-6E8A-4147-A177-3AD203B41FA5}">
                      <a16:colId xmlns:a16="http://schemas.microsoft.com/office/drawing/2014/main" val="3469328165"/>
                    </a:ext>
                  </a:extLst>
                </a:gridCol>
                <a:gridCol w="1979295">
                  <a:extLst>
                    <a:ext uri="{9D8B030D-6E8A-4147-A177-3AD203B41FA5}">
                      <a16:colId xmlns:a16="http://schemas.microsoft.com/office/drawing/2014/main" val="1807838196"/>
                    </a:ext>
                  </a:extLst>
                </a:gridCol>
                <a:gridCol w="1979295">
                  <a:extLst>
                    <a:ext uri="{9D8B030D-6E8A-4147-A177-3AD203B41FA5}">
                      <a16:colId xmlns:a16="http://schemas.microsoft.com/office/drawing/2014/main" val="3149193726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1039424239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3332947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Meeting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Deadlines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Notes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TU SID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TU WID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39834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SA3#115-ADHOC (April)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0.5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0699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SA3#116 (May)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Last meeting for new KI’s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0.5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38004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SA3#117 (August)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0.5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403897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SA#105 (September)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 dirty="0">
                          <a:solidFill>
                            <a:srgbClr val="FF0000"/>
                          </a:solidFill>
                          <a:effectLst/>
                        </a:rPr>
                        <a:t>Send TR to SA for information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(Delayed due to missing SA/2/5 agreement on exposure architecture)</a:t>
                      </a:r>
                      <a:endParaRPr lang="en-DK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79782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SA3#118 (October)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K" sz="1100" dirty="0">
                          <a:effectLst/>
                        </a:rPr>
                        <a:t>Last meeting for new solution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(Extended due to delay)</a:t>
                      </a:r>
                      <a:endParaRPr lang="en-DK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 dirty="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94385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 sz="1100" dirty="0">
                          <a:effectLst/>
                        </a:rPr>
                        <a:t>SA3#119 (November)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K" sz="1100" dirty="0">
                          <a:effectLst/>
                        </a:rPr>
                        <a:t>Last meeting for new solution</a:t>
                      </a:r>
                      <a:endParaRPr lang="en-US" sz="11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 dirty="0">
                          <a:effectLst/>
                        </a:rPr>
                        <a:t> </a:t>
                      </a:r>
                      <a:r>
                        <a:rPr lang="en-US" sz="1100" dirty="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85298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SA3#119 </a:t>
                      </a:r>
                      <a:r>
                        <a:rPr lang="en-US" sz="1100" dirty="0" err="1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AdHoc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(January)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Conclude KI#1 and KI#2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20929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 sz="1100" dirty="0">
                          <a:effectLst/>
                        </a:rPr>
                        <a:t>SA3#120 (Feb - 2025)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Closure of SID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831238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SA#107 (March)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Send TR for information and approval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543189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>
                <a:solidFill>
                  <a:srgbClr val="FF0000"/>
                </a:solidFill>
              </a:rPr>
              <a:t>Overall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764414" y="458664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FF0000"/>
                </a:solidFill>
              </a:rPr>
              <a:t>FS_Energy_SEC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A8D28839-F386-5856-516E-CF21F6CC5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03339" y="-155196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DK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619AE45-3C15-5DBF-3F5F-CE2BEE8EAA15}"/>
              </a:ext>
            </a:extLst>
          </p:cNvPr>
          <p:cNvSpPr/>
          <p:nvPr/>
        </p:nvSpPr>
        <p:spPr bwMode="auto">
          <a:xfrm>
            <a:off x="582511" y="6399336"/>
            <a:ext cx="1838472" cy="243840"/>
          </a:xfrm>
          <a:prstGeom prst="rect">
            <a:avLst/>
          </a:prstGeom>
          <a:solidFill>
            <a:srgbClr val="72AF2F"/>
          </a:solidFill>
          <a:ln w="9525" cap="flat" cmpd="sng" algn="ctr">
            <a:solidFill>
              <a:srgbClr val="72AF2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err="1"/>
              <a:t>Sent</a:t>
            </a:r>
            <a:r>
              <a:rPr lang="de-DE" altLang="de-DE" sz="1400" dirty="0"/>
              <a:t> </a:t>
            </a:r>
            <a:r>
              <a:rPr lang="de-DE" altLang="de-DE" sz="1400" dirty="0" err="1"/>
              <a:t>to</a:t>
            </a:r>
            <a:r>
              <a:rPr lang="de-DE" altLang="de-DE" sz="1400" dirty="0"/>
              <a:t> </a:t>
            </a:r>
            <a:r>
              <a:rPr lang="de-DE" altLang="de-DE" sz="1400" dirty="0" err="1"/>
              <a:t>plenary</a:t>
            </a:r>
            <a:r>
              <a:rPr lang="de-DE" altLang="de-DE" sz="1400" dirty="0"/>
              <a:t> for </a:t>
            </a:r>
            <a:r>
              <a:rPr lang="de-DE" altLang="de-DE" sz="1400" dirty="0" err="1"/>
              <a:t>approval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TR 33.766 v0.5.0 </a:t>
            </a:r>
            <a:r>
              <a:rPr lang="de-DE" altLang="de-DE" sz="1400" dirty="0" err="1"/>
              <a:t>contains</a:t>
            </a:r>
            <a:r>
              <a:rPr lang="de-DE" altLang="de-DE" sz="1400" dirty="0"/>
              <a:t> 2 key </a:t>
            </a:r>
            <a:r>
              <a:rPr lang="de-DE" altLang="de-DE" sz="1400" dirty="0" err="1"/>
              <a:t>issues</a:t>
            </a:r>
            <a:r>
              <a:rPr lang="de-DE" altLang="de-DE" sz="1400" dirty="0"/>
              <a:t> </a:t>
            </a:r>
            <a:r>
              <a:rPr lang="de-DE" altLang="de-DE" sz="1400" dirty="0" err="1"/>
              <a:t>and</a:t>
            </a:r>
            <a:r>
              <a:rPr lang="de-DE" altLang="de-DE" sz="1400" dirty="0"/>
              <a:t> 5 solutions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174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>
                <a:solidFill>
                  <a:srgbClr val="FF0000"/>
                </a:solidFill>
              </a:rPr>
              <a:t>FS_Energy_SEC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status after SA3#120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774576"/>
              </p:ext>
            </p:extLst>
          </p:nvPr>
        </p:nvGraphicFramePr>
        <p:xfrm>
          <a:off x="302269" y="1253907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1030038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security aspects of energy saving in 5G</a:t>
                      </a:r>
                      <a:endParaRPr lang="en-DK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dirty="0" err="1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FS_Energy_SEC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March-2025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100 %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TR 33.766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D36ECB67-E459-291F-7238-7156DAAC3E86}"/>
              </a:ext>
            </a:extLst>
          </p:cNvPr>
          <p:cNvSpPr/>
          <p:nvPr/>
        </p:nvSpPr>
        <p:spPr bwMode="auto">
          <a:xfrm>
            <a:off x="582511" y="6399336"/>
            <a:ext cx="1838472" cy="243840"/>
          </a:xfrm>
          <a:prstGeom prst="rect">
            <a:avLst/>
          </a:prstGeom>
          <a:solidFill>
            <a:srgbClr val="72AF2F"/>
          </a:solidFill>
          <a:ln w="9525" cap="flat" cmpd="sng" algn="ctr">
            <a:solidFill>
              <a:srgbClr val="72AF2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None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Next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None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fr-FR" altLang="zh-CN" sz="1200" dirty="0"/>
              <a:t>None</a:t>
            </a: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FS_Energy_SEC</a:t>
            </a:r>
            <a:r>
              <a:rPr lang="en-US" sz="2400" dirty="0"/>
              <a:t>  </a:t>
            </a:r>
            <a:r>
              <a:rPr lang="en-US" sz="2400" dirty="0">
                <a:solidFill>
                  <a:srgbClr val="FF0000"/>
                </a:solidFill>
              </a:rPr>
              <a:t>status after SA3#</a:t>
            </a:r>
            <a:r>
              <a:rPr lang="en-US" sz="2400" dirty="0"/>
              <a:t>120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2F38F0-B64C-8811-4D38-08C7C6084D7B}"/>
              </a:ext>
            </a:extLst>
          </p:cNvPr>
          <p:cNvSpPr/>
          <p:nvPr/>
        </p:nvSpPr>
        <p:spPr bwMode="auto">
          <a:xfrm>
            <a:off x="582511" y="6399336"/>
            <a:ext cx="1838472" cy="243840"/>
          </a:xfrm>
          <a:prstGeom prst="rect">
            <a:avLst/>
          </a:prstGeom>
          <a:solidFill>
            <a:srgbClr val="72AF2F"/>
          </a:solidFill>
          <a:ln w="9525" cap="flat" cmpd="sng" algn="ctr">
            <a:solidFill>
              <a:srgbClr val="72AF2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22725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D099C7-CF44-471D-B7DF-D246DF2BD038}">
  <ds:schemaRefs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  <ds:schemaRef ds:uri="http://purl.org/dc/dcmitype/"/>
    <ds:schemaRef ds:uri="71c5aaf6-e6ce-465b-b873-5148d2a4c105"/>
    <ds:schemaRef ds:uri="http://schemas.microsoft.com/office/2006/documentManagement/types"/>
    <ds:schemaRef ds:uri="c67c731b-696e-4d20-8664-fee8943d9cc6"/>
    <ds:schemaRef ds:uri="e0d6c333-3612-4d65-a7f4-5976eb42d46a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docMetadata/LabelInfo.xml><?xml version="1.0" encoding="utf-8"?>
<clbl:labelList xmlns:clbl="http://schemas.microsoft.com/office/2020/mipLabelMetadata">
  <clbl:label id="{5d471751-9675-428d-917b-70f44f9630b0}" enabled="0" method="" siteId="{5d471751-9675-428d-917b-70f44f9630b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8361</TotalTime>
  <Words>248</Words>
  <Application>Microsoft Office PowerPoint</Application>
  <PresentationFormat>On-screen Show (4:3)</PresentationFormat>
  <Paragraphs>90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SA WG3 Status report for FS_Energy_SEC  </vt:lpstr>
      <vt:lpstr>PowerPoint Presentation</vt:lpstr>
      <vt:lpstr>PowerPoint Presentation</vt:lpstr>
      <vt:lpstr>FS_Energy_SEC  status after SA3#120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Nokia1</cp:lastModifiedBy>
  <cp:revision>1394</cp:revision>
  <dcterms:created xsi:type="dcterms:W3CDTF">2008-08-30T09:32:10Z</dcterms:created>
  <dcterms:modified xsi:type="dcterms:W3CDTF">2025-03-02T16:58:12Z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