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87" autoAdjust="0"/>
    <p:restoredTop sz="94980" autoAdjust="0"/>
  </p:normalViewPr>
  <p:slideViewPr>
    <p:cSldViewPr snapToGrid="0">
      <p:cViewPr varScale="1">
        <p:scale>
          <a:sx n="95" d="100"/>
          <a:sy n="95" d="100"/>
        </p:scale>
        <p:origin x="184" y="8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2/26/25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2/26/25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D99380-D44E-8AB3-820F-BA4EBD460C9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9" r:id="rId8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noProof="0" dirty="0"/>
              <a:t>SA WG3 Status Report for ACME_SBA</a:t>
            </a:r>
            <a:endParaRPr lang="en-GB" sz="3600" noProof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/>
              <a:t>Charles Eckel, Cisco Systems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ACME_SBA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D952C3B-29B9-3A43-7B59-318308FDE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127602"/>
              </p:ext>
            </p:extLst>
          </p:nvPr>
        </p:nvGraphicFramePr>
        <p:xfrm>
          <a:off x="1035513" y="1400965"/>
          <a:ext cx="7144324" cy="3518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316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SA3#115 (Feb 2024)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Initial version of TR 33.776 with introduction, scope, and five key issues</a:t>
                      </a:r>
                      <a:endParaRPr lang="en-DK" sz="110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18362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</a:t>
                      </a:r>
                      <a:r>
                        <a:rPr lang="en-DK" sz="1100">
                          <a:effectLst/>
                        </a:rPr>
                        <a:t>(May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Two new key issues, solutions for several key issues, and initial evaluations for a few key issues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</a:t>
                      </a:r>
                      <a:r>
                        <a:rPr lang="en-DK" sz="1100">
                          <a:effectLst/>
                        </a:rPr>
                        <a:t>(Aug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Solutions for all but one key issues and progress on evaluations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</a:t>
                      </a:r>
                      <a:r>
                        <a:rPr lang="en-DK" sz="1100">
                          <a:effectLst/>
                        </a:rPr>
                        <a:t>(Oct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Solution for remaining key issues, additional solutions and evaluations, start of conclusions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481971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</a:t>
                      </a:r>
                      <a:r>
                        <a:rPr lang="en-DK" sz="1100">
                          <a:effectLst/>
                        </a:rPr>
                        <a:t>(Nov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Study complete and work item agreed for corresponding normative work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SA</a:t>
                      </a:r>
                      <a:r>
                        <a:rPr lang="en-DK" sz="1100" dirty="0">
                          <a:effectLst/>
                        </a:rPr>
                        <a:t>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</a:t>
                      </a:r>
                      <a:r>
                        <a:rPr lang="en-DK" sz="1100">
                          <a:effectLst/>
                        </a:rPr>
                        <a:t>(Dec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>
                          <a:effectLst/>
                          <a:latin typeface="+mn-lt"/>
                        </a:rPr>
                        <a:t>Sen</a:t>
                      </a:r>
                      <a:r>
                        <a:rPr lang="en-US" altLang="zh-CN" sz="1100" dirty="0">
                          <a:effectLst/>
                          <a:latin typeface="+mn-lt"/>
                        </a:rPr>
                        <a:t>t</a:t>
                      </a:r>
                      <a:r>
                        <a:rPr lang="en-DK" altLang="zh-CN" sz="1100">
                          <a:effectLst/>
                          <a:latin typeface="+mn-lt"/>
                        </a:rPr>
                        <a:t> </a:t>
                      </a:r>
                      <a:r>
                        <a:rPr lang="en-DK" altLang="zh-CN" sz="1100" dirty="0">
                          <a:effectLst/>
                          <a:latin typeface="+mn-lt"/>
                        </a:rPr>
                        <a:t>TR to SA </a:t>
                      </a:r>
                      <a:r>
                        <a:rPr lang="en-GB" altLang="zh-CN" sz="1100" dirty="0">
                          <a:effectLst/>
                          <a:latin typeface="+mn-lt"/>
                        </a:rPr>
                        <a:t>for information </a:t>
                      </a:r>
                      <a:r>
                        <a:rPr lang="en-GB" altLang="zh-CN" sz="1100" u="none" dirty="0">
                          <a:effectLst/>
                          <a:latin typeface="+mn-lt"/>
                        </a:rPr>
                        <a:t>and for approval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343344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u="none">
                          <a:effectLst/>
                          <a:latin typeface="+mn-lt"/>
                        </a:rPr>
                        <a:t>Normative </a:t>
                      </a:r>
                      <a:r>
                        <a:rPr lang="en-US" sz="1100" u="none" dirty="0">
                          <a:effectLst/>
                          <a:latin typeface="+mn-lt"/>
                        </a:rPr>
                        <a:t>work started, draft-CR skeleton and main content agreed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    </a:t>
                      </a:r>
                      <a:r>
                        <a:rPr lang="en-DK" altLang="zh-CN" sz="1100" dirty="0">
                          <a:effectLst/>
                        </a:rPr>
                        <a:t>SA#10</a:t>
                      </a:r>
                      <a:r>
                        <a:rPr lang="en-US" altLang="zh-CN" sz="1100" dirty="0">
                          <a:effectLst/>
                        </a:rPr>
                        <a:t>7</a:t>
                      </a:r>
                      <a:r>
                        <a:rPr lang="en-DK" altLang="zh-CN" sz="1100" dirty="0">
                          <a:effectLst/>
                        </a:rPr>
                        <a:t> </a:t>
                      </a:r>
                      <a:r>
                        <a:rPr lang="en-DK" altLang="zh-CN" sz="1100">
                          <a:effectLst/>
                        </a:rPr>
                        <a:t>(</a:t>
                      </a:r>
                      <a:r>
                        <a:rPr lang="en-US" altLang="zh-CN" sz="1100" dirty="0">
                          <a:effectLst/>
                        </a:rPr>
                        <a:t>March 2025</a:t>
                      </a:r>
                      <a:r>
                        <a:rPr lang="en-DK" altLang="zh-CN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Send Work Item Exception Sheet to SA for approval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4431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u="none" dirty="0">
                          <a:effectLst/>
                          <a:latin typeface="+mn-lt"/>
                        </a:rPr>
                        <a:t>Complete </a:t>
                      </a:r>
                      <a:r>
                        <a:rPr lang="en-US" sz="1100" u="none" dirty="0">
                          <a:effectLst/>
                          <a:latin typeface="+mn-lt"/>
                        </a:rPr>
                        <a:t>n</a:t>
                      </a:r>
                      <a:r>
                        <a:rPr lang="en-DK" sz="1100" u="none">
                          <a:effectLst/>
                          <a:latin typeface="+mn-lt"/>
                        </a:rPr>
                        <a:t>ormative </a:t>
                      </a:r>
                      <a:r>
                        <a:rPr lang="en-DK" sz="1100" u="none" dirty="0">
                          <a:effectLst/>
                          <a:latin typeface="+mn-lt"/>
                        </a:rPr>
                        <a:t>work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>
                          <a:effectLst/>
                        </a:rPr>
                        <a:t>SA3#121 (</a:t>
                      </a:r>
                      <a:r>
                        <a:rPr lang="en-US" sz="1100" dirty="0">
                          <a:effectLst/>
                        </a:rPr>
                        <a:t>May</a:t>
                      </a:r>
                      <a:r>
                        <a:rPr lang="en-DK" sz="1100">
                          <a:effectLst/>
                        </a:rPr>
                        <a:t> 2025)  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Minor maintenance of normative work, if any</a:t>
                      </a:r>
                      <a:endParaRPr lang="en-DK" sz="110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effectLst/>
                        </a:rPr>
                        <a:t>&lt; </a:t>
                      </a:r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3223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 </a:t>
                      </a:r>
                      <a:r>
                        <a:rPr lang="en-DK" altLang="zh-CN" sz="1100">
                          <a:effectLst/>
                        </a:rPr>
                        <a:t>SA#10</a:t>
                      </a:r>
                      <a:r>
                        <a:rPr lang="en-US" altLang="zh-CN" sz="1100" dirty="0">
                          <a:effectLst/>
                        </a:rPr>
                        <a:t>7</a:t>
                      </a:r>
                      <a:r>
                        <a:rPr lang="en-DK" altLang="zh-CN" sz="1100">
                          <a:effectLst/>
                        </a:rPr>
                        <a:t> (</a:t>
                      </a:r>
                      <a:r>
                        <a:rPr lang="en-US" altLang="zh-CN" sz="1100" dirty="0">
                          <a:effectLst/>
                        </a:rPr>
                        <a:t>March 2025</a:t>
                      </a:r>
                      <a:r>
                        <a:rPr lang="en-DK" altLang="zh-CN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Send CR to SA for approval</a:t>
                      </a:r>
                      <a:endParaRPr lang="en-DK" sz="110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3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noProof="0" dirty="0"/>
              <a:t>Normative work started, draft-CR skeleton agreed,  and main content of </a:t>
            </a:r>
            <a:r>
              <a:rPr lang="en-GB" sz="1200" dirty="0"/>
              <a:t>new informative annex </a:t>
            </a:r>
            <a:r>
              <a:rPr lang="en-GB" sz="1200" noProof="0" dirty="0"/>
              <a:t>agreed</a:t>
            </a:r>
            <a:r>
              <a:rPr lang="de-DE" sz="1200" noProof="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noProof="0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200" dirty="0">
                <a:solidFill>
                  <a:prstClr val="black"/>
                </a:solidFill>
              </a:rPr>
              <a:t>None identified.</a:t>
            </a:r>
            <a:endParaRPr lang="en-US" altLang="zh-CN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ACME_SBA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02847"/>
              </p:ext>
            </p:extLst>
          </p:nvPr>
        </p:nvGraphicFramePr>
        <p:xfrm>
          <a:off x="301625" y="1287463"/>
          <a:ext cx="8687186" cy="10541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Automatic Certificate Management Environment (ACME) for the Service Based Architecture (SBA)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ACME_SBA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Normative work going well but one more meeting needed to complete.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5 ENs to be addressed and some general cleanup needed to improve overall flow of information in the Annex.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noProof="0" dirty="0"/>
              <a:t>Details of mechanisms to provide authentication and authorisation at or before ACME account creation are FFS.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New ACME identifier type needs to be listed in a new registration in the ACME Identifier Types registry and the ACME Validation Methods registry maintained by IANA.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noProof="0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zh-CN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SA3#121: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SA3#122: Less than 0.5, if any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Completion of normative work at SA3#121.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ACME_SBA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427</Words>
  <Application>Microsoft Macintosh PowerPoint</Application>
  <PresentationFormat>On-screen Show (4:3)</PresentationFormat>
  <Paragraphs>101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ACME_SBA</vt:lpstr>
      <vt:lpstr>PowerPoint Presentation</vt:lpstr>
      <vt:lpstr>PowerPoint Presentation</vt:lpstr>
      <vt:lpstr>PowerPoint Presentation</vt:lpstr>
    </vt:vector>
  </TitlesOfParts>
  <Manager/>
  <Company>Cisco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Charles Eckel</dc:creator>
  <cp:keywords>CTPClassification=CTP_NT</cp:keywords>
  <dc:description/>
  <cp:lastModifiedBy>Charles Eckel</cp:lastModifiedBy>
  <cp:revision>1331</cp:revision>
  <dcterms:created xsi:type="dcterms:W3CDTF">2008-08-30T09:32:10Z</dcterms:created>
  <dcterms:modified xsi:type="dcterms:W3CDTF">2025-02-27T10:14:32Z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2024-05-30T08:39:34Z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541d1059-9745-4f99-94e6-67daa7c79ab1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readonly">
    <vt:lpwstr/>
  </property>
  <property fmtid="{D5CDD505-2E9C-101B-9397-08002B2CF9AE}" pid="17" name="_change">
    <vt:lpwstr/>
  </property>
  <property fmtid="{D5CDD505-2E9C-101B-9397-08002B2CF9AE}" pid="18" name="_full-control">
    <vt:lpwstr/>
  </property>
  <property fmtid="{D5CDD505-2E9C-101B-9397-08002B2CF9AE}" pid="19" name="sflag">
    <vt:lpwstr>1738721980</vt:lpwstr>
  </property>
  <property fmtid="{D5CDD505-2E9C-101B-9397-08002B2CF9AE}" pid="20" name="MSIP_Label_a189e4fd-a2fa-47bf-9b21-17f706ee2968_Enabled">
    <vt:lpwstr>true</vt:lpwstr>
  </property>
  <property fmtid="{D5CDD505-2E9C-101B-9397-08002B2CF9AE}" pid="21" name="MSIP_Label_a189e4fd-a2fa-47bf-9b21-17f706ee2968_SetDate">
    <vt:lpwstr>2025-02-26T10:22:52Z</vt:lpwstr>
  </property>
  <property fmtid="{D5CDD505-2E9C-101B-9397-08002B2CF9AE}" pid="22" name="MSIP_Label_a189e4fd-a2fa-47bf-9b21-17f706ee2968_Method">
    <vt:lpwstr>Privileged</vt:lpwstr>
  </property>
  <property fmtid="{D5CDD505-2E9C-101B-9397-08002B2CF9AE}" pid="23" name="MSIP_Label_a189e4fd-a2fa-47bf-9b21-17f706ee2968_Name">
    <vt:lpwstr>Cisco Public Label</vt:lpwstr>
  </property>
  <property fmtid="{D5CDD505-2E9C-101B-9397-08002B2CF9AE}" pid="24" name="MSIP_Label_a189e4fd-a2fa-47bf-9b21-17f706ee2968_SiteId">
    <vt:lpwstr>5ae1af62-9505-4097-a69a-c1553ef7840e</vt:lpwstr>
  </property>
  <property fmtid="{D5CDD505-2E9C-101B-9397-08002B2CF9AE}" pid="25" name="MSIP_Label_a189e4fd-a2fa-47bf-9b21-17f706ee2968_ActionId">
    <vt:lpwstr>4c914f2b-0abf-4239-8f4b-69ee1c55fa5b</vt:lpwstr>
  </property>
  <property fmtid="{D5CDD505-2E9C-101B-9397-08002B2CF9AE}" pid="26" name="MSIP_Label_a189e4fd-a2fa-47bf-9b21-17f706ee2968_ContentBits">
    <vt:lpwstr>2</vt:lpwstr>
  </property>
  <property fmtid="{D5CDD505-2E9C-101B-9397-08002B2CF9AE}" pid="27" name="MSIP_Label_a189e4fd-a2fa-47bf-9b21-17f706ee2968_Tag">
    <vt:lpwstr>50, 0, 1, 1</vt:lpwstr>
  </property>
  <property fmtid="{D5CDD505-2E9C-101B-9397-08002B2CF9AE}" pid="28" name="ClassificationContentMarkingFooterLocations">
    <vt:lpwstr>Office Theme:5</vt:lpwstr>
  </property>
  <property fmtid="{D5CDD505-2E9C-101B-9397-08002B2CF9AE}" pid="29" name="ClassificationContentMarkingFooterText">
    <vt:lpwstr>-</vt:lpwstr>
  </property>
</Properties>
</file>