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3" r:id="rId3"/>
  </p:sldMasterIdLst>
  <p:notesMasterIdLst>
    <p:notesMasterId r:id="rId5"/>
  </p:notesMasterIdLst>
  <p:handoutMasterIdLst>
    <p:handoutMasterId r:id="rId9"/>
  </p:handoutMasterIdLst>
  <p:sldIdLst>
    <p:sldId id="303" r:id="rId4"/>
    <p:sldId id="796" r:id="rId6"/>
    <p:sldId id="792" r:id="rId7"/>
    <p:sldId id="794" r:id="rId8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2A6EA8"/>
    <a:srgbClr val="FF7C80"/>
    <a:srgbClr val="FF3300"/>
    <a:srgbClr val="62A14D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60" d="100"/>
          <a:sy n="60" d="100"/>
        </p:scale>
        <p:origin x="872" y="52"/>
      </p:cViewPr>
      <p:guideLst>
        <p:guide orient="horz" pos="219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7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handoutMaster" Target="handoutMasters/handoutMaster1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3" Type="http://schemas.openxmlformats.org/officeDocument/2006/relationships/commentAuthors" Target="commentAuthors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/>
              <a:t>Click to edit Master text styles</a:t>
            </a:r>
            <a:endParaRPr lang="en-GB" noProof="0"/>
          </a:p>
          <a:p>
            <a:pPr lvl="1"/>
            <a:r>
              <a:rPr lang="en-GB" noProof="0"/>
              <a:t>Second level</a:t>
            </a:r>
            <a:endParaRPr lang="en-GB" noProof="0"/>
          </a:p>
          <a:p>
            <a:pPr lvl="2"/>
            <a:r>
              <a:rPr lang="en-GB" noProof="0"/>
              <a:t>Third level</a:t>
            </a:r>
            <a:endParaRPr lang="en-GB" noProof="0"/>
          </a:p>
          <a:p>
            <a:pPr lvl="3"/>
            <a:r>
              <a:rPr lang="en-GB" noProof="0"/>
              <a:t>Fourth level</a:t>
            </a:r>
            <a:endParaRPr lang="en-GB" noProof="0"/>
          </a:p>
          <a:p>
            <a:pPr lvl="4"/>
            <a:r>
              <a:rPr lang="en-GB" noProof="0"/>
              <a:t>Fifth level</a:t>
            </a:r>
            <a:endParaRPr lang="en-GB" noProof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7" Type="http://schemas.openxmlformats.org/officeDocument/2006/relationships/theme" Target="../theme/theme2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8.xml"/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SA3#120</a:t>
            </a: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SA3#120</a:t>
            </a: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‘</a:t>
            </a:r>
            <a:r>
              <a:rPr lang="fr-FR"/>
              <a:t>5G_Femto_Sec</a:t>
            </a:r>
            <a:r>
              <a:rPr lang="fr-FR" dirty="0"/>
              <a:t>’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en-GB" sz="1800" b="1" dirty="0">
                <a:latin typeface="Arial" panose="020B0604020202020204" pitchFamily="34" charset="0"/>
              </a:rPr>
              <a:t>Peilin Liu (ZTE)</a:t>
            </a:r>
            <a:endParaRPr lang="en-US" altLang="en-GB" sz="18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GB" sz="1800" b="1" dirty="0">
                <a:latin typeface="Arial" panose="020B0604020202020204" pitchFamily="34" charset="0"/>
              </a:rPr>
              <a:t>Hua Song (China Mobile)</a:t>
            </a:r>
            <a:endParaRPr lang="en-GB" sz="18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03020" y="377190"/>
            <a:ext cx="62179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‘</a:t>
            </a:r>
            <a:r>
              <a:rPr lang="en-US" sz="2400" dirty="0">
                <a:solidFill>
                  <a:srgbClr val="FF0000"/>
                </a:solidFill>
                <a:sym typeface="+mn-ea"/>
              </a:rPr>
              <a:t>FS_5G_Femto_Sec</a:t>
            </a:r>
            <a:r>
              <a:rPr lang="en-US" sz="2400" dirty="0">
                <a:solidFill>
                  <a:srgbClr val="FF0000"/>
                </a:solidFill>
              </a:rPr>
              <a:t>’ overall plan</a:t>
            </a:r>
            <a:endParaRPr 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5" name="Content Placeholder 1"/>
          <p:cNvGraphicFramePr/>
          <p:nvPr/>
        </p:nvGraphicFramePr>
        <p:xfrm>
          <a:off x="964797" y="1624395"/>
          <a:ext cx="7215675" cy="43097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09667"/>
                <a:gridCol w="4024630"/>
                <a:gridCol w="659337"/>
                <a:gridCol w="622041"/>
              </a:tblGrid>
              <a:tr h="263958">
                <a:tc>
                  <a:txBody>
                    <a:bodyPr/>
                    <a:p>
                      <a:pPr algn="ctr"/>
                      <a:r>
                        <a:rPr lang="en-US" sz="1100" dirty="0">
                          <a:effectLst/>
                        </a:rPr>
                        <a:t>Meeting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72AF2F"/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GB" sz="1100" dirty="0">
                          <a:effectLst/>
                        </a:rPr>
                        <a:t>Plans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72AF2F"/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GB" sz="1100" dirty="0">
                          <a:effectLst/>
                        </a:rPr>
                        <a:t>SID </a:t>
                      </a:r>
                      <a:r>
                        <a:rPr lang="en-US" sz="1100" dirty="0">
                          <a:effectLst/>
                        </a:rPr>
                        <a:t>TU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72AF2F"/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GB" sz="1100" dirty="0">
                          <a:effectLst/>
                        </a:rPr>
                        <a:t>WID </a:t>
                      </a:r>
                      <a:r>
                        <a:rPr lang="en-US" sz="1100" dirty="0">
                          <a:effectLst/>
                        </a:rPr>
                        <a:t>TU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72AF2F"/>
                    </a:solidFill>
                  </a:tcPr>
                </a:tc>
              </a:tr>
              <a:tr h="460920">
                <a:tc>
                  <a:txBody>
                    <a:bodyPr/>
                    <a:p>
                      <a:pPr algn="l"/>
                      <a:r>
                        <a:rPr lang="en-US" sz="1100" dirty="0">
                          <a:effectLst/>
                        </a:rPr>
                        <a:t>SA3#115</a:t>
                      </a:r>
                      <a:r>
                        <a:rPr lang="en-GB" sz="1100" dirty="0">
                          <a:effectLst/>
                        </a:rPr>
                        <a:t>ah-e</a:t>
                      </a:r>
                      <a:r>
                        <a:rPr lang="en-US" sz="1100" dirty="0">
                          <a:effectLst/>
                        </a:rPr>
                        <a:t> (April)</a:t>
                      </a:r>
                      <a:r>
                        <a:rPr lang="en-GB" sz="1100" dirty="0">
                          <a:effectLst/>
                        </a:rPr>
                        <a:t>, finished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p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TR skeleton, assumptions and new KIs are</a:t>
                      </a:r>
                      <a:r>
                        <a:rPr lang="en-US" alt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 approved</a:t>
                      </a:r>
                      <a:endParaRPr lang="en-US" altLang="en-GB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0.5</a:t>
                      </a:r>
                      <a:endParaRPr 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82270">
                <a:tc>
                  <a:txBody>
                    <a:bodyPr/>
                    <a:p>
                      <a:pPr algn="l"/>
                      <a:r>
                        <a:rPr lang="en-US" sz="1100" dirty="0">
                          <a:effectLst/>
                        </a:rPr>
                        <a:t>SA3#116 (May)</a:t>
                      </a:r>
                      <a:r>
                        <a:rPr lang="en-GB" sz="1100" dirty="0">
                          <a:effectLst/>
                        </a:rPr>
                        <a:t>, finished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p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New solutions and KI updates are </a:t>
                      </a:r>
                      <a:r>
                        <a:rPr lang="en-US" alt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approved</a:t>
                      </a:r>
                      <a:endParaRPr lang="en-US" altLang="en-GB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0.5</a:t>
                      </a:r>
                      <a:endParaRPr 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92430">
                <a:tc>
                  <a:txBody>
                    <a:bodyPr/>
                    <a:p>
                      <a:pPr algn="l"/>
                      <a:r>
                        <a:rPr lang="en-US" sz="1100" dirty="0">
                          <a:effectLst/>
                        </a:rPr>
                        <a:t>SA3#117 (August)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</a:pP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New solutions, solution updates and evaluations</a:t>
                      </a:r>
                      <a:endParaRPr lang="en-GB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</a:pPr>
                      <a:r>
                        <a:rPr lang="en-US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0.5</a:t>
                      </a:r>
                      <a:endParaRPr 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91795">
                <a:tc>
                  <a:txBody>
                    <a:bodyPr/>
                    <a:p>
                      <a:pPr algn="l"/>
                      <a:r>
                        <a:rPr lang="en-US" sz="1100" dirty="0">
                          <a:effectLst/>
                        </a:rPr>
                        <a:t>SA3#118 (October)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</a:pP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Solution updates, evaluaitons and start conclusion work</a:t>
                      </a:r>
                      <a:endParaRPr lang="en-GB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</a:pPr>
                      <a:r>
                        <a:rPr lang="en-US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0.5</a:t>
                      </a:r>
                      <a:endParaRPr 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93065">
                <a:tc>
                  <a:txBody>
                    <a:bodyPr/>
                    <a:p>
                      <a:pPr algn="l"/>
                      <a:r>
                        <a:rPr lang="en-US" sz="1100" dirty="0">
                          <a:effectLst/>
                        </a:rPr>
                        <a:t>SA3#119 (November)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</a:pP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Finalise SID conclusions</a:t>
                      </a:r>
                      <a:endParaRPr lang="en-GB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  <a:p>
                      <a:pPr algn="l">
                        <a:buClrTx/>
                        <a:buSzTx/>
                        <a:buFontTx/>
                      </a:pP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Corresponding WID proposal</a:t>
                      </a:r>
                      <a:endParaRPr lang="en-GB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</a:pPr>
                      <a:r>
                        <a:rPr lang="en-US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0.5</a:t>
                      </a:r>
                      <a:endParaRPr 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32105">
                <a:tc>
                  <a:txBody>
                    <a:bodyPr/>
                    <a:p>
                      <a:pPr algn="l"/>
                      <a:r>
                        <a:rPr lang="en-GB" sz="1100" dirty="0">
                          <a:effectLst/>
                        </a:rPr>
                        <a:t>    </a:t>
                      </a:r>
                      <a:r>
                        <a:rPr lang="en-US" sz="1100" dirty="0">
                          <a:effectLst/>
                        </a:rPr>
                        <a:t>SA#10</a:t>
                      </a:r>
                      <a:r>
                        <a:rPr lang="en-US" sz="1100" dirty="0">
                          <a:effectLst/>
                        </a:rPr>
                        <a:t>6</a:t>
                      </a:r>
                      <a:r>
                        <a:rPr lang="en-US" sz="1100" dirty="0">
                          <a:effectLst/>
                        </a:rPr>
                        <a:t> (December)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p>
                      <a:pPr marL="0" marR="0" lvl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Send TR to SA for information and for approval</a:t>
                      </a:r>
                      <a:endParaRPr lang="en-GB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35280">
                <a:tc>
                  <a:txBody>
                    <a:bodyPr/>
                    <a:p>
                      <a:pPr algn="l"/>
                      <a:r>
                        <a:rPr lang="en-US" altLang="zh-CN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    Prior</a:t>
                      </a:r>
                      <a:r>
                        <a:rPr lang="en-GB" altLang="zh-CN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 to SA3#120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</a:pP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    Potentially offline session to accelerate normative work progress</a:t>
                      </a:r>
                      <a:endParaRPr lang="en-GB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  <a:p>
                      <a:pPr algn="l">
                        <a:buClrTx/>
                        <a:buSzTx/>
                        <a:buFontTx/>
                      </a:pP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    Offlist email discussions for prepared CRs</a:t>
                      </a:r>
                      <a:endParaRPr lang="en-GB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endParaRPr lang="en-US" sz="1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endParaRPr lang="en-US" sz="1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67030">
                <a:tc>
                  <a:txBody>
                    <a:bodyPr/>
                    <a:p>
                      <a:pPr algn="l"/>
                      <a:r>
                        <a:rPr lang="en-US" sz="1100" dirty="0">
                          <a:effectLst/>
                        </a:rPr>
                        <a:t>SA3#120 (Feb 2025)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</a:pP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Normative work</a:t>
                      </a:r>
                      <a:endParaRPr lang="en-GB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</a:pPr>
                      <a:r>
                        <a:rPr lang="en-US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0.5</a:t>
                      </a:r>
                      <a:endParaRPr 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41630">
                <a:tc>
                  <a:txBody>
                    <a:bodyPr/>
                    <a:p>
                      <a:pPr algn="l"/>
                      <a:r>
                        <a:rPr lang="en-GB" sz="1100" strike="sngStrike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    Between SA3#120 and #121</a:t>
                      </a:r>
                      <a:endParaRPr lang="en-GB" sz="1100" strike="sngStrike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p>
                      <a:r>
                        <a:rPr lang="en-GB" sz="1100" strike="sngStrike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    Offline sessions and </a:t>
                      </a:r>
                      <a:r>
                        <a:rPr lang="en-GB" sz="1100" strike="sngStrike" dirty="0" err="1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offlist</a:t>
                      </a:r>
                      <a:r>
                        <a:rPr lang="en-GB" sz="1100" strike="sngStrike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 email discussions</a:t>
                      </a:r>
                      <a:endParaRPr lang="en-US" sz="1100" strike="sngStrike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endParaRPr lang="en-US" sz="1100" strike="sngStrike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endParaRPr lang="en-US" sz="1100" strike="sngStrike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24485">
                <a:tc>
                  <a:txBody>
                    <a:bodyPr/>
                    <a:p>
                      <a:pPr algn="l"/>
                      <a:r>
                        <a:rPr lang="en-US" sz="1100" strike="sngStrike" dirty="0">
                          <a:effectLst/>
                        </a:rPr>
                        <a:t>SA3#121 (April 2025)  </a:t>
                      </a:r>
                      <a:endParaRPr lang="en-US" sz="1100" strike="sngStrike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p>
                      <a:r>
                        <a:rPr lang="en-US" sz="1100" strike="sngStrike" dirty="0">
                          <a:effectLst/>
                        </a:rPr>
                        <a:t>Normative work</a:t>
                      </a:r>
                      <a:endParaRPr lang="en-US" sz="1100" strike="sngStrike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endParaRPr lang="en-US" sz="1100" strike="sngStrike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sz="1100" strike="sngStrike" dirty="0">
                          <a:effectLst/>
                        </a:rPr>
                        <a:t>0.5</a:t>
                      </a:r>
                      <a:endParaRPr lang="en-US" sz="1100" strike="sngStrike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24485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en-US" sz="1100" strike="sngStrike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SA3#122 (May 2025)</a:t>
                      </a:r>
                      <a:endParaRPr lang="en-US" altLang="en-US" sz="1100" strike="sngStrike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GB" sz="1100" strike="sngStrike" dirty="0">
                          <a:effectLst/>
                          <a:sym typeface="+mn-ea"/>
                        </a:rPr>
                        <a:t>Finalise the </a:t>
                      </a:r>
                      <a:r>
                        <a:rPr lang="en-US" sz="1100" strike="sngStrike" dirty="0">
                          <a:effectLst/>
                          <a:sym typeface="+mn-ea"/>
                        </a:rPr>
                        <a:t>Normative work</a:t>
                      </a:r>
                      <a:endParaRPr lang="en-US" altLang="en-US" sz="1100" strike="sngStrike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en-US" sz="1100" strike="sngStrike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100" strike="sngStrike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0.5</a:t>
                      </a:r>
                      <a:endParaRPr lang="en-US" altLang="en-US" sz="1100" strike="sngStrike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504825" y="1123950"/>
            <a:ext cx="4572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TUs planned</a:t>
            </a:r>
            <a:r>
              <a:rPr lang="en-US" alt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: 4</a:t>
            </a:r>
            <a:endParaRPr lang="en-US" alt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  <a:endParaRPr lang="de-DE" altLang="de-DE" sz="18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>
                <a:sym typeface="+mn-ea"/>
              </a:rPr>
              <a:t>T</a:t>
            </a:r>
            <a:r>
              <a:rPr lang="en-US" altLang="de-DE" sz="1200" dirty="0">
                <a:sym typeface="+mn-ea"/>
              </a:rPr>
              <a:t>S</a:t>
            </a:r>
            <a:r>
              <a:rPr lang="de-DE" altLang="de-DE" sz="1200" dirty="0">
                <a:sym typeface="+mn-ea"/>
              </a:rPr>
              <a:t> 33.</a:t>
            </a:r>
            <a:r>
              <a:rPr lang="en-US" altLang="de-DE" sz="1200" dirty="0">
                <a:sym typeface="+mn-ea"/>
              </a:rPr>
              <a:t>545</a:t>
            </a:r>
            <a:r>
              <a:rPr lang="de-DE" altLang="de-DE" sz="1200" dirty="0">
                <a:sym typeface="+mn-ea"/>
              </a:rPr>
              <a:t> v0.</a:t>
            </a:r>
            <a:r>
              <a:rPr lang="en-US" altLang="de-DE" sz="1200" dirty="0">
                <a:sym typeface="+mn-ea"/>
              </a:rPr>
              <a:t>1</a:t>
            </a:r>
            <a:r>
              <a:rPr lang="de-DE" altLang="de-DE" sz="1200" dirty="0">
                <a:sym typeface="+mn-ea"/>
              </a:rPr>
              <a:t>.0 </a:t>
            </a:r>
            <a:r>
              <a:rPr altLang="de-DE" sz="1200">
                <a:sym typeface="+mn-ea"/>
              </a:rPr>
              <a:t>specifies the security </a:t>
            </a:r>
            <a:r>
              <a:rPr lang="en-US" sz="1200">
                <a:sym typeface="+mn-ea"/>
              </a:rPr>
              <a:t>requirements, procedures and features</a:t>
            </a:r>
            <a:r>
              <a:rPr altLang="de-DE" sz="1200">
                <a:sym typeface="+mn-ea"/>
              </a:rPr>
              <a:t> for NR Femto subsystem</a:t>
            </a:r>
            <a:endParaRPr altLang="de-DE" sz="1200">
              <a:sym typeface="+mn-ea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 err="1">
                <a:cs typeface="+mn-ea"/>
              </a:rPr>
              <a:t>The normative work is completed</a:t>
            </a: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  <a:endParaRPr lang="de-DE" altLang="de-DE" sz="1600" b="1" dirty="0"/>
          </a:p>
          <a:p>
            <a:pPr lvl="1" algn="l">
              <a:spcBef>
                <a:spcPts val="0"/>
              </a:spcBef>
              <a:spcAft>
                <a:spcPts val="0"/>
              </a:spcAft>
              <a:buSzTx/>
            </a:pPr>
            <a:r>
              <a:rPr lang="en-US" sz="1200" dirty="0">
                <a:sym typeface="+mn-ea"/>
              </a:rPr>
              <a:t>SA2’s work</a:t>
            </a:r>
            <a:r>
              <a:rPr lang="en-US" sz="1200" dirty="0">
                <a:cs typeface="+mn-ea"/>
                <a:sym typeface="+mn-ea"/>
              </a:rPr>
              <a:t> on System aspects of 5G NR Femto</a:t>
            </a:r>
            <a:endParaRPr lang="en-US" sz="1200" dirty="0">
              <a:cs typeface="+mn-ea"/>
              <a:sym typeface="+mn-ea"/>
            </a:endParaRPr>
          </a:p>
          <a:p>
            <a:pPr lvl="1" algn="l">
              <a:spcBef>
                <a:spcPts val="0"/>
              </a:spcBef>
              <a:spcAft>
                <a:spcPts val="0"/>
              </a:spcAft>
              <a:buSzTx/>
            </a:pPr>
            <a:r>
              <a:rPr lang="en-US" sz="1200" dirty="0">
                <a:cs typeface="+mn-ea"/>
                <a:sym typeface="+mn-ea"/>
              </a:rPr>
              <a:t>RAN3’s work on Additional topological enhancements for NR</a:t>
            </a:r>
            <a:endParaRPr lang="en-US" sz="1200" dirty="0">
              <a:cs typeface="+mn-ea"/>
              <a:sym typeface="+mn-ea"/>
            </a:endParaRPr>
          </a:p>
          <a:p>
            <a:pPr lvl="1" algn="l">
              <a:spcBef>
                <a:spcPts val="0"/>
              </a:spcBef>
              <a:spcAft>
                <a:spcPts val="0"/>
              </a:spcAft>
              <a:buSzTx/>
            </a:pPr>
            <a:endParaRPr lang="en-US" altLang="zh-CN" sz="1600" dirty="0">
              <a:cs typeface="+mn-ea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1"/>
              </a:buBlip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None</a:t>
            </a:r>
            <a:r>
              <a:rPr kumimoji="0" lang="en-US" alt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identified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1"/>
              </a:buBlip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Risks:</a:t>
            </a:r>
            <a:endParaRPr kumimoji="0" lang="en-US" altLang="zh-CN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en-US" altLang="en-GB" sz="12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ea"/>
              </a:rPr>
              <a:t>None identified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811530" y="411480"/>
            <a:ext cx="580644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</a:t>
            </a:r>
            <a:r>
              <a:rPr lang="en-US" sz="2000" dirty="0">
                <a:solidFill>
                  <a:srgbClr val="FF0000"/>
                </a:solidFill>
                <a:sym typeface="+mn-ea"/>
              </a:rPr>
              <a:t>FS_5G_Femto_Sec</a:t>
            </a:r>
            <a:r>
              <a:rPr lang="en-US" sz="2000" dirty="0">
                <a:solidFill>
                  <a:srgbClr val="FF0000"/>
                </a:solidFill>
              </a:rPr>
              <a:t>’ status after SA3#119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1625" y="1287463"/>
          <a:ext cx="8687186" cy="59706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/>
                <a:gridCol w="2720340"/>
                <a:gridCol w="929191"/>
                <a:gridCol w="556709"/>
                <a:gridCol w="323284"/>
                <a:gridCol w="667362"/>
                <a:gridCol w="456211"/>
                <a:gridCol w="722689"/>
                <a:gridCol w="1378585"/>
              </a:tblGrid>
              <a:tr h="2311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1060062</a:t>
                      </a:r>
                      <a:endParaRPr lang="en-GB" sz="1200" b="1" i="0" u="none" strike="noStrike" dirty="0" err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Security aspects of Next Radio (NR) Femto</a:t>
                      </a:r>
                      <a:endParaRPr lang="en-US" sz="1200" b="0" i="0" u="none" strike="noStrike" kern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sym typeface="+mn-ea"/>
                        </a:rPr>
                        <a:t>5G_Femto_Sec</a:t>
                      </a:r>
                      <a:endParaRPr lang="en-US" sz="1200" b="0" i="0" u="none" strike="noStrike" kern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  <a:sym typeface="+mn-ea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March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-202</a:t>
                      </a:r>
                      <a:r>
                        <a:rPr lang="en-US" alt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lang="en-US" alt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r>
                        <a:rPr 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GB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n-US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sym typeface="+mn-ea"/>
                        </a:rPr>
                        <a:t>T</a:t>
                      </a:r>
                      <a:r>
                        <a:rPr lang="en-US" altLang="en-GB" sz="1200" dirty="0">
                          <a:solidFill>
                            <a:schemeClr val="tx1"/>
                          </a:solidFill>
                          <a:sym typeface="+mn-ea"/>
                        </a:rPr>
                        <a:t>S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  <a:sym typeface="+mn-ea"/>
                        </a:rPr>
                        <a:t> 33.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sym typeface="+mn-ea"/>
                        </a:rPr>
                        <a:t>545</a:t>
                      </a:r>
                      <a:endParaRPr lang="en-US" sz="1200" dirty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 marL="36002" marR="36002" marT="0" marB="0" anchor="ctr"/>
                </a:tc>
              </a:tr>
            </a:tbl>
          </a:graphicData>
        </a:graphic>
      </p:graphicFrame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  <a:endParaRPr lang="de-DE" altLang="de-DE" sz="18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>
                <a:cs typeface="+mn-ea"/>
              </a:rPr>
              <a:t>None identified</a:t>
            </a:r>
            <a:endParaRPr lang="en-US" altLang="en-GB" sz="1200" dirty="0">
              <a:cs typeface="+mn-ea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>
              <a:cs typeface="+mn-ea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  <a:endParaRPr lang="en-GB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>
                <a:sym typeface="+mn-ea"/>
              </a:rPr>
              <a:t>SA3#115</a:t>
            </a:r>
            <a:r>
              <a:rPr lang="en-US" altLang="zh-CN" sz="1200" dirty="0" smtClean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-adhoc-e </a:t>
            </a:r>
            <a:r>
              <a:rPr lang="en-GB" sz="1200" dirty="0">
                <a:sym typeface="+mn-ea"/>
              </a:rPr>
              <a:t>-</a:t>
            </a:r>
            <a:r>
              <a:rPr lang="en-US" altLang="en-GB" sz="1200" dirty="0">
                <a:sym typeface="+mn-ea"/>
              </a:rPr>
              <a:t> 0.5TU</a:t>
            </a:r>
            <a:endParaRPr lang="en-US" altLang="en-GB" sz="1200" dirty="0">
              <a:sym typeface="+mn-ea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>
                <a:sym typeface="+mn-ea"/>
              </a:rPr>
              <a:t>SA3#116 </a:t>
            </a:r>
            <a:r>
              <a:rPr lang="en-GB" sz="1200" dirty="0">
                <a:sym typeface="+mn-ea"/>
              </a:rPr>
              <a:t>-</a:t>
            </a:r>
            <a:r>
              <a:rPr lang="en-US" altLang="en-GB" sz="1200" dirty="0">
                <a:sym typeface="+mn-ea"/>
              </a:rPr>
              <a:t> 0.5TU</a:t>
            </a:r>
            <a:endParaRPr lang="en-US" altLang="en-GB" sz="1200" dirty="0">
              <a:sym typeface="+mn-ea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>
                <a:sym typeface="+mn-ea"/>
              </a:rPr>
              <a:t>SA3#117 - 0.5TU</a:t>
            </a:r>
            <a:endParaRPr lang="en-US" altLang="en-GB" sz="1200" dirty="0">
              <a:sym typeface="+mn-ea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altLang="zh-CN" sz="1200" dirty="0">
                <a:sym typeface="+mn-ea"/>
              </a:rPr>
              <a:t>SA3#118</a:t>
            </a:r>
            <a:r>
              <a:rPr lang="en-US" altLang="en-GB" sz="1200" dirty="0">
                <a:sym typeface="+mn-ea"/>
              </a:rPr>
              <a:t> -</a:t>
            </a:r>
            <a:r>
              <a:rPr lang="en-GB" altLang="zh-CN" sz="1200" dirty="0">
                <a:sym typeface="+mn-ea"/>
              </a:rPr>
              <a:t> 0</a:t>
            </a:r>
            <a:r>
              <a:rPr lang="en-US" altLang="en-GB" sz="1200" dirty="0">
                <a:sym typeface="+mn-ea"/>
              </a:rPr>
              <a:t>.</a:t>
            </a:r>
            <a:r>
              <a:rPr lang="en-GB" altLang="zh-CN" sz="1200" dirty="0">
                <a:sym typeface="+mn-ea"/>
              </a:rPr>
              <a:t>5</a:t>
            </a:r>
            <a:r>
              <a:rPr lang="en-US" altLang="en-GB" sz="1200" dirty="0">
                <a:sym typeface="+mn-ea"/>
              </a:rPr>
              <a:t>TU</a:t>
            </a:r>
            <a:endParaRPr lang="en-GB" altLang="zh-CN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altLang="zh-CN" sz="1200" dirty="0">
                <a:sym typeface="+mn-ea"/>
              </a:rPr>
              <a:t>SA3#119</a:t>
            </a:r>
            <a:r>
              <a:rPr lang="en-US" altLang="en-GB" sz="1200" dirty="0">
                <a:sym typeface="+mn-ea"/>
              </a:rPr>
              <a:t> -</a:t>
            </a:r>
            <a:r>
              <a:rPr lang="en-GB" altLang="zh-CN" sz="1200" dirty="0">
                <a:sym typeface="+mn-ea"/>
              </a:rPr>
              <a:t> 0.5</a:t>
            </a:r>
            <a:r>
              <a:rPr lang="en-US" altLang="en-GB" sz="1200" dirty="0">
                <a:sym typeface="+mn-ea"/>
              </a:rPr>
              <a:t>TU</a:t>
            </a:r>
            <a:endParaRPr lang="en-US" altLang="en-GB" sz="1200" dirty="0">
              <a:sym typeface="+mn-ea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>
                <a:sym typeface="+mn-ea"/>
              </a:rPr>
              <a:t>Normative work:</a:t>
            </a:r>
            <a:endParaRPr lang="en-US" altLang="en-GB" sz="1200" dirty="0">
              <a:sym typeface="+mn-ea"/>
            </a:endParaRPr>
          </a:p>
          <a:p>
            <a:pPr lvl="1" algn="l">
              <a:spcBef>
                <a:spcPts val="0"/>
              </a:spcBef>
              <a:spcAft>
                <a:spcPts val="0"/>
              </a:spcAft>
              <a:buSzTx/>
            </a:pPr>
            <a:r>
              <a:rPr lang="en-GB" altLang="zh-CN" sz="1200" dirty="0">
                <a:cs typeface="+mn-ea"/>
                <a:sym typeface="+mn-ea"/>
              </a:rPr>
              <a:t>SA3#120 - 0.5TU</a:t>
            </a:r>
            <a:endParaRPr lang="en-US" altLang="en-GB" sz="1200" dirty="0">
              <a:sym typeface="+mn-ea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>
              <a:cs typeface="+mn-ea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remaining</a:t>
            </a:r>
            <a:endParaRPr lang="en-GB" sz="1600" b="1" dirty="0"/>
          </a:p>
          <a:p>
            <a:pPr lvl="1" algn="l">
              <a:spcBef>
                <a:spcPts val="0"/>
              </a:spcBef>
              <a:spcAft>
                <a:spcPts val="0"/>
              </a:spcAft>
              <a:buSzTx/>
            </a:pPr>
            <a:r>
              <a:rPr lang="de-DE" altLang="de-DE" sz="1200" dirty="0" err="1">
                <a:cs typeface="+mn-ea"/>
                <a:sym typeface="+mn-ea"/>
              </a:rPr>
              <a:t>The normative work is completed</a:t>
            </a:r>
            <a:endParaRPr lang="en-US" altLang="en-GB" sz="1200" dirty="0">
              <a:cs typeface="+mn-ea"/>
            </a:endParaRPr>
          </a:p>
          <a:p>
            <a:pPr lvl="1" algn="l">
              <a:spcBef>
                <a:spcPts val="0"/>
              </a:spcBef>
              <a:spcAft>
                <a:spcPts val="0"/>
              </a:spcAft>
              <a:buSzTx/>
            </a:pPr>
            <a:endParaRPr lang="en-GB" sz="1600" dirty="0">
              <a:cs typeface="+mn-ea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1"/>
              </a:buBlip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en-US" sz="12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sym typeface="+mn-ea"/>
              </a:rPr>
              <a:t>SA#</a:t>
            </a:r>
            <a:r>
              <a:rPr lang="en-US" sz="1200" dirty="0">
                <a:solidFill>
                  <a:prstClr val="black"/>
                </a:solidFill>
                <a:latin typeface="Calibri" panose="020F0502020204030204"/>
                <a:sym typeface="+mn-ea"/>
              </a:rPr>
              <a:t>107 send TS for information and approval</a:t>
            </a:r>
            <a:endParaRPr kumimoji="0" lang="en-US" altLang="zh-CN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811530" y="411480"/>
            <a:ext cx="699516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</a:t>
            </a:r>
            <a:r>
              <a:rPr lang="en-US" sz="2000" dirty="0">
                <a:solidFill>
                  <a:srgbClr val="FF0000"/>
                </a:solidFill>
                <a:sym typeface="+mn-ea"/>
              </a:rPr>
              <a:t>5G_Femto_Sec</a:t>
            </a:r>
            <a:r>
              <a:rPr lang="en-US" sz="2000" dirty="0">
                <a:solidFill>
                  <a:srgbClr val="FF0000"/>
                </a:solidFill>
              </a:rPr>
              <a:t>’ pending work and plan for completion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1728</Words>
  <Application>WPS 演示</Application>
  <PresentationFormat>On-screen Show (4:3)</PresentationFormat>
  <Paragraphs>177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4</vt:i4>
      </vt:variant>
    </vt:vector>
  </HeadingPairs>
  <TitlesOfParts>
    <vt:vector size="17" baseType="lpstr">
      <vt:lpstr>Arial</vt:lpstr>
      <vt:lpstr>宋体</vt:lpstr>
      <vt:lpstr>Wingdings</vt:lpstr>
      <vt:lpstr>Calibri</vt:lpstr>
      <vt:lpstr>Times New Roman</vt:lpstr>
      <vt:lpstr>Aptos</vt:lpstr>
      <vt:lpstr>Segoe Print</vt:lpstr>
      <vt:lpstr>Symbol</vt:lpstr>
      <vt:lpstr>Calibri</vt:lpstr>
      <vt:lpstr>微软雅黑</vt:lpstr>
      <vt:lpstr>Arial Unicode MS</vt:lpstr>
      <vt:lpstr>Office Theme</vt:lpstr>
      <vt:lpstr>1_Office Theme</vt:lpstr>
      <vt:lpstr>SA WG3 Status report for ‘5G_Femto_Sec’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TS33.545 editor</cp:lastModifiedBy>
  <cp:revision>1319</cp:revision>
  <dcterms:created xsi:type="dcterms:W3CDTF">2008-08-30T09:32:00Z</dcterms:created>
  <dcterms:modified xsi:type="dcterms:W3CDTF">2025-02-26T01:00:01Z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ICV">
    <vt:lpwstr>7B808CE7ABC944BD8479E69653F00074</vt:lpwstr>
  </property>
  <property fmtid="{D5CDD505-2E9C-101B-9397-08002B2CF9AE}" pid="14" name="KSOProductBuildVer">
    <vt:lpwstr>2052-11.8.2.12085</vt:lpwstr>
  </property>
</Properties>
</file>