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  <p:sldMasterId id="2147484162" r:id="rId5"/>
  </p:sldMasterIdLst>
  <p:notesMasterIdLst>
    <p:notesMasterId r:id="rId10"/>
  </p:notesMasterIdLst>
  <p:handoutMasterIdLst>
    <p:handoutMasterId r:id="rId11"/>
  </p:handoutMasterIdLst>
  <p:sldIdLst>
    <p:sldId id="849" r:id="rId6"/>
    <p:sldId id="850" r:id="rId7"/>
    <p:sldId id="851" r:id="rId8"/>
    <p:sldId id="852" r:id="rId9"/>
  </p:sldIdLst>
  <p:sldSz cx="9144000" cy="5143500" type="screen16x9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ain Sultan" initials="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00000"/>
    <a:srgbClr val="00B0F0"/>
    <a:srgbClr val="FFC000"/>
    <a:srgbClr val="BFBFBF"/>
    <a:srgbClr val="339933"/>
    <a:srgbClr val="632523"/>
    <a:srgbClr val="00CC00"/>
    <a:srgbClr val="B6B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44" autoAdjust="0"/>
    <p:restoredTop sz="91922"/>
  </p:normalViewPr>
  <p:slideViewPr>
    <p:cSldViewPr snapToGrid="0">
      <p:cViewPr varScale="1">
        <p:scale>
          <a:sx n="203" d="100"/>
          <a:sy n="203" d="100"/>
        </p:scale>
        <p:origin x="1188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74" y="67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22BBA0C-71E2-4A6D-939A-7B1E3BD21FC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7191CCF-50CA-4F0C-9CEC-60F4CF700E1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1371010-1698-4524-848C-E89DF7944874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F540FC8-B77D-4EFA-9E2E-CD28C59EECE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9586656E-0E4B-462F-BA48-1E59E9A7D9D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158B500-E886-4080-B219-FDC106370A4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26C7125-061D-4EE8-B9E9-1C46E59AFA3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0093823-B445-4AB4-A617-6AE574D74BB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D2824B4-0730-47D2-AD9B-AE5458F176BB}" type="datetime1">
              <a:rPr lang="en-US" altLang="en-US"/>
              <a:pPr>
                <a:defRPr/>
              </a:pPr>
              <a:t>11/21/2024</a:t>
            </a:fld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A510C64F-FCF2-4B21-A8F4-CE19E306F3D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250D58C2-8C23-4671-AE2B-559AF49EC2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83E45F4-E653-499A-91BE-BEFC391EF5A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5F283E36-5824-4DF7-9A12-9FE94595B60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7B00CE0C-5F9D-490D-AE17-B3CFF0A4CA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>
            <a:extLst>
              <a:ext uri="{FF2B5EF4-FFF2-40B4-BE49-F238E27FC236}">
                <a16:creationId xmlns:a16="http://schemas.microsoft.com/office/drawing/2014/main" id="{63426203-0D87-486A-9D7F-24E4574AB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0"/>
            <a:ext cx="3859212" cy="47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7852" y="2859161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148" indent="0" algn="ctr">
              <a:buNone/>
              <a:defRPr/>
            </a:lvl2pPr>
            <a:lvl3pPr marL="914296" indent="0" algn="ctr">
              <a:buNone/>
              <a:defRPr/>
            </a:lvl3pPr>
            <a:lvl4pPr marL="1371444" indent="0" algn="ctr">
              <a:buNone/>
              <a:defRPr/>
            </a:lvl4pPr>
            <a:lvl5pPr marL="1828592" indent="0" algn="ctr">
              <a:buNone/>
              <a:defRPr/>
            </a:lvl5pPr>
            <a:lvl6pPr marL="2285740" indent="0" algn="ctr">
              <a:buNone/>
              <a:defRPr/>
            </a:lvl6pPr>
            <a:lvl7pPr marL="2742888" indent="0" algn="ctr">
              <a:buNone/>
              <a:defRPr/>
            </a:lvl7pPr>
            <a:lvl8pPr marL="3200036" indent="0" algn="ctr">
              <a:buNone/>
              <a:defRPr/>
            </a:lvl8pPr>
            <a:lvl9pPr marL="3657184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021108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A474267-50F9-4758-B257-E8A4CFCE3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E69B4-148C-4973-90E2-DAE1A08A3926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98AA564-B428-4A85-AE66-7BAA83D8E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C19B1BC-0174-4B42-81A8-7CCD26751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06B2C-93C7-440F-B728-0276B11225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184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C7752DE-E030-48F2-B90A-44A3D5C28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9CB306-9137-48E3-8C33-FE65FD1EF576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8130CED-D12C-4F69-B4AC-21C83CA24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73FA93-2C18-47C0-8F09-60DF5D05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88B81-C501-496C-9275-12C02499D5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1239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32D746-7842-44DB-802B-DC2243FE1F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BC18F-2E7A-422A-8C38-3DCDCA3AF896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F906F5E-0D01-4E97-BCA5-830E012F7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0C55566-A1CD-41C8-8521-A65914946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D15B5-E19F-432A-9EBA-75D3F5AC67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90391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B8A74-6B9B-4E6E-BED0-75A9A57B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271812-F00C-4AAE-B4DC-6E7568934F83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613E4-BC04-444B-8007-CD7517480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41C71-FA64-4928-8FAF-0C91855E4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D34B9-489D-4F9C-B1CD-A1934603BC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10190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7B873-A887-411F-9FE3-6914A6D7F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4013A7-F760-423A-9893-FCE7C2808AA9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EE621-674C-4952-8F15-0C2930C2C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FDBAC-6401-4B3D-A7C6-CCAEE8034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ADB1A-4E61-4878-9606-D1ECAE0E70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12196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861" indent="-342861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768580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8422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8F8DD-F5C9-4FB2-BCE0-26294B9CD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07E83-64A6-4D43-94B5-42BDCEDFCD0D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19022-C35D-4EA4-B778-388BF2A69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7E30D-C4FF-418F-93EC-2783CCE1D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688AA-2E0D-4126-88A9-8A8FB34B3F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2047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85D26-23B0-4D4C-8A2C-B835678BA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47458-FA3F-4CE8-88E3-5FEA4618CA44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D0FE5-74AC-46F3-B186-FB0F2E77D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B6D8EF-1194-444E-B3A4-7FEB85009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17C84B-2731-4774-8E7D-CF7C5280AA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39042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7DDC5-05DE-4F7B-8EC2-303521E57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CCD7C-68B4-4D4B-9C19-E4BA6563813F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7B959-7FF7-439B-916D-2C1DA1D4A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E1FA8-193D-4F69-8495-A1AA1E7BB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9A6DA-514B-4A24-83BA-81D6109F5C7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74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B9FDD8-D850-4076-B750-3E32F77AD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C56D47-E777-48D6-AA74-B10DE2595B7A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5212BBD-97BE-48F6-9A59-779CB0A6F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984EEB-975B-4EAA-8FC8-F426811F5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848FF-AE1E-4FE9-BB7C-15360D9A67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992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A384AB5-74C3-430F-8440-BEA88C1DF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0133F-5D74-48B9-9D51-CE8A57F611AC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EA4493-E8B1-46F1-8BB1-C044E4A75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2FB9-3F5C-4D74-8D72-DDB4A7416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F7AA0-831B-443F-A377-4EE3A19184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5357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8A8E492-0D31-4B11-8885-21D3F99C2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4EC4C-F0A6-4349-9058-DAAD0AF42F22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6A1C981-704B-4046-A6C2-3A7B1966D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476EB1B-B498-4EAE-A0AC-D0D615C71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9CFBA-BE44-406D-B74B-65A3BE415EE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7564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E17A55F-AC12-42EF-89BD-D295BE70D30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88950" y="171450"/>
            <a:ext cx="68278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5BC4D07-9CCE-477A-8B4B-2E65A34EFC2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85775" y="1090613"/>
            <a:ext cx="8388350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0" tIns="45715" rIns="91430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FD0BE440-B328-49D4-9163-220AF888EB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86225" y="2478088"/>
            <a:ext cx="974725" cy="246062"/>
          </a:xfrm>
          <a:prstGeom prst="rect">
            <a:avLst/>
          </a:prstGeom>
          <a:noFill/>
          <a:ln>
            <a:noFill/>
          </a:ln>
        </p:spPr>
        <p:txBody>
          <a:bodyPr wrap="none" lIns="91430" tIns="45715" rIns="91430" bIns="45715">
            <a:spAutoFit/>
          </a:bodyPr>
          <a:lstStyle>
            <a:lvl1pPr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GB" altLang="en-US">
                <a:solidFill>
                  <a:schemeClr val="bg1"/>
                </a:solidFill>
              </a:rPr>
              <a:t>© 3GPP 2012</a:t>
            </a:r>
            <a:endParaRPr lang="en-GB" altLang="en-US"/>
          </a:p>
        </p:txBody>
      </p:sp>
      <p:pic>
        <p:nvPicPr>
          <p:cNvPr id="1029" name="Picture 10">
            <a:extLst>
              <a:ext uri="{FF2B5EF4-FFF2-40B4-BE49-F238E27FC236}">
                <a16:creationId xmlns:a16="http://schemas.microsoft.com/office/drawing/2014/main" id="{59548528-A21E-4C87-94E7-AAED12C89C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963" y="230188"/>
            <a:ext cx="118745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Oval 11">
            <a:extLst>
              <a:ext uri="{FF2B5EF4-FFF2-40B4-BE49-F238E27FC236}">
                <a16:creationId xmlns:a16="http://schemas.microsoft.com/office/drawing/2014/main" id="{4C617A9B-68DD-4471-BF30-F149D24DB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8975" y="4773613"/>
            <a:ext cx="609600" cy="314325"/>
          </a:xfrm>
          <a:prstGeom prst="ellipse">
            <a:avLst/>
          </a:prstGeom>
          <a:solidFill>
            <a:schemeClr val="bg1">
              <a:alpha val="50195"/>
            </a:schemeClr>
          </a:solidFill>
          <a:ln>
            <a:noFill/>
          </a:ln>
        </p:spPr>
        <p:txBody>
          <a:bodyPr lIns="91430" tIns="45715" rIns="91430" bIns="45715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defRPr/>
            </a:pPr>
            <a:fld id="{6FBB7E6F-7D87-4379-A24E-F11572EB7687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/>
          </a:p>
          <a:p>
            <a:pPr>
              <a:defRPr/>
            </a:pPr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003" r:id="rId1"/>
    <p:sldLayoutId id="2147485990" r:id="rId2"/>
    <p:sldLayoutId id="2147485991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  <a:ea typeface="MS PGothic" panose="020B0600070205080204" pitchFamily="34" charset="-128"/>
          <a:cs typeface="ＭＳ Ｐゴシック" charset="0"/>
        </a:defRPr>
      </a:lvl5pPr>
      <a:lvl6pPr marL="457148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296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44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592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314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462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8610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5758" indent="-228574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5D7A79C9-F415-4834-ACEF-A4D812569E1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F237649D-12FA-4272-B30C-702C2C1AE4D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D80FE-5B40-47BF-99DC-906A8C8A0C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fld id="{B09F04AB-6053-411E-83AA-9184DA008C40}" type="datetimeFigureOut">
              <a:rPr lang="en-GB"/>
              <a:pPr>
                <a:defRPr/>
              </a:pPr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2E10A6-D0E6-4259-872F-82F2CCE4E5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MS PGothic" panose="020B0600070205080204" pitchFamily="34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62F628-D998-4452-8F52-6DB91D505E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02373DA-A665-4245-AA47-C8D6A2CBA8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92" r:id="rId1"/>
    <p:sldLayoutId id="2147485993" r:id="rId2"/>
    <p:sldLayoutId id="2147485994" r:id="rId3"/>
    <p:sldLayoutId id="2147485995" r:id="rId4"/>
    <p:sldLayoutId id="2147485996" r:id="rId5"/>
    <p:sldLayoutId id="2147485997" r:id="rId6"/>
    <p:sldLayoutId id="2147485998" r:id="rId7"/>
    <p:sldLayoutId id="2147485999" r:id="rId8"/>
    <p:sldLayoutId id="2147486000" r:id="rId9"/>
    <p:sldLayoutId id="2147486001" r:id="rId10"/>
    <p:sldLayoutId id="21474860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0A4E7F74-1978-4717-A04C-337F6F8528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3613" y="11017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lIns="91430" tIns="45715" rIns="91430" bIns="45715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  <a:ea typeface="MS PGothic" panose="020B0600070205080204" pitchFamily="34" charset="-128"/>
                <a:cs typeface="ＭＳ Ｐゴシック" charset="0"/>
              </a:defRPr>
            </a:lvl5pPr>
            <a:lvl6pPr marL="457148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296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444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592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kern="0" dirty="0"/>
              <a:t>SA WG3 </a:t>
            </a:r>
            <a:r>
              <a:rPr lang="fr-FR" kern="0" dirty="0" err="1"/>
              <a:t>Status</a:t>
            </a:r>
            <a:r>
              <a:rPr lang="fr-FR" kern="0" dirty="0"/>
              <a:t> report for </a:t>
            </a:r>
            <a:r>
              <a:rPr lang="en-GB" altLang="zh-CN" kern="0" dirty="0"/>
              <a:t>FS_5G_ProSe_Ph3_SEC</a:t>
            </a:r>
            <a:endParaRPr lang="en-GB" kern="0" dirty="0"/>
          </a:p>
        </p:txBody>
      </p:sp>
      <p:sp>
        <p:nvSpPr>
          <p:cNvPr id="5" name="Subtitle 6">
            <a:extLst>
              <a:ext uri="{FF2B5EF4-FFF2-40B4-BE49-F238E27FC236}">
                <a16:creationId xmlns:a16="http://schemas.microsoft.com/office/drawing/2014/main" id="{2831475F-1AFA-4717-8B8D-E491D591BDC4}"/>
              </a:ext>
            </a:extLst>
          </p:cNvPr>
          <p:cNvSpPr txBox="1">
            <a:spLocks/>
          </p:cNvSpPr>
          <p:nvPr/>
        </p:nvSpPr>
        <p:spPr bwMode="auto">
          <a:xfrm>
            <a:off x="1504950" y="2784475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lIns="91430" tIns="45715" rIns="91430" bIns="45715"/>
          <a:lstStyle>
            <a:lvl1pPr marL="342861" indent="-342861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en-US" altLang="zh-CN" sz="2000" b="1" kern="0" dirty="0"/>
              <a:t>Ao Lei</a:t>
            </a:r>
            <a:r>
              <a:rPr lang="en-GB" altLang="zh-CN" sz="2000" b="1" kern="0" dirty="0"/>
              <a:t>, Huawei</a:t>
            </a:r>
          </a:p>
          <a:p>
            <a:pPr marL="0" indent="0" algn="ctr">
              <a:lnSpc>
                <a:spcPct val="80000"/>
              </a:lnSpc>
              <a:buFontTx/>
              <a:buNone/>
              <a:defRPr/>
            </a:pPr>
            <a:r>
              <a:rPr lang="en-GB" altLang="en-US" sz="2000" b="1" kern="0" dirty="0"/>
              <a:t>Weihan Gao, China Telecom</a:t>
            </a:r>
          </a:p>
        </p:txBody>
      </p:sp>
      <p:sp>
        <p:nvSpPr>
          <p:cNvPr id="6148" name="AutoShape 14">
            <a:extLst>
              <a:ext uri="{FF2B5EF4-FFF2-40B4-BE49-F238E27FC236}">
                <a16:creationId xmlns:a16="http://schemas.microsoft.com/office/drawing/2014/main" id="{E0006482-D30F-4279-884A-3D1B1FE54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4779963"/>
            <a:ext cx="6169025" cy="242887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6149" name="TextBox 6">
            <a:extLst>
              <a:ext uri="{FF2B5EF4-FFF2-40B4-BE49-F238E27FC236}">
                <a16:creationId xmlns:a16="http://schemas.microsoft.com/office/drawing/2014/main" id="{8CB4ECAC-DCF8-4B02-AEAF-8F0AA16FAA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463" y="4733925"/>
            <a:ext cx="6219826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>
              <a:spcBef>
                <a:spcPct val="20000"/>
              </a:spcBef>
              <a:buBlip>
                <a:blip r:embed="rId3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en-US" altLang="zh-CN" sz="1000">
                <a:solidFill>
                  <a:schemeClr val="bg1"/>
                </a:solidFill>
                <a:latin typeface="Arial" panose="020B0604020202020204" pitchFamily="34" charset="0"/>
              </a:rPr>
              <a:t>A3#119</a:t>
            </a:r>
            <a:r>
              <a:rPr lang="en-GB" altLang="en-US" sz="800">
                <a:solidFill>
                  <a:schemeClr val="bg1"/>
                </a:solidFill>
                <a:latin typeface="Arial" panose="020B0604020202020204" pitchFamily="34" charset="0"/>
              </a:rPr>
              <a:t>, 11-15 Nov, 2024, Orlando, USA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14">
            <a:extLst>
              <a:ext uri="{FF2B5EF4-FFF2-40B4-BE49-F238E27FC236}">
                <a16:creationId xmlns:a16="http://schemas.microsoft.com/office/drawing/2014/main" id="{05DA5D80-3044-43A8-B54C-451CF853C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4779963"/>
            <a:ext cx="6169025" cy="242887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7171" name="TextBox 6">
            <a:extLst>
              <a:ext uri="{FF2B5EF4-FFF2-40B4-BE49-F238E27FC236}">
                <a16:creationId xmlns:a16="http://schemas.microsoft.com/office/drawing/2014/main" id="{E57104A2-7303-40A8-A168-4C68BA8EE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463" y="4733925"/>
            <a:ext cx="6219826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en-US" altLang="zh-CN" sz="1000">
                <a:solidFill>
                  <a:schemeClr val="bg1"/>
                </a:solidFill>
                <a:latin typeface="Arial" panose="020B0604020202020204" pitchFamily="34" charset="0"/>
              </a:rPr>
              <a:t>A3#119</a:t>
            </a:r>
            <a:r>
              <a:rPr lang="en-GB" altLang="en-US" sz="800">
                <a:solidFill>
                  <a:schemeClr val="bg1"/>
                </a:solidFill>
                <a:latin typeface="Arial" panose="020B0604020202020204" pitchFamily="34" charset="0"/>
              </a:rPr>
              <a:t>, 11-15 Nov, 2024, Orlando, USA</a:t>
            </a:r>
          </a:p>
        </p:txBody>
      </p:sp>
      <p:sp>
        <p:nvSpPr>
          <p:cNvPr id="7172" name="TextBox 9">
            <a:extLst>
              <a:ext uri="{FF2B5EF4-FFF2-40B4-BE49-F238E27FC236}">
                <a16:creationId xmlns:a16="http://schemas.microsoft.com/office/drawing/2014/main" id="{78798893-AD93-4AE4-A150-72D440E10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163" y="488950"/>
            <a:ext cx="426085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fr-FR" altLang="zh-CN" sz="1200">
                <a:solidFill>
                  <a:srgbClr val="FF0000"/>
                </a:solidFill>
              </a:rPr>
              <a:t>Overall plan</a:t>
            </a:r>
            <a:endParaRPr lang="en-US" altLang="zh-CN" sz="1200">
              <a:solidFill>
                <a:srgbClr val="FF0000"/>
              </a:solidFill>
            </a:endParaRPr>
          </a:p>
        </p:txBody>
      </p:sp>
      <p:sp>
        <p:nvSpPr>
          <p:cNvPr id="7173" name="TextBox 10">
            <a:extLst>
              <a:ext uri="{FF2B5EF4-FFF2-40B4-BE49-F238E27FC236}">
                <a16:creationId xmlns:a16="http://schemas.microsoft.com/office/drawing/2014/main" id="{C1C19DCC-2743-4A5D-94F1-DF6086F8BE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1575" y="222250"/>
            <a:ext cx="52911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1600">
                <a:solidFill>
                  <a:srgbClr val="FF0000"/>
                </a:solidFill>
              </a:rPr>
              <a:t>FS_5G_ProSe_Ph3_SEC overall plan</a:t>
            </a:r>
          </a:p>
        </p:txBody>
      </p:sp>
      <p:graphicFrame>
        <p:nvGraphicFramePr>
          <p:cNvPr id="12" name="Content Placeholder 1">
            <a:extLst>
              <a:ext uri="{FF2B5EF4-FFF2-40B4-BE49-F238E27FC236}">
                <a16:creationId xmlns:a16="http://schemas.microsoft.com/office/drawing/2014/main" id="{AF018FB3-A702-493B-B1D6-E8BB7FBD8376}"/>
              </a:ext>
            </a:extLst>
          </p:cNvPr>
          <p:cNvGraphicFramePr>
            <a:graphicFrameLocks noGrp="1"/>
          </p:cNvGraphicFramePr>
          <p:nvPr/>
        </p:nvGraphicFramePr>
        <p:xfrm>
          <a:off x="1106488" y="1033463"/>
          <a:ext cx="6634162" cy="3290887"/>
        </p:xfrm>
        <a:graphic>
          <a:graphicData uri="http://schemas.openxmlformats.org/drawingml/2006/table">
            <a:tbl>
              <a:tblPr/>
              <a:tblGrid>
                <a:gridCol w="2116137">
                  <a:extLst>
                    <a:ext uri="{9D8B030D-6E8A-4147-A177-3AD203B41FA5}">
                      <a16:colId xmlns:a16="http://schemas.microsoft.com/office/drawing/2014/main" val="3619393977"/>
                    </a:ext>
                  </a:extLst>
                </a:gridCol>
                <a:gridCol w="3338513">
                  <a:extLst>
                    <a:ext uri="{9D8B030D-6E8A-4147-A177-3AD203B41FA5}">
                      <a16:colId xmlns:a16="http://schemas.microsoft.com/office/drawing/2014/main" val="1004536044"/>
                    </a:ext>
                  </a:extLst>
                </a:gridCol>
                <a:gridCol w="606425">
                  <a:extLst>
                    <a:ext uri="{9D8B030D-6E8A-4147-A177-3AD203B41FA5}">
                      <a16:colId xmlns:a16="http://schemas.microsoft.com/office/drawing/2014/main" val="4115265338"/>
                    </a:ext>
                  </a:extLst>
                </a:gridCol>
                <a:gridCol w="573087">
                  <a:extLst>
                    <a:ext uri="{9D8B030D-6E8A-4147-A177-3AD203B41FA5}">
                      <a16:colId xmlns:a16="http://schemas.microsoft.com/office/drawing/2014/main" val="1330063744"/>
                    </a:ext>
                  </a:extLst>
                </a:gridCol>
              </a:tblGrid>
              <a:tr h="439738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Meeting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Plans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SID </a:t>
                      </a: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TU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WID </a:t>
                      </a: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TU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659799"/>
                  </a:ext>
                </a:extLst>
              </a:tr>
              <a:tr h="219075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SA3#115</a:t>
                      </a: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ah-e</a:t>
                      </a: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(April)</a:t>
                      </a: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, finished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TR skeleton, assumptions and new KIs are agreed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0.5</a:t>
                      </a:r>
                      <a:endParaRPr kumimoji="0" lang="en-GB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572566"/>
                  </a:ext>
                </a:extLst>
              </a:tr>
              <a:tr h="219075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SA3#116 (May)</a:t>
                      </a: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, finished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New solutions and KI updates are agreed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0.5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28055"/>
                  </a:ext>
                </a:extLst>
              </a:tr>
              <a:tr h="219075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SA3#117 (August)</a:t>
                      </a: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, finished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Solution update and evaluations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0.5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5677603"/>
                  </a:ext>
                </a:extLst>
              </a:tr>
              <a:tr h="219075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SA3#118 (October)</a:t>
                      </a: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, finished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Start conclusion work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0.75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565692"/>
                  </a:ext>
                </a:extLst>
              </a:tr>
              <a:tr h="439738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SA3#119 (November)</a:t>
                      </a: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, finished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Finalise SID conclusions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Corresponding WID proposal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0.75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2646448"/>
                  </a:ext>
                </a:extLst>
              </a:tr>
              <a:tr h="219075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   </a:t>
                      </a: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SA#10</a:t>
                      </a:r>
                      <a:r>
                        <a:rPr kumimoji="0" lang="en-US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6</a:t>
                      </a: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 (December)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Send TR to SA </a:t>
                      </a: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for information and for </a:t>
                      </a: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approval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968405"/>
                  </a:ext>
                </a:extLst>
              </a:tr>
              <a:tr h="658813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    Prior</a:t>
                      </a: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 to SA3#120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    Potentially offline session to accelerate normative work progress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    Offlist email discussions for prepared CRs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442536"/>
                  </a:ext>
                </a:extLst>
              </a:tr>
              <a:tr h="219075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SA3#120 (Feb 2025)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Normative work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0.5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797027"/>
                  </a:ext>
                </a:extLst>
              </a:tr>
              <a:tr h="219075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    Between SA3#120 and #121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/>
                          <a:cs typeface="Aptos"/>
                        </a:rPr>
                        <a:t>    Offline sessions and offlist email discussions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644259"/>
                  </a:ext>
                </a:extLst>
              </a:tr>
              <a:tr h="219075"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SA3#121 (April 2025)  </a:t>
                      </a:r>
                      <a:endParaRPr kumimoji="0" lang="LID4096" altLang="zh-CN" sz="1100" b="1" i="0" u="none" strike="noStrike" cap="none" normalizeH="0" baseline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2AF2F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Finalise the </a:t>
                      </a: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Normative work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 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tc>
                  <a:txBody>
                    <a:bodyPr/>
                    <a:lstStyle>
                      <a:lvl1pPr defTabSz="912813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1pPr>
                      <a:lvl2pPr defTabSz="912813">
                        <a:spcBef>
                          <a:spcPct val="20000"/>
                        </a:spcBef>
                        <a:buClr>
                          <a:srgbClr val="C00000"/>
                        </a:buClr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2pPr>
                      <a:lvl3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3pPr>
                      <a:lvl4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4pPr>
                      <a:lvl5pPr defTabSz="912813">
                        <a:spcBef>
                          <a:spcPct val="20000"/>
                        </a:spcBef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5pPr>
                      <a:lvl6pPr marL="22844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6pPr>
                      <a:lvl7pPr marL="27416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7pPr>
                      <a:lvl8pPr marL="31988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8pPr>
                      <a:lvl9pPr marL="3656013" indent="1588" defTabSz="91281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40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ID4096" altLang="zh-CN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MS PGothic" panose="020B0600070205080204" pitchFamily="34" charset="-128"/>
                        </a:rPr>
                        <a:t>0.5</a:t>
                      </a:r>
                      <a:endParaRPr kumimoji="0" lang="LID4096" altLang="zh-CN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Aptos"/>
                        <a:cs typeface="Apto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7E4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7389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14">
            <a:extLst>
              <a:ext uri="{FF2B5EF4-FFF2-40B4-BE49-F238E27FC236}">
                <a16:creationId xmlns:a16="http://schemas.microsoft.com/office/drawing/2014/main" id="{2B8B2919-0833-4903-9B0E-C243BC207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4779963"/>
            <a:ext cx="6169025" cy="242887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8195" name="TextBox 6">
            <a:extLst>
              <a:ext uri="{FF2B5EF4-FFF2-40B4-BE49-F238E27FC236}">
                <a16:creationId xmlns:a16="http://schemas.microsoft.com/office/drawing/2014/main" id="{BD764055-4BF3-48CB-A735-6503FE4B6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463" y="4733925"/>
            <a:ext cx="6219826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en-US" altLang="zh-CN" sz="1000">
                <a:solidFill>
                  <a:schemeClr val="bg1"/>
                </a:solidFill>
                <a:latin typeface="Arial" panose="020B0604020202020204" pitchFamily="34" charset="0"/>
              </a:rPr>
              <a:t>A3#119</a:t>
            </a:r>
            <a:r>
              <a:rPr lang="en-GB" altLang="en-US" sz="800">
                <a:solidFill>
                  <a:schemeClr val="bg1"/>
                </a:solidFill>
                <a:latin typeface="Arial" panose="020B0604020202020204" pitchFamily="34" charset="0"/>
              </a:rPr>
              <a:t>, 11-15 Nov, 2024, Orlando, USA</a:t>
            </a:r>
          </a:p>
        </p:txBody>
      </p:sp>
      <p:sp>
        <p:nvSpPr>
          <p:cNvPr id="8196" name="TextBox 1">
            <a:extLst>
              <a:ext uri="{FF2B5EF4-FFF2-40B4-BE49-F238E27FC236}">
                <a16:creationId xmlns:a16="http://schemas.microsoft.com/office/drawing/2014/main" id="{4E0F0E69-953F-40E9-8AD4-5980B4A79B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513" y="360363"/>
            <a:ext cx="5807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000">
                <a:solidFill>
                  <a:srgbClr val="FF0000"/>
                </a:solidFill>
              </a:rPr>
              <a:t>FS_5G_ProSe_Ph3_SEC status after SA3#119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29C6577-085E-431A-ABB9-379BFF179DAD}"/>
              </a:ext>
            </a:extLst>
          </p:cNvPr>
          <p:cNvGraphicFramePr>
            <a:graphicFrameLocks noGrp="1"/>
          </p:cNvGraphicFramePr>
          <p:nvPr/>
        </p:nvGraphicFramePr>
        <p:xfrm>
          <a:off x="125413" y="984250"/>
          <a:ext cx="8585200" cy="827088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746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64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51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01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94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77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286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681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624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71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958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1030034</a:t>
                      </a:r>
                      <a:endParaRPr lang="en-GB" sz="1200" b="0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Enhancement for Proximity Based Services in 5GS Phase 3</a:t>
                      </a:r>
                      <a:endParaRPr lang="en-GB" sz="1200" b="1" i="0" u="none" strike="noStrike" kern="1200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50" marR="91450" marT="45572" marB="45572"/>
                </a:tc>
                <a:tc>
                  <a:txBody>
                    <a:bodyPr/>
                    <a:lstStyle/>
                    <a:p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FS_5G_ProSe_Ph3_SEC</a:t>
                      </a:r>
                    </a:p>
                  </a:txBody>
                  <a:tcPr marL="91450" marR="91450" marT="45572" marB="45572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Dec-2024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 marL="36003" marR="3600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zh-CN" sz="1200" dirty="0">
                          <a:solidFill>
                            <a:srgbClr val="FF0000"/>
                          </a:solidFill>
                        </a:rPr>
                        <a:t>TR</a:t>
                      </a:r>
                      <a:r>
                        <a:rPr lang="en-GB" altLang="zh-CN" sz="1200" dirty="0">
                          <a:solidFill>
                            <a:srgbClr val="FF0000"/>
                          </a:solidFill>
                        </a:rPr>
                        <a:t> 33.743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3" marR="36003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50EC900-6B36-4A3B-81DA-BC3932FD7AF5}"/>
              </a:ext>
            </a:extLst>
          </p:cNvPr>
          <p:cNvSpPr txBox="1">
            <a:spLocks/>
          </p:cNvSpPr>
          <p:nvPr/>
        </p:nvSpPr>
        <p:spPr>
          <a:xfrm>
            <a:off x="801688" y="1928813"/>
            <a:ext cx="6035675" cy="2230437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600" b="1" kern="0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200" kern="0" dirty="0"/>
              <a:t>TR 33.743 v0.5.0 contains 2 key issues and 17 solutions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de-DE" altLang="de-DE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400" b="1" kern="0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kern="0" dirty="0"/>
              <a:t>SA2’s SID on FS_5G_ProSe_Ph3, TR 23.700-03 (100%)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kern="0" dirty="0"/>
              <a:t>SA2 WID (</a:t>
            </a:r>
            <a:r>
              <a:rPr lang="en-US" sz="1200" kern="0" dirty="0"/>
              <a:t>WID on 5G_ProSe_Ph3</a:t>
            </a:r>
            <a:r>
              <a:rPr lang="en-GB" sz="1200" kern="0" dirty="0"/>
              <a:t>)</a:t>
            </a:r>
            <a:r>
              <a:rPr lang="en-US" sz="1200" kern="0" dirty="0"/>
              <a:t>, TS 23.304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GB" sz="14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sz="1400" b="1" kern="0" dirty="0"/>
              <a:t>Contentious Issue:</a:t>
            </a:r>
          </a:p>
          <a:p>
            <a:pPr marL="742950" lvl="1" indent="-285750">
              <a:spcBef>
                <a:spcPts val="0"/>
              </a:spcBef>
              <a:spcAft>
                <a:spcPts val="300"/>
              </a:spcAft>
              <a:defRPr/>
            </a:pPr>
            <a:r>
              <a:rPr lang="en-GB" sz="1100" kern="0" dirty="0">
                <a:solidFill>
                  <a:prstClr val="black"/>
                </a:solidFill>
              </a:rPr>
              <a:t>None</a:t>
            </a:r>
            <a:endParaRPr lang="de-DE" sz="1100" kern="0" dirty="0">
              <a:solidFill>
                <a:prstClr val="black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b="1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/>
              <a:t>Risks:</a:t>
            </a:r>
          </a:p>
          <a:p>
            <a:pPr marL="742950" lvl="1" indent="-285750">
              <a:spcBef>
                <a:spcPts val="0"/>
              </a:spcBef>
              <a:spcAft>
                <a:spcPts val="300"/>
              </a:spcAft>
              <a:defRPr/>
            </a:pPr>
            <a:r>
              <a:rPr lang="en-GB" altLang="zh-CN" sz="1100" kern="0" dirty="0">
                <a:solidFill>
                  <a:prstClr val="black"/>
                </a:solidFill>
              </a:rPr>
              <a:t>None identified</a:t>
            </a:r>
            <a:endParaRPr lang="en-US" altLang="zh-CN" sz="1400" kern="0" dirty="0"/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 kern="0" dirty="0"/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 kern="0" dirty="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4">
            <a:extLst>
              <a:ext uri="{FF2B5EF4-FFF2-40B4-BE49-F238E27FC236}">
                <a16:creationId xmlns:a16="http://schemas.microsoft.com/office/drawing/2014/main" id="{A14E41F6-FAC4-4C24-B772-6AE3C87ED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" y="4779963"/>
            <a:ext cx="6169025" cy="242887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30" tIns="45715" rIns="91430" bIns="45715" anchor="ctr"/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>
              <a:latin typeface="Arial" panose="020B0604020202020204" pitchFamily="34" charset="0"/>
            </a:endParaRPr>
          </a:p>
        </p:txBody>
      </p:sp>
      <p:sp>
        <p:nvSpPr>
          <p:cNvPr id="9219" name="TextBox 6">
            <a:extLst>
              <a:ext uri="{FF2B5EF4-FFF2-40B4-BE49-F238E27FC236}">
                <a16:creationId xmlns:a16="http://schemas.microsoft.com/office/drawing/2014/main" id="{EA10DA78-B32B-4381-BC0E-097D5F4E09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7463" y="4733925"/>
            <a:ext cx="6219826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5" rIns="91430" bIns="45715" anchor="ctr"/>
          <a:lstStyle>
            <a:lvl1pPr>
              <a:spcBef>
                <a:spcPct val="20000"/>
              </a:spcBef>
              <a:buBlip>
                <a:blip r:embed="rId2"/>
              </a:buBlip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000">
                <a:solidFill>
                  <a:schemeClr val="bg1"/>
                </a:solidFill>
                <a:latin typeface="Arial" panose="020B0604020202020204" pitchFamily="34" charset="0"/>
              </a:rPr>
              <a:t>S</a:t>
            </a:r>
            <a:r>
              <a:rPr lang="en-US" altLang="zh-CN" sz="1000">
                <a:solidFill>
                  <a:schemeClr val="bg1"/>
                </a:solidFill>
                <a:latin typeface="Arial" panose="020B0604020202020204" pitchFamily="34" charset="0"/>
              </a:rPr>
              <a:t>A3#119</a:t>
            </a:r>
            <a:r>
              <a:rPr lang="en-GB" altLang="en-US" sz="800">
                <a:solidFill>
                  <a:schemeClr val="bg1"/>
                </a:solidFill>
                <a:latin typeface="Arial" panose="020B0604020202020204" pitchFamily="34" charset="0"/>
              </a:rPr>
              <a:t>, 11-15 Nov, 2024, Orlando, USA</a:t>
            </a:r>
          </a:p>
        </p:txBody>
      </p:sp>
      <p:sp>
        <p:nvSpPr>
          <p:cNvPr id="9220" name="TextBox 3">
            <a:extLst>
              <a:ext uri="{FF2B5EF4-FFF2-40B4-BE49-F238E27FC236}">
                <a16:creationId xmlns:a16="http://schemas.microsoft.com/office/drawing/2014/main" id="{EF009390-AC82-40B5-AB10-B46BD637C7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5" y="327025"/>
            <a:ext cx="67389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1600">
                <a:solidFill>
                  <a:srgbClr val="FF0000"/>
                </a:solidFill>
              </a:rPr>
              <a:t>FS_5G_ProSe_Ph3_SEC pending work and plan for completion</a:t>
            </a:r>
          </a:p>
        </p:txBody>
      </p:sp>
      <p:sp>
        <p:nvSpPr>
          <p:cNvPr id="5" name="Content Placeholder 7">
            <a:extLst>
              <a:ext uri="{FF2B5EF4-FFF2-40B4-BE49-F238E27FC236}">
                <a16:creationId xmlns:a16="http://schemas.microsoft.com/office/drawing/2014/main" id="{230B55A9-D8CF-4D74-9521-A96733BE20B7}"/>
              </a:ext>
            </a:extLst>
          </p:cNvPr>
          <p:cNvSpPr txBox="1">
            <a:spLocks/>
          </p:cNvSpPr>
          <p:nvPr/>
        </p:nvSpPr>
        <p:spPr>
          <a:xfrm>
            <a:off x="120650" y="976313"/>
            <a:ext cx="8555038" cy="4486275"/>
          </a:xfrm>
          <a:prstGeom prst="rect">
            <a:avLst/>
          </a:prstGeom>
        </p:spPr>
        <p:txBody>
          <a:bodyPr/>
          <a:lstStyle>
            <a:lvl1pPr marL="341313" indent="-3413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741363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14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5986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5813" indent="-2270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  <a:lvl6pPr marL="2514314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6pPr>
            <a:lvl7pPr marL="2971462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7pPr>
            <a:lvl8pPr marL="3428610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8pPr>
            <a:lvl9pPr marL="3885758" indent="-228574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200" b="1" kern="0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050" kern="0" dirty="0"/>
              <a:t>Two ENs will be resolved in normative </a:t>
            </a:r>
            <a:r>
              <a:rPr lang="en-GB" altLang="de-DE" sz="1050" kern="0" dirty="0"/>
              <a:t>phase.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de-DE" sz="1050" kern="0" dirty="0"/>
              <a:t>Collaborate with SA2 regarding security assumptions of Multi-hop UE-to-Network scenario.</a:t>
            </a:r>
            <a:endParaRPr lang="de-DE" altLang="de-DE" sz="1050" kern="0" dirty="0"/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1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de-DE" altLang="de-DE" sz="1100" b="1" kern="0" dirty="0"/>
              <a:t>Dependencies: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sz="1050" kern="0" dirty="0"/>
              <a:t>SA2’s work on 5G_ProSe_Ph3, TS 23.304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GB" sz="1000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/>
              <a:t>SA3#115ah-e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/>
              <a:t>SA3#116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/>
              <a:t>SA3#117 </a:t>
            </a:r>
            <a:r>
              <a:rPr lang="en-GB" altLang="zh-CN" sz="1000" kern="0" dirty="0"/>
              <a:t>– 0.75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/>
              <a:t>SA3#118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kern="0" dirty="0"/>
              <a:t>SA3#119 – 0.25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GB" sz="1000" b="1" kern="0" dirty="0"/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kern="0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sz="1000" kern="0" dirty="0"/>
              <a:t>SA3#120 – 0.5</a:t>
            </a:r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r>
              <a:rPr lang="en-GB" altLang="zh-CN" sz="1000" kern="0" dirty="0"/>
              <a:t>SA3#121 – 0.5</a:t>
            </a:r>
            <a:endParaRPr lang="en-GB" sz="1100" b="1" kern="0" dirty="0"/>
          </a:p>
          <a:p>
            <a:pPr lvl="1">
              <a:spcBef>
                <a:spcPts val="0"/>
              </a:spcBef>
              <a:spcAft>
                <a:spcPts val="0"/>
              </a:spcAft>
              <a:defRPr/>
            </a:pPr>
            <a:endParaRPr lang="en-GB" sz="1100" kern="0" dirty="0"/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Tx/>
              <a:buBlip>
                <a:blip r:embed="rId3"/>
              </a:buBlip>
              <a:defRPr/>
            </a:pPr>
            <a:r>
              <a:rPr lang="de-DE" sz="1100" b="1" kern="0" dirty="0">
                <a:solidFill>
                  <a:prstClr val="black"/>
                </a:solidFill>
                <a:ea typeface="+mn-ea"/>
                <a:cs typeface="+mn-cs"/>
              </a:rPr>
              <a:t>Plan for completion</a:t>
            </a:r>
            <a:endParaRPr lang="de-DE" sz="1100" kern="0" dirty="0">
              <a:solidFill>
                <a:prstClr val="black"/>
              </a:solidFill>
              <a:ea typeface="+mn-ea"/>
              <a:cs typeface="+mn-cs"/>
            </a:endParaRPr>
          </a:p>
          <a:p>
            <a:pPr marL="742950" lvl="1" indent="-285750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kern="0" dirty="0">
                <a:solidFill>
                  <a:prstClr val="black"/>
                </a:solidFill>
              </a:rPr>
              <a:t>SA3#120 Start the Normative work</a:t>
            </a:r>
          </a:p>
          <a:p>
            <a:pPr marL="742950" lvl="1" indent="-285750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000" kern="0" dirty="0">
                <a:solidFill>
                  <a:prstClr val="black"/>
                </a:solidFill>
              </a:rPr>
              <a:t>SA3#121 Normative text finalization and maintenance</a:t>
            </a:r>
            <a:endParaRPr lang="en-US" altLang="zh-CN" sz="1600" kern="0" dirty="0"/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347D341463BF439568C262687005F6" ma:contentTypeVersion="13" ma:contentTypeDescription="Create a new document." ma:contentTypeScope="" ma:versionID="ad2cf2490f0c719e3ee4922923800c9e">
  <xsd:schema xmlns:xsd="http://www.w3.org/2001/XMLSchema" xmlns:xs="http://www.w3.org/2001/XMLSchema" xmlns:p="http://schemas.microsoft.com/office/2006/metadata/properties" xmlns:ns3="2ca8e41a-b3d0-462f-857c-48a93d48cc9b" xmlns:ns4="199dcaf0-96ce-4e65-9ae8-79a6ae4aa63e" targetNamespace="http://schemas.microsoft.com/office/2006/metadata/properties" ma:root="true" ma:fieldsID="54b66be8fa2c69c44067c6665534d727" ns3:_="" ns4:_="">
    <xsd:import namespace="2ca8e41a-b3d0-462f-857c-48a93d48cc9b"/>
    <xsd:import namespace="199dcaf0-96ce-4e65-9ae8-79a6ae4aa6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a8e41a-b3d0-462f-857c-48a93d48cc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9dcaf0-96ce-4e65-9ae8-79a6ae4aa63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0DE101F-A034-4B5A-BEBB-E4455608FE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a8e41a-b3d0-462f-857c-48a93d48cc9b"/>
    <ds:schemaRef ds:uri="199dcaf0-96ce-4e65-9ae8-79a6ae4aa6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6BFF7F3-058C-41E7-936D-0DECAAB96F9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EF116FC-A48A-446D-ACFA-F22B3394CDB8}">
  <ds:schemaRefs>
    <ds:schemaRef ds:uri="http://purl.org/dc/terms/"/>
    <ds:schemaRef ds:uri="2ca8e41a-b3d0-462f-857c-48a93d48cc9b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199dcaf0-96ce-4e65-9ae8-79a6ae4aa63e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22156</TotalTime>
  <Words>428</Words>
  <Application>Microsoft Office PowerPoint</Application>
  <PresentationFormat>全屏显示(16:9)</PresentationFormat>
  <Paragraphs>104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MS PGothic</vt:lpstr>
      <vt:lpstr>Calibri</vt:lpstr>
      <vt:lpstr>Times New Roman</vt:lpstr>
      <vt:lpstr>Aptos</vt:lpstr>
      <vt:lpstr>宋体</vt:lpstr>
      <vt:lpstr>Office Theme</vt:lpstr>
      <vt:lpstr>Custom Design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dc:description>© 2009  All rights reserved</dc:description>
  <cp:lastModifiedBy>Huawei</cp:lastModifiedBy>
  <cp:revision>1848</cp:revision>
  <cp:lastPrinted>2017-02-24T12:37:51Z</cp:lastPrinted>
  <dcterms:created xsi:type="dcterms:W3CDTF">2008-08-30T09:32:10Z</dcterms:created>
  <dcterms:modified xsi:type="dcterms:W3CDTF">2024-11-21T06:50:06Z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0x01010050347D341463BF439568C262687005F6</vt:lpwstr>
  </property>
  <property fmtid="{D5CDD505-2E9C-101B-9397-08002B2CF9AE}" pid="3" name="_readonly">
    <vt:lpwstr/>
  </property>
  <property fmtid="{D5CDD505-2E9C-101B-9397-08002B2CF9AE}" pid="4" name="_change">
    <vt:lpwstr/>
  </property>
  <property fmtid="{D5CDD505-2E9C-101B-9397-08002B2CF9AE}" pid="5" name="_full-control">
    <vt:lpwstr/>
  </property>
  <property fmtid="{D5CDD505-2E9C-101B-9397-08002B2CF9AE}" pid="6" name="sflag">
    <vt:lpwstr>1724980958</vt:lpwstr>
  </property>
</Properties>
</file>