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6"/>
    <p:sldMasterId id="2147483771" r:id="rId7"/>
  </p:sldMasterIdLst>
  <p:notesMasterIdLst>
    <p:notesMasterId r:id="rId13"/>
  </p:notesMasterIdLst>
  <p:handoutMasterIdLst>
    <p:handoutMasterId r:id="rId14"/>
  </p:handoutMasterIdLst>
  <p:sldIdLst>
    <p:sldId id="303" r:id="rId8"/>
    <p:sldId id="793" r:id="rId9"/>
    <p:sldId id="794" r:id="rId10"/>
    <p:sldId id="792" r:id="rId11"/>
    <p:sldId id="791" r:id="rId12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1D254"/>
    <a:srgbClr val="CCFF33"/>
    <a:srgbClr val="5C88D0"/>
    <a:srgbClr val="72AF2F"/>
    <a:srgbClr val="000000"/>
    <a:srgbClr val="2A6EA8"/>
    <a:srgbClr val="DCF389"/>
    <a:srgbClr val="FF3300"/>
    <a:srgbClr val="FF7C80"/>
    <a:srgbClr val="62A1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0" d="100"/>
          <a:sy n="110" d="100"/>
        </p:scale>
        <p:origin x="123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8/30/2024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8/30/2024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4CCFD-3BBB-A49D-FC91-7C55B2A21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0E7F53-56B2-9E34-4308-8FAF06F60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30.08.2024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6D4DDF-D0C3-AD9F-2AD8-752DC4454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2596EF-9235-9157-4172-873B459CE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472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AE5DB6-7437-AC40-5553-B0B6F4E8E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30.08.2024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176CB3-418C-5C3B-8A0A-35D7065C3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6DBACE-3EAB-7CFE-00E3-8B5BD49D4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1948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EA384-20AE-7EC7-39DE-62CAB2119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18607-B22D-44B2-EEE4-0B794AE2C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D4CEB0-EE80-C0DA-F188-93002D58B7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A6B90B-CEE2-22D5-E213-196D2F61E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30.08.2024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7D1D6-8AE0-1331-0152-6932AD6B5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780568-A77A-6B90-4871-24FBACEFB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692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C4B79-7F46-8172-417C-FABD4C866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7F2BCB-91BE-852B-B50C-E6B03746D0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C2FD30-0243-5C07-973C-9AE56748ED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62020F-D30B-82C7-497D-965F66DA0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30.08.2024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4BB15E-A749-AA5D-9A4C-F1121351B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96C37D-D2B3-4B2A-E574-A1F6A5BB3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5642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94822-78A5-3846-6A0E-EDEAA3035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348B30-289E-77C0-BD37-CD2BCEDB8C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C37EC-E818-0B7F-8293-609701B46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30.08.2024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0E9AD-1B77-AD12-37D7-B0EB57C46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5C8CC5-718C-4CD8-9DE1-003835E1C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1876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8EDE55-B7D1-E9B5-33ED-BD030FDE6A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71D4A-5462-3BE4-D402-D78703BCF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168B4-9097-2271-0749-5155BF4DC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30.08.2024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D97868-110C-25CC-2F11-D83DB7585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E1B59-B330-2C12-F4B7-6C251AB02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2570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CE6DA-0E3D-1BD3-3B8A-D39278E3B8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25372A-A4DE-742A-D694-BF3E93D0C7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75AAB-6492-CBE3-1DBA-6CEDC1F78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30.08.2024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378309-6926-9E73-138E-EFD4CBC52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3429E-ED67-AF95-4C89-CDB20D2B9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6081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DCCD7-BDED-E041-8D64-49B7B7F49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66E6B-ACA8-E853-224F-A367332A7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99213-69B7-17FB-F2C4-E5462C8E0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30.08.2024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1D31A-E171-38CC-2109-49DAB3D00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CF9F6-F660-5826-FBD2-AB83BA912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9818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BADD9-2F62-7470-31DA-09FDFB1D1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DE7D67-B774-8D9C-AE86-3F2442639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B4E81-CE75-62CF-F413-CC5356277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30.08.2024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7D53F-DD0D-E770-AE74-FF4719469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D8205-9348-E608-F324-992E87E07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493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C8BA6-B4E4-7189-B23D-06CF891E5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3A0CB-35D8-2C06-D16B-890D3ED96E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1BCD3F-E573-CF16-0E07-9C4C6A5E4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019993-A358-3691-EDC7-A5786917F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30.08.2024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A57499-2581-390F-6D14-9AF8FBA1F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6CB83D-DD5C-2DF4-7289-BF118F507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493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D6D34-AF32-77AD-1491-956D086FE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CF0829-F6FC-EE1A-B8A7-6C33E57342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723CC4-5DAC-2B9E-724D-C1DEA8BC2A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0570B0-3762-80C0-8F69-E69012C39B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07BE7A-74EC-B6AA-64B1-B6451698EA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63478-C1F8-EF57-B04C-71624FCD1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30.08.2024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3B35C9-976B-21DA-5308-262946DBC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7422DB-2AAB-101F-FD9A-83834771A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829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SA3#117 August 19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  23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2024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587CE7-6346-3520-DFEF-40B027FA3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0D9CC7-9BC3-375F-1E27-ABEDA3485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0E68E-F507-F302-26CE-8965EE59A7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B884A-0A47-44C0-AF8B-4DCB5E34AF13}" type="datetimeFigureOut">
              <a:rPr lang="de-DE" smtClean="0"/>
              <a:t>30.08.2024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CE426-23E0-4935-B4B3-6991286948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C6048-16BB-BEF9-60FA-E27B67933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3656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>
                <a:solidFill>
                  <a:srgbClr val="C00000"/>
                </a:solidFill>
              </a:rPr>
              <a:t>SA WG3 </a:t>
            </a:r>
            <a:r>
              <a:rPr lang="fr-FR" dirty="0" err="1">
                <a:solidFill>
                  <a:srgbClr val="C00000"/>
                </a:solidFill>
              </a:rPr>
              <a:t>Status</a:t>
            </a:r>
            <a:r>
              <a:rPr lang="fr-FR" dirty="0">
                <a:solidFill>
                  <a:srgbClr val="C00000"/>
                </a:solidFill>
              </a:rPr>
              <a:t> report for </a:t>
            </a:r>
            <a:r>
              <a:rPr lang="fr-FR" dirty="0" err="1">
                <a:solidFill>
                  <a:srgbClr val="C00000"/>
                </a:solidFill>
              </a:rPr>
              <a:t>FS_eZTS</a:t>
            </a:r>
            <a:endParaRPr lang="en-GB" sz="36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Sheeba Backia Mary </a:t>
            </a:r>
            <a:r>
              <a:rPr lang="en-GB" altLang="en-US" sz="1800" b="1">
                <a:latin typeface="Arial" charset="0"/>
              </a:rPr>
              <a:t>B.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Lenovo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0" y="740343"/>
            <a:ext cx="9022080" cy="5517058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26</a:t>
            </a:r>
            <a:r>
              <a:rPr lang="en-CA" sz="1600" baseline="30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Feb – 1</a:t>
            </a:r>
            <a:r>
              <a:rPr lang="en-CA" sz="1600" baseline="30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st</a:t>
            </a:r>
            <a:r>
              <a:rPr lang="en-CA" sz="1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Mar meeting </a:t>
            </a:r>
            <a:r>
              <a:rPr lang="en-CA" sz="16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(SA3#115, Greece):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Agreed aspects: 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en-CA" sz="12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 Skeleton-Scope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(ii) Security Assumptions </a:t>
            </a:r>
            <a:r>
              <a:rPr lang="en-CA" sz="12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(Initial)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(iii) 4 Usecases to identify data (relevant for security evaluation &amp; monitoring) </a:t>
            </a:r>
            <a:r>
              <a:rPr lang="en-CA" sz="12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(Initial)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(iv) 1 </a:t>
            </a:r>
            <a:r>
              <a:rPr lang="en-CA" sz="12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usecase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(relevant to dynamic policy enforcement)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(Close to 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(v) Partial KI#1 </a:t>
            </a:r>
            <a:r>
              <a:rPr lang="en-CA" sz="12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(Initial)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and (vi) Annex (Known API Security Risks).</a:t>
            </a:r>
            <a:endParaRPr lang="en-US" sz="1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15</a:t>
            </a:r>
            <a:r>
              <a:rPr lang="en-CA" sz="1600" baseline="30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– 19</a:t>
            </a:r>
            <a:r>
              <a:rPr lang="en-CA" sz="1600" baseline="30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April</a:t>
            </a:r>
            <a:r>
              <a:rPr lang="en-CA" sz="1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6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(SA3#115-Adhoc-e):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Agreed aspects: 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en-CA" sz="12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 Security Assumptions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(ii) 4 (existing) + 1 (new) Usecases to identify data (relevant for security evaluation &amp; monitoring)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(Close to 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(iii) 1 </a:t>
            </a:r>
            <a:r>
              <a:rPr lang="en-CA" sz="12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usecase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(relevant to dynamic policy enforcement)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(iv) KI#1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(Stable) 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and (v) Partial New KI#2 </a:t>
            </a:r>
            <a:r>
              <a:rPr lang="en-CA" sz="12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(Initial)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CA" sz="12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20</a:t>
            </a:r>
            <a:r>
              <a:rPr lang="en-CA" sz="1600" baseline="30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– 24</a:t>
            </a:r>
            <a:r>
              <a:rPr lang="en-CA" sz="1600" baseline="30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May Meeting </a:t>
            </a:r>
            <a:r>
              <a:rPr lang="en-CA" sz="1600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(SA3#116, Korea):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Agreed aspects:  </a:t>
            </a: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en-CA" sz="12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i</a:t>
            </a: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) 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5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(existing) + 1 (new) Usecases to identify data (relevant for security evaluation &amp; monitoring)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(Close to 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</a:t>
            </a: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; (ii) Candidate Solutions for KI#1 agreed with ENs </a:t>
            </a:r>
            <a:r>
              <a:rPr lang="en-CA" sz="12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(Initial)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</a:t>
            </a: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(iii) KI#2 complete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</a:t>
            </a:r>
            <a:endParaRPr lang="en-CA" sz="12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19</a:t>
            </a:r>
            <a:r>
              <a:rPr lang="en-CA" sz="1600" baseline="30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– 23</a:t>
            </a:r>
            <a:r>
              <a:rPr lang="en-CA" sz="1600" baseline="30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rd</a:t>
            </a: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August Meeting </a:t>
            </a:r>
            <a:r>
              <a:rPr lang="en-CA" sz="1600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(SA3#117, NL): </a:t>
            </a:r>
            <a:endParaRPr lang="en-CA" sz="1600" b="1" dirty="0">
              <a:solidFill>
                <a:srgbClr val="0070C0"/>
              </a:solidFill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Agreed aspects: 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New </a:t>
            </a:r>
            <a:r>
              <a:rPr lang="en-CA" sz="12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Usecase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with EN added. Most of 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KI#1 Solutions were fully evaluated, and new solutions were partially evaluated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(Almost 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; Conclusions for KI#1</a:t>
            </a:r>
            <a:r>
              <a:rPr lang="en-CA" sz="12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(Initial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/Close to stable); 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KI#2 Solutions agreed, but evaluation is TBD;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14</a:t>
            </a:r>
            <a:r>
              <a:rPr lang="en-CA" sz="1600" baseline="30000" dirty="0"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– 18</a:t>
            </a:r>
            <a:r>
              <a:rPr lang="en-CA" sz="1600" baseline="30000" dirty="0"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Oct Meeting </a:t>
            </a:r>
            <a:r>
              <a:rPr lang="en-CA" sz="1600" b="1" dirty="0">
                <a:latin typeface="Calibri" panose="020F0502020204030204" pitchFamily="34" charset="0"/>
                <a:ea typeface="Times New Roman" panose="02020603050405020304" pitchFamily="18" charset="0"/>
              </a:rPr>
              <a:t>(SA3#118, India):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Focus to achieve: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KI#2 Solutions evaluations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Conclusions for KI &amp; 2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TR Clean-up, </a:t>
            </a:r>
            <a: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Send TR 33.794 for approval to SA#106 in Dec 2024.</a:t>
            </a:r>
            <a:endParaRPr lang="en-CA" sz="12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WID Proposal for discussion and approval </a:t>
            </a:r>
            <a:r>
              <a:rPr lang="en-US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CA" sz="12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11</a:t>
            </a:r>
            <a:r>
              <a:rPr lang="en-CA" sz="1600" baseline="30000" dirty="0"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– 15</a:t>
            </a:r>
            <a:r>
              <a:rPr lang="en-CA" sz="1600" baseline="30000" dirty="0"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Nov Meeting </a:t>
            </a:r>
            <a:r>
              <a:rPr lang="en-CA" sz="1600" b="1" dirty="0">
                <a:latin typeface="Calibri" panose="020F0502020204030204" pitchFamily="34" charset="0"/>
                <a:ea typeface="Times New Roman" panose="02020603050405020304" pitchFamily="18" charset="0"/>
              </a:rPr>
              <a:t>(SA3#119, US): </a:t>
            </a:r>
            <a:endParaRPr lang="en-CA" sz="1600" b="1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Focus to achieve: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Initiate and Progress Normative 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17</a:t>
            </a:r>
            <a:r>
              <a:rPr lang="en-CA" sz="1600" baseline="30000" dirty="0"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– 21</a:t>
            </a:r>
            <a:r>
              <a:rPr lang="en-CA" sz="1600" baseline="30000" dirty="0">
                <a:latin typeface="Calibri" panose="020F0502020204030204" pitchFamily="34" charset="0"/>
                <a:ea typeface="Times New Roman" panose="02020603050405020304" pitchFamily="18" charset="0"/>
              </a:rPr>
              <a:t>st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Feb Meeting </a:t>
            </a:r>
            <a:r>
              <a:rPr lang="en-CA" sz="1600" b="1" dirty="0">
                <a:latin typeface="Calibri" panose="020F0502020204030204" pitchFamily="34" charset="0"/>
                <a:ea typeface="Times New Roman" panose="02020603050405020304" pitchFamily="18" charset="0"/>
              </a:rPr>
              <a:t>(SA3#120, Athens): </a:t>
            </a:r>
            <a:endParaRPr lang="en-CA" sz="1600" b="1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Focus to achieve: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Stabilize the Normative 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07</a:t>
            </a:r>
            <a:r>
              <a:rPr lang="en-CA" sz="1600" baseline="30000" dirty="0"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– 11</a:t>
            </a:r>
            <a:r>
              <a:rPr lang="en-CA" sz="1600" baseline="30000" dirty="0"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April Meeting </a:t>
            </a:r>
            <a:r>
              <a:rPr lang="en-CA" sz="1600" b="1" dirty="0">
                <a:latin typeface="Calibri" panose="020F0502020204030204" pitchFamily="34" charset="0"/>
                <a:ea typeface="Times New Roman" panose="02020603050405020304" pitchFamily="18" charset="0"/>
              </a:rPr>
              <a:t>(SA3#121, Goteborg): </a:t>
            </a:r>
            <a:endParaRPr lang="en-CA" sz="1600" b="1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Focus to achieve: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Cleanup and Complete the Normative Work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CA" sz="12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lvl="1" indent="0">
              <a:buNone/>
            </a:pP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261399" y="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</a:rPr>
              <a:t>FS_eZTS</a:t>
            </a:r>
            <a:r>
              <a:rPr lang="en-US" sz="2400" dirty="0">
                <a:solidFill>
                  <a:srgbClr val="C00000"/>
                </a:solidFill>
              </a:rPr>
              <a:t> Status Over-all Plan 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AA60A0DD-5C06-804E-C7D7-C48190DFE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6434" y="4694464"/>
            <a:ext cx="3805646" cy="55399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91440" tIns="45720" rIns="180918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de-DE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TU estimates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25F651-B174-85B6-63DF-FBCAA7AA2010}"/>
              </a:ext>
            </a:extLst>
          </p:cNvPr>
          <p:cNvSpPr txBox="1"/>
          <p:nvPr/>
        </p:nvSpPr>
        <p:spPr>
          <a:xfrm>
            <a:off x="5216434" y="4973142"/>
            <a:ext cx="3805646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Total TU estimates for the study phase: 2.5 TUs (5 meeting cycles)</a:t>
            </a:r>
            <a:endParaRPr lang="de-DE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Total TU estimates for the normative phase: 1 TUs (3 meeting cycles)</a:t>
            </a:r>
            <a:endParaRPr lang="de-DE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FR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Buffer TU: .5 TU</a:t>
            </a:r>
            <a:endParaRPr lang="de-DE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FR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Total TU </a:t>
            </a:r>
            <a:r>
              <a:rPr lang="fr-F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fr-FR" sz="1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stimates</a:t>
            </a:r>
            <a:r>
              <a:rPr lang="fr-FR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4 </a:t>
            </a:r>
            <a:r>
              <a:rPr lang="fr-FR" sz="1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TUs</a:t>
            </a:r>
            <a:endParaRPr lang="de-DE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96175620"/>
              </p:ext>
            </p:extLst>
          </p:nvPr>
        </p:nvGraphicFramePr>
        <p:xfrm>
          <a:off x="405791" y="1257389"/>
          <a:ext cx="8256945" cy="2308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0918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853712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752315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KI#1: Data exposure for security evaluation and monitoring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Solution #1, #2, #3, #4, #5, #6, #7 and #8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Solutions stable and almost evaluated. </a:t>
                      </a:r>
                    </a:p>
                    <a:p>
                      <a:r>
                        <a:rPr lang="en-US" sz="1400" dirty="0"/>
                        <a:t>Few new solutions approved in SA3#117 have EN. </a:t>
                      </a:r>
                    </a:p>
                    <a:p>
                      <a:r>
                        <a:rPr lang="en-US" sz="1400" dirty="0"/>
                        <a:t>Initial Conclusions provided.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sz="1400" dirty="0"/>
                        <a:t>KI#2: Security mechanisms for policy enforcement at the 5G SBA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Solution #9, #10, #11 and #12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Solution evaluations to be done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C00000"/>
                </a:solidFill>
              </a:rPr>
              <a:t>TR 33.794 </a:t>
            </a:r>
            <a:r>
              <a:rPr lang="fr-FR" sz="1800" dirty="0" err="1">
                <a:solidFill>
                  <a:srgbClr val="C00000"/>
                </a:solidFill>
              </a:rPr>
              <a:t>Summary</a:t>
            </a:r>
            <a:endParaRPr lang="fr-FR" sz="1800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</a:rPr>
              <a:t>FS_eZTS</a:t>
            </a:r>
            <a:r>
              <a:rPr lang="en-US" sz="2400" dirty="0">
                <a:solidFill>
                  <a:srgbClr val="C00000"/>
                </a:solidFill>
              </a:rPr>
              <a:t>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318297" y="3822981"/>
            <a:ext cx="1617421" cy="1323439"/>
          </a:xfrm>
          <a:prstGeom prst="rect">
            <a:avLst/>
          </a:prstGeom>
          <a:solidFill>
            <a:srgbClr val="B1D254"/>
          </a:solidFill>
          <a:ln w="317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SA3#115 Feb-March 2024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Agreed: Skeleton, Scope, Partly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security assumptions,  usecases, and 1 KI. Additional info in Annex.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06600A-F864-561D-9954-A8EABC52ED5C}"/>
              </a:ext>
            </a:extLst>
          </p:cNvPr>
          <p:cNvSpPr txBox="1"/>
          <p:nvPr/>
        </p:nvSpPr>
        <p:spPr>
          <a:xfrm>
            <a:off x="2002527" y="3822981"/>
            <a:ext cx="1617421" cy="1323439"/>
          </a:xfrm>
          <a:prstGeom prst="rect">
            <a:avLst/>
          </a:prstGeom>
          <a:solidFill>
            <a:srgbClr val="B1D254"/>
          </a:solidFill>
          <a:ln w="317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CA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SA3#115-Adhoc-e</a:t>
            </a:r>
            <a:r>
              <a:rPr lang="en-US" dirty="0"/>
              <a:t> April  2024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Almost stabilized  Usecases, KIs and Security assumptions.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New </a:t>
            </a:r>
            <a:r>
              <a:rPr lang="en-US" dirty="0" err="1"/>
              <a:t>Usecase</a:t>
            </a:r>
            <a:r>
              <a:rPr lang="en-US" dirty="0"/>
              <a:t>, KI#1 completed  &amp; KI#2 Initiated.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F54A63-32AB-533A-35D0-746116559685}"/>
              </a:ext>
            </a:extLst>
          </p:cNvPr>
          <p:cNvSpPr txBox="1"/>
          <p:nvPr/>
        </p:nvSpPr>
        <p:spPr>
          <a:xfrm>
            <a:off x="3674518" y="3822981"/>
            <a:ext cx="1525698" cy="1323439"/>
          </a:xfrm>
          <a:prstGeom prst="rect">
            <a:avLst/>
          </a:prstGeom>
          <a:solidFill>
            <a:srgbClr val="B1D254"/>
          </a:solidFill>
          <a:ln w="317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SA3#116 May 2024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Progressed with KI#1 Solutions. Stabilized KI#2. Stabilized usecases for data collection.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C00000"/>
                </a:solidFill>
              </a:rPr>
              <a:t>[Last Meeting for New KIs]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287C92-6166-F54E-ECA5-905AD29B24FD}"/>
              </a:ext>
            </a:extLst>
          </p:cNvPr>
          <p:cNvSpPr txBox="1"/>
          <p:nvPr/>
        </p:nvSpPr>
        <p:spPr>
          <a:xfrm>
            <a:off x="5246578" y="3822981"/>
            <a:ext cx="1683089" cy="1477328"/>
          </a:xfrm>
          <a:prstGeom prst="rect">
            <a:avLst/>
          </a:prstGeom>
          <a:solidFill>
            <a:srgbClr val="B1D254"/>
          </a:solidFill>
          <a:ln w="317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SA3#117 Aug 2024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Solutions almost stable for KI#1.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Solutions partially stable for KI#2.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KI#1 Initiate Conclusion.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C00000"/>
                </a:solidFill>
              </a:rPr>
              <a:t>[Last Meeting for New Solutions to KIs]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7A8B7F3-4D6F-81C4-27A0-0EABFB30BD81}"/>
              </a:ext>
            </a:extLst>
          </p:cNvPr>
          <p:cNvSpPr txBox="1"/>
          <p:nvPr/>
        </p:nvSpPr>
        <p:spPr>
          <a:xfrm>
            <a:off x="6990180" y="3822818"/>
            <a:ext cx="1556480" cy="1323439"/>
          </a:xfrm>
          <a:prstGeom prst="rect">
            <a:avLst/>
          </a:prstGeom>
          <a:solidFill>
            <a:srgbClr val="FFFF00"/>
          </a:solidFill>
          <a:ln w="317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SA3#118 Oct 2024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Solutions stable for KI#1 &amp; KI#2.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Conclude all KIs and TR clean-up.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Send for TR for Approval.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Initiate WID proposal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E972F3-9F5B-BBCB-66E1-9D28785BA401}"/>
              </a:ext>
            </a:extLst>
          </p:cNvPr>
          <p:cNvSpPr txBox="1"/>
          <p:nvPr/>
        </p:nvSpPr>
        <p:spPr>
          <a:xfrm>
            <a:off x="318296" y="5333708"/>
            <a:ext cx="1617421" cy="400110"/>
          </a:xfrm>
          <a:prstGeom prst="rect">
            <a:avLst/>
          </a:prstGeom>
          <a:solidFill>
            <a:srgbClr val="FFFF00"/>
          </a:solidFill>
          <a:ln w="317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SA3#119 Nov 2024 Initiate Normative work.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B2DD98-B99D-608B-1E35-DC5F5A211C01}"/>
              </a:ext>
            </a:extLst>
          </p:cNvPr>
          <p:cNvSpPr txBox="1"/>
          <p:nvPr/>
        </p:nvSpPr>
        <p:spPr>
          <a:xfrm>
            <a:off x="2002526" y="5317634"/>
            <a:ext cx="1617421" cy="553998"/>
          </a:xfrm>
          <a:prstGeom prst="rect">
            <a:avLst/>
          </a:prstGeom>
          <a:solidFill>
            <a:srgbClr val="FFFF00"/>
          </a:solidFill>
          <a:ln w="317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SA3#120 Feb 2025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Progress and stabilize Normative work.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5C6B6B-3736-ED6F-D492-61AD283D149C}"/>
              </a:ext>
            </a:extLst>
          </p:cNvPr>
          <p:cNvSpPr txBox="1"/>
          <p:nvPr/>
        </p:nvSpPr>
        <p:spPr>
          <a:xfrm>
            <a:off x="3686755" y="5300309"/>
            <a:ext cx="1499309" cy="707886"/>
          </a:xfrm>
          <a:prstGeom prst="rect">
            <a:avLst/>
          </a:prstGeom>
          <a:solidFill>
            <a:srgbClr val="FFFF00"/>
          </a:solidFill>
          <a:ln w="317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SA3#121 April 2025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Complete and Cleanup Normative work. 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330" y="2082737"/>
            <a:ext cx="8554481" cy="421356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TR 33.794 v0.3.0 contains the following aspects.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Scope </a:t>
            </a:r>
            <a:r>
              <a:rPr lang="de-DE" altLang="de-DE" sz="1200" dirty="0">
                <a:solidFill>
                  <a:srgbClr val="72AF2F"/>
                </a:solidFill>
              </a:rPr>
              <a:t>(Complete)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Security Assumptions </a:t>
            </a:r>
            <a:r>
              <a:rPr lang="de-DE" altLang="de-DE" sz="1200" dirty="0">
                <a:solidFill>
                  <a:srgbClr val="72AF2F"/>
                </a:solidFill>
              </a:rPr>
              <a:t>(Stable)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7 Usecases - </a:t>
            </a:r>
            <a:r>
              <a:rPr lang="en-US" altLang="de-DE" sz="1200" dirty="0"/>
              <a:t>Use cases for security evaluation and monitoring </a:t>
            </a:r>
            <a:r>
              <a:rPr lang="de-DE" altLang="de-DE" sz="1200" dirty="0">
                <a:solidFill>
                  <a:srgbClr val="5C88D0"/>
                </a:solidFill>
              </a:rPr>
              <a:t>(Almost Stable)</a:t>
            </a:r>
            <a:endParaRPr lang="en-US" altLang="de-DE" sz="1200" dirty="0">
              <a:solidFill>
                <a:srgbClr val="5C88D0"/>
              </a:solidFill>
            </a:endParaRP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Use case #1: Information on Malformed Message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Use case #2: Massive number of SBI Messages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Use case #3:  Unauthorized/unauthenticated NF service access request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Use case #4:  Service discovery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Use case #5:  Reconnaissance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Use case #6: API Security Risks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Use case #7: Attacks on network slices </a:t>
            </a:r>
            <a:r>
              <a:rPr lang="en-US" altLang="de-DE" sz="1000" dirty="0">
                <a:solidFill>
                  <a:srgbClr val="C00000"/>
                </a:solidFill>
              </a:rPr>
              <a:t>(Have EN)</a:t>
            </a:r>
            <a:endParaRPr lang="de-DE" altLang="de-DE" sz="1000" dirty="0">
              <a:solidFill>
                <a:srgbClr val="C00000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1 Usecase - </a:t>
            </a:r>
            <a:r>
              <a:rPr lang="en-US" altLang="de-DE" sz="1200" dirty="0"/>
              <a:t>Security mechanism for dynamic policy enforcement </a:t>
            </a:r>
            <a:r>
              <a:rPr lang="de-DE" altLang="de-DE" sz="1200" dirty="0">
                <a:solidFill>
                  <a:srgbClr val="72AF2F"/>
                </a:solidFill>
              </a:rPr>
              <a:t>(Stable)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Use Case #1: Access control decision enhancement</a:t>
            </a:r>
            <a:endParaRPr lang="de-DE" altLang="de-DE" sz="10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2 Key Issues and solutions </a:t>
            </a:r>
            <a:r>
              <a:rPr lang="de-DE" altLang="de-DE" sz="1200" dirty="0">
                <a:solidFill>
                  <a:srgbClr val="0070C0"/>
                </a:solidFill>
              </a:rPr>
              <a:t>(Almost Stable)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Key Issue #1: Data exposure for security evaluation and monitoring</a:t>
            </a:r>
            <a:r>
              <a:rPr lang="en-US" altLang="de-DE" sz="1000" dirty="0">
                <a:solidFill>
                  <a:srgbClr val="C00000"/>
                </a:solidFill>
              </a:rPr>
              <a:t> 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>
                <a:solidFill>
                  <a:srgbClr val="000000"/>
                </a:solidFill>
              </a:rPr>
              <a:t>8 candidate solutions agreed </a:t>
            </a:r>
            <a:r>
              <a:rPr lang="en-US" altLang="de-DE" sz="1000" dirty="0">
                <a:solidFill>
                  <a:srgbClr val="C00000"/>
                </a:solidFill>
              </a:rPr>
              <a:t>– Almost evaluated and only new solutions evaluation is TBD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>
                <a:solidFill>
                  <a:schemeClr val="bg2">
                    <a:lumMod val="10000"/>
                  </a:schemeClr>
                </a:solidFill>
              </a:rPr>
              <a:t>Initial Conclusion provided – </a:t>
            </a:r>
            <a:r>
              <a:rPr lang="en-US" altLang="de-DE" sz="1000" dirty="0">
                <a:solidFill>
                  <a:srgbClr val="0070C0"/>
                </a:solidFill>
              </a:rPr>
              <a:t>with working agreement #63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>
                <a:solidFill>
                  <a:srgbClr val="000000"/>
                </a:solidFill>
              </a:rPr>
              <a:t>Key Issue #2: </a:t>
            </a:r>
            <a:r>
              <a:rPr lang="en-US" sz="1000" dirty="0"/>
              <a:t>Security mechanisms for policy enforcement at the 5G SBA </a:t>
            </a:r>
            <a:r>
              <a:rPr lang="en-US" altLang="de-DE" sz="1000" dirty="0">
                <a:solidFill>
                  <a:srgbClr val="000000"/>
                </a:solidFill>
              </a:rPr>
              <a:t>–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>
                <a:solidFill>
                  <a:srgbClr val="000000"/>
                </a:solidFill>
              </a:rPr>
              <a:t>4 candidate solutions agreed </a:t>
            </a:r>
            <a:r>
              <a:rPr lang="en-US" sz="1000" dirty="0">
                <a:solidFill>
                  <a:srgbClr val="C00000"/>
                </a:solidFill>
              </a:rPr>
              <a:t>– Evaluation is TBD.</a:t>
            </a:r>
            <a:endParaRPr lang="en-US" altLang="de-DE" sz="1000" dirty="0">
              <a:solidFill>
                <a:srgbClr val="C00000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Annex - Known API Security Risks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fr-FR" sz="1600" dirty="0"/>
              <a:t>None (the SID has no RAN impacts)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789408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C00000"/>
                </a:solidFill>
              </a:rPr>
              <a:t>FS_eZTS</a:t>
            </a:r>
            <a:r>
              <a:rPr lang="en-US" sz="2000" dirty="0">
                <a:solidFill>
                  <a:srgbClr val="C00000"/>
                </a:solidFill>
              </a:rPr>
              <a:t> status after SA3#117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456718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latinLnBrk="1"/>
                      <a:r>
                        <a:rPr lang="de-DE" sz="1200" dirty="0">
                          <a:solidFill>
                            <a:schemeClr val="tx1"/>
                          </a:solidFill>
                        </a:rPr>
                        <a:t>1020034</a:t>
                      </a:r>
                    </a:p>
                  </a:txBody>
                  <a:tcPr marL="44450" marR="44450" marT="25400" marB="1905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enablers for Zero Trust Security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FS_eZTS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Dec 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75%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</a:rPr>
                        <a:t>TR 33.794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227909"/>
            <a:ext cx="8554481" cy="5088050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/>
              <a:t>None for RAN.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/>
              <a:t>SA2 – For KI#1 solutions, architectural aspects of the 5GS may need to be confirmed by SA WG2. </a:t>
            </a: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Initial Key Issue #1 Conclusion related contention was resolved with working agreement #63. 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en-US" sz="1000" dirty="0"/>
              <a:t>If any further contention arises in further finalizing the KI#1 aspects (i.e., security events data exposure to Operator’s security function), it may impact the overall progress of the work.</a:t>
            </a:r>
            <a:endParaRPr lang="de-DE" sz="10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717550" lvl="1" indent="-266700"/>
            <a:r>
              <a:rPr lang="en-US" sz="1400" dirty="0"/>
              <a:t>Mainly KI#2 solution evaluations completion</a:t>
            </a:r>
          </a:p>
          <a:p>
            <a:pPr marL="717550" lvl="1" indent="-266700"/>
            <a:r>
              <a:rPr lang="en-US" sz="1400" dirty="0"/>
              <a:t>KI#1 &amp; KI#2 conclusions</a:t>
            </a:r>
            <a:endParaRPr lang="en-US" sz="1400" u="sng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See dedicated slide (No. 2).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fr-FR" sz="1400" dirty="0"/>
              <a:t>Same as contentious issue above.</a:t>
            </a:r>
            <a:endParaRPr lang="fr-FR" sz="800" dirty="0"/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</a:rPr>
              <a:t>FS_eZTS</a:t>
            </a:r>
            <a:r>
              <a:rPr lang="en-US" sz="2400" dirty="0">
                <a:solidFill>
                  <a:srgbClr val="C00000"/>
                </a:solidFill>
              </a:rPr>
              <a:t> status after SA3#117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1123</Words>
  <Application>Microsoft Office PowerPoint</Application>
  <PresentationFormat>On-screen Show (4:3)</PresentationFormat>
  <Paragraphs>127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Custom Design</vt:lpstr>
      <vt:lpstr>SA WG3 Status report for FS_eZTS</vt:lpstr>
      <vt:lpstr>PowerPoint Presentation</vt:lpstr>
      <vt:lpstr>PowerPoint Presentation</vt:lpstr>
      <vt:lpstr>PowerPoint Presentation</vt:lpstr>
      <vt:lpstr>FS_eZTS status after SA3#117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Lenovo</cp:lastModifiedBy>
  <cp:revision>1351</cp:revision>
  <dcterms:created xsi:type="dcterms:W3CDTF">2008-08-30T09:32:10Z</dcterms:created>
  <dcterms:modified xsi:type="dcterms:W3CDTF">2024-08-30T21:15:41Z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