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2A6EA8"/>
    <a:srgbClr val="FF7C80"/>
    <a:srgbClr val="FF3300"/>
    <a:srgbClr val="62A14D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54" d="100"/>
          <a:sy n="154" d="100"/>
        </p:scale>
        <p:origin x="186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SA3#117, 19-23 </a:t>
            </a:r>
            <a:r>
              <a:rPr lang="en-US" altLang="zh-CN" dirty="0"/>
              <a:t>Aug</a:t>
            </a:r>
            <a:r>
              <a:rPr lang="en-GB" altLang="zh-CN" dirty="0"/>
              <a:t>, 2024, Maastricht, The Netherlands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GB" altLang="zh-CN" dirty="0"/>
              <a:t>FS_5G_ProSe_Ph3_SEC</a:t>
            </a:r>
            <a:endParaRPr lang="en-GB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2000" b="1" dirty="0" err="1"/>
              <a:t>Ao</a:t>
            </a:r>
            <a:r>
              <a:rPr lang="en-US" altLang="zh-CN" sz="2000" b="1" dirty="0"/>
              <a:t> Lei</a:t>
            </a:r>
            <a:r>
              <a:rPr lang="en-GB" altLang="zh-CN" sz="2000" b="1" dirty="0"/>
              <a:t>, Huawei</a:t>
            </a:r>
          </a:p>
          <a:p>
            <a:pPr>
              <a:lnSpc>
                <a:spcPct val="80000"/>
              </a:lnSpc>
            </a:pPr>
            <a:r>
              <a:rPr lang="en-GB" altLang="en-US" sz="2000" b="1" dirty="0" err="1"/>
              <a:t>Weihan</a:t>
            </a:r>
            <a:r>
              <a:rPr lang="en-GB" altLang="en-US" sz="2000" b="1" dirty="0"/>
              <a:t> Gao, China Telecom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90106" y="38341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FS_5G_ProSe_Ph3_SEC overall plan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14C08A3A-5690-45AB-8E4E-A8C31C31F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770382"/>
              </p:ext>
            </p:extLst>
          </p:nvPr>
        </p:nvGraphicFramePr>
        <p:xfrm>
          <a:off x="964162" y="1376745"/>
          <a:ext cx="7215675" cy="4395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9667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4024604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659363">
                  <a:extLst>
                    <a:ext uri="{9D8B030D-6E8A-4147-A177-3AD203B41FA5}">
                      <a16:colId xmlns:a16="http://schemas.microsoft.com/office/drawing/2014/main" val="1039424239"/>
                    </a:ext>
                  </a:extLst>
                </a:gridCol>
                <a:gridCol w="622041">
                  <a:extLst>
                    <a:ext uri="{9D8B030D-6E8A-4147-A177-3AD203B41FA5}">
                      <a16:colId xmlns:a16="http://schemas.microsoft.com/office/drawing/2014/main" val="3332947003"/>
                    </a:ext>
                  </a:extLst>
                </a:gridCol>
              </a:tblGrid>
              <a:tr h="338138"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Meeting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SID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SA3#115</a:t>
                      </a:r>
                      <a:r>
                        <a:rPr lang="en-GB" sz="1100" dirty="0">
                          <a:effectLst/>
                        </a:rPr>
                        <a:t>ah-e</a:t>
                      </a:r>
                      <a:r>
                        <a:rPr lang="en-DK" sz="1100" dirty="0">
                          <a:effectLst/>
                        </a:rPr>
                        <a:t> (April)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TR skeleton, assumptions and new KIs are agreed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9904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SA3#116 (May)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solutions and KI updates are agreed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00439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SA3#117 (August)</a:t>
                      </a:r>
                      <a:r>
                        <a:rPr lang="en-GB" altLang="zh-CN" sz="1100" dirty="0">
                          <a:effectLst/>
                        </a:rPr>
                        <a:t>, finished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Solution update and evaluations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3897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SA3#118 (October)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Start conclusion work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0.75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38560"/>
                  </a:ext>
                </a:extLst>
              </a:tr>
              <a:tr h="676276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SA3#119 (November)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Finalise SID conclusions</a:t>
                      </a:r>
                    </a:p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Corresponding WID proposal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0.75</a:t>
                      </a:r>
                      <a:endParaRPr lang="en-DK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52984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effectLst/>
                        </a:rPr>
                        <a:t>    </a:t>
                      </a:r>
                      <a:r>
                        <a:rPr lang="en-DK" sz="1100" dirty="0">
                          <a:effectLst/>
                        </a:rPr>
                        <a:t>SA#10</a:t>
                      </a:r>
                      <a:r>
                        <a:rPr lang="en-US" sz="1100" dirty="0">
                          <a:effectLst/>
                        </a:rPr>
                        <a:t>6</a:t>
                      </a:r>
                      <a:r>
                        <a:rPr lang="en-DK" sz="1100" dirty="0">
                          <a:effectLst/>
                        </a:rPr>
                        <a:t> (December)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altLang="zh-CN" sz="1100" dirty="0">
                          <a:effectLst/>
                        </a:rPr>
                        <a:t>Send TR to SA </a:t>
                      </a:r>
                      <a:r>
                        <a:rPr lang="en-GB" altLang="zh-CN" sz="1100" dirty="0">
                          <a:effectLst/>
                        </a:rPr>
                        <a:t>for information and for </a:t>
                      </a:r>
                      <a:r>
                        <a:rPr lang="en-DK" altLang="zh-CN" sz="1100" dirty="0">
                          <a:effectLst/>
                        </a:rPr>
                        <a:t>approval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67484"/>
                  </a:ext>
                </a:extLst>
              </a:tr>
              <a:tr h="67627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Prior</a:t>
                      </a:r>
                      <a:r>
                        <a:rPr lang="en-GB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to SA3#120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Potentially offline session to accelerate normative work progress</a:t>
                      </a:r>
                    </a:p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Offlist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email discussions for prepared CRs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30609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SA3#120 (Feb 2025)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Normative work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12384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Between SA3#120 and #121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Offline sessions and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offlist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email discussions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574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SA3#121 (April 2025)  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Finalise the </a:t>
                      </a:r>
                      <a:r>
                        <a:rPr lang="en-DK" sz="1100" dirty="0">
                          <a:effectLst/>
                        </a:rPr>
                        <a:t>Normative work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46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45064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33.743 v0.3.0 contains 2 key issues and 15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SA2’s SID on FS_5G_ProSe_Ph3, TR 23.700-03 (100%)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SA2 WID (</a:t>
            </a:r>
            <a:r>
              <a:rPr lang="en-US" sz="1400" dirty="0"/>
              <a:t>WID on 5G_ProSe_Ph3</a:t>
            </a:r>
            <a:r>
              <a:rPr lang="en-GB" sz="1400" dirty="0"/>
              <a:t>)</a:t>
            </a:r>
            <a:endParaRPr lang="en-US" sz="14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100" dirty="0"/>
              <a:t>Normative work is </a:t>
            </a:r>
            <a:r>
              <a:rPr lang="en-US" altLang="zh-CN" sz="1100" dirty="0"/>
              <a:t>already</a:t>
            </a:r>
            <a:r>
              <a:rPr lang="en-GB" sz="1100" dirty="0"/>
              <a:t> started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zh-CN" sz="1200" dirty="0">
                <a:solidFill>
                  <a:prstClr val="black"/>
                </a:solidFill>
                <a:latin typeface="Calibri"/>
              </a:rPr>
              <a:t>None identified.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FS_5G_ProSe_Ph3_SEC status after SA3#117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453302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5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8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4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9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1030034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Enhancement for Proximity Based Services in 5GS Phase 3</a:t>
                      </a:r>
                      <a:endParaRPr lang="en-GB" sz="12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FS_5G_ProSe_Ph3_SEC</a:t>
                      </a: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TR</a:t>
                      </a:r>
                      <a:r>
                        <a:rPr lang="en-GB" altLang="zh-CN" sz="1200" dirty="0">
                          <a:solidFill>
                            <a:srgbClr val="FF0000"/>
                          </a:solidFill>
                        </a:rPr>
                        <a:t> 33.743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Resolves Editor‘s Notes in the solution</a:t>
            </a:r>
            <a:r>
              <a:rPr lang="en-US" altLang="zh-CN" sz="1400" dirty="0"/>
              <a:t>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Agreement on the conclusions of KI#1 and KI#2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400" dirty="0"/>
              <a:t>SA2’s work on 5G_ProSe_Ph3, TS 23.304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SA3#115ah-e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SA3#116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SA3#117 </a:t>
            </a:r>
            <a:r>
              <a:rPr lang="en-GB" altLang="zh-CN" sz="1200"/>
              <a:t>– approx. 0.75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SA3#118 – 0.75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SA3#119 – 0.75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119 </a:t>
            </a:r>
            <a:r>
              <a:rPr lang="en-US" sz="1200" dirty="0" err="1">
                <a:solidFill>
                  <a:prstClr val="black"/>
                </a:solidFill>
                <a:latin typeface="Calibri"/>
              </a:rPr>
              <a:t>Finalise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the SID</a:t>
            </a:r>
            <a:r>
              <a:rPr lang="en-GB" sz="1200" dirty="0">
                <a:solidFill>
                  <a:prstClr val="black"/>
                </a:solidFill>
                <a:latin typeface="Calibri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send TR for information and approval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SA3#121 </a:t>
            </a:r>
            <a:r>
              <a:rPr lang="en-US" sz="1200" dirty="0" err="1">
                <a:solidFill>
                  <a:prstClr val="black"/>
                </a:solidFill>
                <a:latin typeface="Calibri"/>
              </a:rPr>
              <a:t>Finalise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the Normative text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FS_5G_ProSe_Ph3_SEC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8366</TotalTime>
  <Words>390</Words>
  <Application>Microsoft Office PowerPoint</Application>
  <PresentationFormat>全屏显示(4:3)</PresentationFormat>
  <Paragraphs>104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Aptos</vt:lpstr>
      <vt:lpstr>宋体</vt:lpstr>
      <vt:lpstr>Arial</vt:lpstr>
      <vt:lpstr>Calibri</vt:lpstr>
      <vt:lpstr>Times New Roman</vt:lpstr>
      <vt:lpstr>Office Theme</vt:lpstr>
      <vt:lpstr>SA WG3 Status report for FS_5G_ProSe_Ph3_SEC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S3-243663</cp:lastModifiedBy>
  <cp:revision>1331</cp:revision>
  <dcterms:created xsi:type="dcterms:W3CDTF">2008-08-30T09:32:10Z</dcterms:created>
  <dcterms:modified xsi:type="dcterms:W3CDTF">2024-08-29T08:53:31Z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(3)F3jNfy3FUFwr2pZjfeWktXM4UQuVwhjM0Fc6aWvHzbNyuapTHHAhcu/CiPcmTLF3gaOTToXA
mDessLge7Bt4pLM0I4ZJLVRUaLcieWSwNuuvw7MtDgsB4PV628i6NI9HpojyM6GNtX2XPlQ3
KM7QEnMhvqyIAP8ibV1LqwETjf0ej2IIuXfIpQaxElosQsnju2YHNmvtSktnqGbPQMoub5u9
pCPOM+oelDhRRWy/D+</vt:lpwstr>
  </property>
  <property fmtid="{D5CDD505-2E9C-101B-9397-08002B2CF9AE}" pid="10" name="_2015_ms_pID_7253431">
    <vt:lpwstr>yh5/bfzvf0qmluV4rEo/zC4UAL1c4IxSjYab3bU3n06CLf73S6TBJu
Khl3DbYqNhjqfUpOrOy5Frykc3g6v1fnMjVBd97oFbfhPFI8FsvkHXpOQE679a8DDlxigx2C
y3KMYCHm3ivNusiuMqg0VHcI4rVmlqoCRowNtfcV59Xh8655SCmE5MLFaSZI2aJ7dxTDXfjY
CHjYCpRyKvRZ4E+X/DX9csnDdJXr3O/w/2u2</vt:lpwstr>
  </property>
  <property fmtid="{D5CDD505-2E9C-101B-9397-08002B2CF9AE}" pid="11" name="_2015_ms_pID_7253432">
    <vt:lpwstr>ww==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1724921464</vt:lpwstr>
  </property>
</Properties>
</file>