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3" r:id="rId3"/>
  </p:sldMasterIdLst>
  <p:notesMasterIdLst>
    <p:notesMasterId r:id="rId5"/>
  </p:notesMasterIdLst>
  <p:handoutMasterIdLst>
    <p:handoutMasterId r:id="rId9"/>
  </p:handoutMasterIdLst>
  <p:sldIdLst>
    <p:sldId id="303" r:id="rId4"/>
    <p:sldId id="796" r:id="rId6"/>
    <p:sldId id="792" r:id="rId7"/>
    <p:sldId id="794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2A6EA8"/>
    <a:srgbClr val="FF7C80"/>
    <a:srgbClr val="FF3300"/>
    <a:srgbClr val="62A14D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0" d="100"/>
          <a:sy n="60" d="100"/>
        </p:scale>
        <p:origin x="872" y="52"/>
      </p:cViewPr>
      <p:guideLst>
        <p:guide orient="horz" pos="219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7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7" Type="http://schemas.openxmlformats.org/officeDocument/2006/relationships/theme" Target="../theme/theme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8.xml"/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SA3#117,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SA3#117,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fr-FR"/>
              <a:t>FS_5G_Femto_Sec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GB" sz="1800" b="1" dirty="0">
                <a:latin typeface="Arial" panose="020B0604020202020204" pitchFamily="34" charset="0"/>
              </a:rPr>
              <a:t>Peilin Liu (ZTE)</a:t>
            </a:r>
            <a:endParaRPr lang="en-US" alt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Hua Song (China Mobile)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>
                <a:solidFill>
                  <a:srgbClr val="FF0000"/>
                </a:solidFill>
                <a:sym typeface="+mn-ea"/>
              </a:rPr>
              <a:t>FS_5G_Femto_Sec</a:t>
            </a:r>
            <a:r>
              <a:rPr lang="en-US" sz="2400" dirty="0">
                <a:solidFill>
                  <a:srgbClr val="FF0000"/>
                </a:solidFill>
              </a:rPr>
              <a:t>’ overall plan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1"/>
          <p:cNvGraphicFramePr/>
          <p:nvPr/>
        </p:nvGraphicFramePr>
        <p:xfrm>
          <a:off x="964797" y="1624395"/>
          <a:ext cx="7215675" cy="3985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9667"/>
                <a:gridCol w="4024604"/>
                <a:gridCol w="659363"/>
                <a:gridCol w="622041"/>
              </a:tblGrid>
              <a:tr h="263958">
                <a:tc>
                  <a:txBody>
                    <a:bodyPr/>
                    <a:p>
                      <a:pPr algn="ctr"/>
                      <a:r>
                        <a:rPr lang="en-US" sz="1100" dirty="0">
                          <a:effectLst/>
                        </a:rPr>
                        <a:t>Meeting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GB" sz="1100" dirty="0">
                          <a:effectLst/>
                        </a:rPr>
                        <a:t>Plans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GB" sz="1100" dirty="0">
                          <a:effectLst/>
                        </a:rPr>
                        <a:t>SID </a:t>
                      </a:r>
                      <a:r>
                        <a:rPr lang="en-US" sz="1100" dirty="0">
                          <a:effectLst/>
                        </a:rPr>
                        <a:t>TU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GB" sz="1100" dirty="0">
                          <a:effectLst/>
                        </a:rPr>
                        <a:t>WID </a:t>
                      </a:r>
                      <a:r>
                        <a:rPr lang="en-US" sz="1100" dirty="0">
                          <a:effectLst/>
                        </a:rPr>
                        <a:t>TU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</a:tr>
              <a:tr h="460920">
                <a:tc>
                  <a:txBody>
                    <a:bodyPr/>
                    <a:p>
                      <a:pPr algn="l"/>
                      <a:r>
                        <a:rPr lang="en-US" sz="1100" dirty="0">
                          <a:effectLst/>
                        </a:rPr>
                        <a:t>SA3#115</a:t>
                      </a:r>
                      <a:r>
                        <a:rPr lang="en-GB" sz="1100" dirty="0">
                          <a:effectLst/>
                        </a:rPr>
                        <a:t>ah-e</a:t>
                      </a:r>
                      <a:r>
                        <a:rPr lang="en-US" sz="1100" dirty="0">
                          <a:effectLst/>
                        </a:rPr>
                        <a:t> (April)</a:t>
                      </a:r>
                      <a:r>
                        <a:rPr lang="en-GB" sz="1100" dirty="0">
                          <a:effectLst/>
                        </a:rPr>
                        <a:t>, finished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TR skeleton, assumptions and new KIs are</a:t>
                      </a:r>
                      <a:r>
                        <a:rPr lang="en-US" alt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approved</a:t>
                      </a:r>
                      <a:endParaRPr lang="en-US" alt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0.5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82270">
                <a:tc>
                  <a:txBody>
                    <a:bodyPr/>
                    <a:p>
                      <a:pPr algn="l"/>
                      <a:r>
                        <a:rPr lang="en-US" sz="1100" dirty="0">
                          <a:effectLst/>
                        </a:rPr>
                        <a:t>SA3#116 (May)</a:t>
                      </a:r>
                      <a:r>
                        <a:rPr lang="en-GB" sz="1100" dirty="0">
                          <a:effectLst/>
                        </a:rPr>
                        <a:t>, finished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New solutions and KI updates are </a:t>
                      </a:r>
                      <a:r>
                        <a:rPr lang="en-US" alt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approved</a:t>
                      </a:r>
                      <a:endParaRPr lang="en-US" alt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0.5</a:t>
                      </a:r>
                      <a:endParaRPr lang="en-US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2430">
                <a:tc>
                  <a:txBody>
                    <a:bodyPr/>
                    <a:p>
                      <a:pPr algn="l"/>
                      <a:r>
                        <a:rPr lang="en-US" sz="1100" dirty="0">
                          <a:effectLst/>
                        </a:rPr>
                        <a:t>SA3#117 (August)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</a:pP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New solutions, solution updates and evaluations</a:t>
                      </a:r>
                      <a:endParaRPr 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</a:pPr>
                      <a:r>
                        <a:rPr lang="en-GB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0.5</a:t>
                      </a:r>
                      <a:endParaRPr lang="en-GB" sz="1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1795">
                <a:tc>
                  <a:txBody>
                    <a:bodyPr/>
                    <a:p>
                      <a:pPr algn="l"/>
                      <a:r>
                        <a:rPr lang="en-US" sz="1100" dirty="0">
                          <a:effectLst/>
                        </a:rPr>
                        <a:t>SA3#118 (October)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r>
                        <a:rPr lang="en-US" alt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Solution updates, evaluaitons and s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tart conclusion work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GB" sz="1100" dirty="0">
                          <a:effectLst/>
                        </a:rPr>
                        <a:t>0.5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3178">
                <a:tc>
                  <a:txBody>
                    <a:bodyPr/>
                    <a:p>
                      <a:pPr algn="l"/>
                      <a:r>
                        <a:rPr lang="en-US" sz="1100" dirty="0">
                          <a:effectLst/>
                        </a:rPr>
                        <a:t>SA3#119 (November)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r>
                        <a:rPr lang="en-GB" sz="1100" dirty="0">
                          <a:effectLst/>
                        </a:rPr>
                        <a:t>Finalise SID conclusions</a:t>
                      </a:r>
                      <a:endParaRPr lang="en-GB" sz="1100" dirty="0">
                        <a:effectLst/>
                      </a:endParaRPr>
                    </a:p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Corresponding WID proposal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GB" altLang="zh-CN" sz="1100" dirty="0">
                          <a:effectLst/>
                        </a:rPr>
                        <a:t>0.5</a:t>
                      </a:r>
                      <a:endParaRPr lang="en-US" altLang="zh-CN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2105">
                <a:tc>
                  <a:txBody>
                    <a:bodyPr/>
                    <a:p>
                      <a:pPr algn="l"/>
                      <a:r>
                        <a:rPr lang="en-GB" sz="1100" dirty="0">
                          <a:effectLst/>
                        </a:rPr>
                        <a:t>    </a:t>
                      </a:r>
                      <a:r>
                        <a:rPr lang="en-US" sz="1100" dirty="0">
                          <a:effectLst/>
                        </a:rPr>
                        <a:t>SA#10</a:t>
                      </a:r>
                      <a:r>
                        <a:rPr lang="en-US" sz="1100" dirty="0">
                          <a:effectLst/>
                        </a:rPr>
                        <a:t>6</a:t>
                      </a:r>
                      <a:r>
                        <a:rPr lang="en-US" sz="1100" dirty="0">
                          <a:effectLst/>
                        </a:rPr>
                        <a:t> (December)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dirty="0">
                          <a:effectLst/>
                        </a:rPr>
                        <a:t>Send TR to SA </a:t>
                      </a:r>
                      <a:r>
                        <a:rPr lang="en-GB" altLang="zh-CN" sz="1100" dirty="0">
                          <a:effectLst/>
                        </a:rPr>
                        <a:t>for information and for </a:t>
                      </a:r>
                      <a:r>
                        <a:rPr lang="en-US" altLang="zh-CN" sz="1100" dirty="0">
                          <a:effectLst/>
                        </a:rPr>
                        <a:t>approval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3958">
                <a:tc>
                  <a:txBody>
                    <a:bodyPr/>
                    <a:p>
                      <a:pPr algn="l"/>
                      <a:r>
                        <a:rPr lang="en-US" altLang="zh-CN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Prior</a:t>
                      </a:r>
                      <a:r>
                        <a:rPr lang="en-GB" altLang="zh-CN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to SA3#120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Potentially offline session to accelerate normative work progress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</a:t>
                      </a: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Offlist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email discussions for prepared CRs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67030">
                <a:tc>
                  <a:txBody>
                    <a:bodyPr/>
                    <a:p>
                      <a:pPr algn="l"/>
                      <a:r>
                        <a:rPr lang="en-US" sz="1100" dirty="0">
                          <a:effectLst/>
                        </a:rPr>
                        <a:t>SA3#120 (Feb 2025)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r>
                        <a:rPr lang="en-US" sz="1100" dirty="0">
                          <a:effectLst/>
                        </a:rPr>
                        <a:t>Normative work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effectLst/>
                        </a:rPr>
                        <a:t>0.75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41630">
                <a:tc>
                  <a:txBody>
                    <a:bodyPr/>
                    <a:p>
                      <a:pPr algn="l"/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Between SA3#120 and #121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   Offline sessions and </a:t>
                      </a: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offlist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email discussions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24485">
                <a:tc>
                  <a:txBody>
                    <a:bodyPr/>
                    <a:p>
                      <a:pPr algn="l"/>
                      <a:r>
                        <a:rPr lang="en-US" sz="1100" dirty="0">
                          <a:effectLst/>
                        </a:rPr>
                        <a:t>SA3#121 (April 2025) 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p>
                      <a:r>
                        <a:rPr lang="en-GB" sz="1100" dirty="0">
                          <a:effectLst/>
                        </a:rPr>
                        <a:t>Finalise the </a:t>
                      </a:r>
                      <a:r>
                        <a:rPr lang="en-US" sz="1100" dirty="0">
                          <a:effectLst/>
                        </a:rPr>
                        <a:t>Normative work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sz="1100" dirty="0">
                          <a:effectLst/>
                        </a:rPr>
                        <a:t>0.75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504825" y="1123950"/>
            <a:ext cx="4572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TUs planned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: 4</a:t>
            </a:r>
            <a:endParaRPr lang="en-US" alt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sym typeface="+mn-ea"/>
              </a:rPr>
              <a:t>TR 33.7</a:t>
            </a:r>
            <a:r>
              <a:rPr lang="en-US" altLang="de-DE" sz="1200" dirty="0">
                <a:sym typeface="+mn-ea"/>
              </a:rPr>
              <a:t>45</a:t>
            </a:r>
            <a:r>
              <a:rPr lang="de-DE" altLang="de-DE" sz="1200" dirty="0">
                <a:sym typeface="+mn-ea"/>
              </a:rPr>
              <a:t> v0.</a:t>
            </a:r>
            <a:r>
              <a:rPr lang="en-US" altLang="de-DE" sz="1200" dirty="0">
                <a:sym typeface="+mn-ea"/>
              </a:rPr>
              <a:t>3</a:t>
            </a:r>
            <a:r>
              <a:rPr lang="de-DE" altLang="de-DE" sz="1200" dirty="0">
                <a:sym typeface="+mn-ea"/>
              </a:rPr>
              <a:t>.0 </a:t>
            </a:r>
            <a:r>
              <a:rPr lang="de-DE" altLang="de-DE" sz="1200" dirty="0" err="1">
                <a:sym typeface="+mn-ea"/>
              </a:rPr>
              <a:t>contains</a:t>
            </a:r>
            <a:r>
              <a:rPr lang="de-DE" altLang="de-DE" sz="1200" dirty="0">
                <a:sym typeface="+mn-ea"/>
              </a:rPr>
              <a:t> </a:t>
            </a:r>
            <a:r>
              <a:rPr lang="en-US" altLang="de-DE" sz="1200" dirty="0">
                <a:sym typeface="+mn-ea"/>
              </a:rPr>
              <a:t>9</a:t>
            </a:r>
            <a:r>
              <a:rPr lang="de-DE" altLang="de-DE" sz="1200" dirty="0">
                <a:sym typeface="+mn-ea"/>
              </a:rPr>
              <a:t> key </a:t>
            </a:r>
            <a:r>
              <a:rPr lang="de-DE" altLang="de-DE" sz="1200" dirty="0" err="1">
                <a:sym typeface="+mn-ea"/>
              </a:rPr>
              <a:t>issues</a:t>
            </a:r>
            <a:r>
              <a:rPr lang="de-DE" altLang="de-DE" sz="1200" dirty="0">
                <a:sym typeface="+mn-ea"/>
              </a:rPr>
              <a:t> </a:t>
            </a:r>
            <a:r>
              <a:rPr lang="de-DE" altLang="de-DE" sz="1200" dirty="0" err="1">
                <a:sym typeface="+mn-ea"/>
              </a:rPr>
              <a:t>and</a:t>
            </a:r>
            <a:r>
              <a:rPr lang="de-DE" altLang="de-DE" sz="1200" dirty="0">
                <a:sym typeface="+mn-ea"/>
              </a:rPr>
              <a:t> </a:t>
            </a:r>
            <a:r>
              <a:rPr lang="en-US" altLang="de-DE" sz="1200" dirty="0">
                <a:sym typeface="+mn-ea"/>
              </a:rPr>
              <a:t>11</a:t>
            </a:r>
            <a:r>
              <a:rPr lang="de-DE" altLang="de-DE" sz="1200" dirty="0">
                <a:sym typeface="+mn-ea"/>
              </a:rPr>
              <a:t> solutions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sz="1200" dirty="0">
                <a:sym typeface="+mn-ea"/>
              </a:rPr>
              <a:t>SA2’s work</a:t>
            </a:r>
            <a:r>
              <a:rPr lang="en-US" sz="1200" dirty="0">
                <a:cs typeface="+mn-ea"/>
                <a:sym typeface="+mn-ea"/>
              </a:rPr>
              <a:t> on FS_5G_Femto, TR 23.700-45</a:t>
            </a:r>
            <a:endParaRPr lang="en-US" sz="1200" dirty="0">
              <a:cs typeface="+mn-ea"/>
              <a:sym typeface="+mn-ea"/>
            </a:endParaRP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sz="1200" dirty="0">
                <a:cs typeface="+mn-ea"/>
                <a:sym typeface="+mn-ea"/>
              </a:rPr>
              <a:t>RAN3’s work on FS_NR_WAB_5GFemto, TR 38.799</a:t>
            </a:r>
            <a:endParaRPr lang="en-US" sz="1200" dirty="0">
              <a:cs typeface="+mn-ea"/>
            </a:endParaRP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endParaRPr lang="en-US" altLang="zh-CN" sz="1600" dirty="0">
              <a:cs typeface="+mn-ea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</a:t>
            </a:r>
            <a:r>
              <a:rPr kumimoji="0" lang="en-US" alt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identified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Risks: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altLang="en-GB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ea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>
                <a:solidFill>
                  <a:srgbClr val="FF0000"/>
                </a:solidFill>
                <a:sym typeface="+mn-ea"/>
              </a:rPr>
              <a:t>FS_5G_Femto_Sec</a:t>
            </a:r>
            <a:r>
              <a:rPr lang="en-US" sz="2000" dirty="0">
                <a:solidFill>
                  <a:srgbClr val="FF0000"/>
                </a:solidFill>
              </a:rPr>
              <a:t>’ status after SA3#116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59706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2311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1030028</a:t>
                      </a:r>
                      <a:endParaRPr lang="en-GB" sz="1200" b="1" i="0" u="none" strike="noStrike" dirty="0" err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5G Next Radio (NR) Femto</a:t>
                      </a:r>
                      <a:endParaRPr lang="en-US" sz="1200" b="0" i="0" u="none" strike="noStrike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FS_5G_Femto_Sec</a:t>
                      </a:r>
                      <a:endParaRPr lang="en-US" sz="1200" b="0" i="0" u="none" strike="noStrike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  <a:sym typeface="+mn-ea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sym typeface="+mn-ea"/>
                        </a:rPr>
                        <a:t>TR 33.7</a:t>
                      </a:r>
                      <a:r>
                        <a:rPr lang="en-US" altLang="en-GB" sz="1200" dirty="0">
                          <a:solidFill>
                            <a:schemeClr val="tx1"/>
                          </a:solidFill>
                          <a:sym typeface="+mn-ea"/>
                        </a:rPr>
                        <a:t>45</a:t>
                      </a:r>
                      <a:endParaRPr lang="en-US" altLang="en-GB" sz="1200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  <a:endParaRPr lang="de-DE" altLang="de-DE" sz="1800" b="1" dirty="0"/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altLang="en-GB" sz="1200" dirty="0">
                <a:cs typeface="+mn-ea"/>
              </a:rPr>
              <a:t>Solutions to </a:t>
            </a:r>
            <a:r>
              <a:rPr lang="en-US" altLang="en-GB" sz="1200" dirty="0">
                <a:cs typeface="+mn-ea"/>
              </a:rPr>
              <a:t>new KI#9</a:t>
            </a:r>
            <a:endParaRPr lang="en-US" altLang="en-GB" sz="1200" dirty="0">
              <a:cs typeface="+mn-ea"/>
            </a:endParaRP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altLang="en-GB" sz="1200" dirty="0">
                <a:cs typeface="+mn-ea"/>
                <a:sym typeface="+mn-ea"/>
              </a:rPr>
              <a:t>EN resolve and evaluations to solutions</a:t>
            </a:r>
            <a:endParaRPr lang="en-US" altLang="en-GB" sz="1200" dirty="0">
              <a:cs typeface="+mn-ea"/>
              <a:sym typeface="+mn-ea"/>
            </a:endParaRP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altLang="en-GB" sz="1200" dirty="0">
                <a:cs typeface="+mn-ea"/>
                <a:sym typeface="+mn-ea"/>
              </a:rPr>
              <a:t>Agreement on the conclusions for the KIs</a:t>
            </a:r>
            <a:endParaRPr lang="en-US" altLang="en-GB" sz="1200" dirty="0">
              <a:cs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>
              <a:cs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>
                <a:sym typeface="+mn-ea"/>
              </a:rPr>
              <a:t>SA3#115</a:t>
            </a:r>
            <a:r>
              <a:rPr lang="en-US" altLang="zh-CN" sz="12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-adhoc-e </a:t>
            </a:r>
            <a:r>
              <a:rPr lang="en-GB" sz="1200" dirty="0">
                <a:sym typeface="+mn-ea"/>
              </a:rPr>
              <a:t>-</a:t>
            </a:r>
            <a:r>
              <a:rPr lang="en-US" altLang="en-GB" sz="1200" dirty="0">
                <a:sym typeface="+mn-ea"/>
              </a:rPr>
              <a:t> 0.5TU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>
                <a:sym typeface="+mn-ea"/>
              </a:rPr>
              <a:t>SA3#116 </a:t>
            </a:r>
            <a:r>
              <a:rPr lang="en-GB" sz="1200" dirty="0">
                <a:sym typeface="+mn-ea"/>
              </a:rPr>
              <a:t>-</a:t>
            </a:r>
            <a:r>
              <a:rPr lang="en-US" altLang="en-GB" sz="1200" dirty="0">
                <a:sym typeface="+mn-ea"/>
              </a:rPr>
              <a:t> 0.5TU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>
                <a:sym typeface="+mn-ea"/>
              </a:rPr>
              <a:t>SA3#117 - 0.5TU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>
              <a:cs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  <a:endParaRPr lang="en-GB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dirty="0">
                <a:sym typeface="+mn-ea"/>
              </a:rPr>
              <a:t>SA3#118 – 0</a:t>
            </a:r>
            <a:r>
              <a:rPr lang="en-US" altLang="en-GB" sz="1200" dirty="0">
                <a:sym typeface="+mn-ea"/>
              </a:rPr>
              <a:t>.</a:t>
            </a:r>
            <a:r>
              <a:rPr lang="en-GB" altLang="zh-CN" sz="1200" dirty="0">
                <a:sym typeface="+mn-ea"/>
              </a:rPr>
              <a:t>5</a:t>
            </a:r>
            <a:endParaRPr lang="en-GB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dirty="0">
                <a:sym typeface="+mn-ea"/>
              </a:rPr>
              <a:t>SA3#119 – 0.5</a:t>
            </a:r>
            <a:endParaRPr lang="en-GB" sz="1200" dirty="0"/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endParaRPr lang="en-GB" sz="1600" dirty="0">
              <a:cs typeface="+mn-ea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sym typeface="+mn-ea"/>
              </a:rPr>
              <a:t>SA3#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  <a:sym typeface="+mn-ea"/>
              </a:rPr>
              <a:t>119 </a:t>
            </a:r>
            <a:r>
              <a:rPr lang="en-US" sz="1200" dirty="0" err="1">
                <a:solidFill>
                  <a:prstClr val="black"/>
                </a:solidFill>
                <a:latin typeface="Calibri" panose="020F0502020204030204"/>
                <a:sym typeface="+mn-ea"/>
              </a:rPr>
              <a:t>Finalise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  <a:sym typeface="+mn-ea"/>
              </a:rPr>
              <a:t> the SID</a:t>
            </a:r>
            <a:r>
              <a:rPr lang="en-GB" sz="1200" dirty="0">
                <a:solidFill>
                  <a:prstClr val="black"/>
                </a:solidFill>
                <a:latin typeface="Calibri" panose="020F0502020204030204"/>
                <a:sym typeface="+mn-ea"/>
              </a:rPr>
              <a:t>,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  <a:sym typeface="+mn-ea"/>
              </a:rPr>
              <a:t> send TR for information and approval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  <a:sym typeface="+mn-ea"/>
              </a:rPr>
              <a:t>SA3#121 </a:t>
            </a:r>
            <a:r>
              <a:rPr lang="en-US" sz="1200" dirty="0" err="1">
                <a:solidFill>
                  <a:prstClr val="black"/>
                </a:solidFill>
                <a:latin typeface="Calibri" panose="020F0502020204030204"/>
                <a:sym typeface="+mn-ea"/>
              </a:rPr>
              <a:t>Finalise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  <a:sym typeface="+mn-ea"/>
              </a:rPr>
              <a:t> the Normative text</a:t>
            </a:r>
            <a:endParaRPr kumimoji="0" lang="en-US" altLang="zh-CN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69951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>
                <a:solidFill>
                  <a:srgbClr val="FF0000"/>
                </a:solidFill>
                <a:sym typeface="+mn-ea"/>
              </a:rPr>
              <a:t>FS_5G_Femto_Sec</a:t>
            </a:r>
            <a:r>
              <a:rPr lang="en-US" sz="2000" dirty="0">
                <a:solidFill>
                  <a:srgbClr val="FF0000"/>
                </a:solidFill>
              </a:rPr>
              <a:t>’ pending work and plan for completion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1695</Words>
  <Application>WPS 演示</Application>
  <PresentationFormat>On-screen Show (4:3)</PresentationFormat>
  <Paragraphs>172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17" baseType="lpstr">
      <vt:lpstr>Arial</vt:lpstr>
      <vt:lpstr>宋体</vt:lpstr>
      <vt:lpstr>Wingdings</vt:lpstr>
      <vt:lpstr>Calibri</vt:lpstr>
      <vt:lpstr>Times New Roman</vt:lpstr>
      <vt:lpstr>Aptos</vt:lpstr>
      <vt:lpstr>Segoe Print</vt:lpstr>
      <vt:lpstr>Symbol</vt:lpstr>
      <vt:lpstr>Calibri</vt:lpstr>
      <vt:lpstr>微软雅黑</vt:lpstr>
      <vt:lpstr>Arial Unicode MS</vt:lpstr>
      <vt:lpstr>Office Theme</vt:lpstr>
      <vt:lpstr>1_Office Theme</vt:lpstr>
      <vt:lpstr>SA WG3 Status report for ‘FS_5G_Femto_Sec’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TR 33.745 editor</cp:lastModifiedBy>
  <cp:revision>1314</cp:revision>
  <dcterms:created xsi:type="dcterms:W3CDTF">2008-08-30T09:32:00Z</dcterms:created>
  <dcterms:modified xsi:type="dcterms:W3CDTF">2024-08-29T01:23:46Z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7B808CE7ABC944BD8479E69653F00074</vt:lpwstr>
  </property>
  <property fmtid="{D5CDD505-2E9C-101B-9397-08002B2CF9AE}" pid="14" name="KSOProductBuildVer">
    <vt:lpwstr>2052-11.8.2.12085</vt:lpwstr>
  </property>
</Properties>
</file>