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3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2A6EA8"/>
    <a:srgbClr val="FF7C8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693679-0BDD-4DD3-B7CD-D339CC24A1B9}" v="8" dt="2022-07-09T10:24:30.113"/>
  </p1510:revLst>
</p1510:revInfo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77" autoAdjust="0"/>
    <p:restoredTop sz="96455" autoAdjust="0"/>
  </p:normalViewPr>
  <p:slideViewPr>
    <p:cSldViewPr snapToGrid="0">
      <p:cViewPr varScale="1">
        <p:scale>
          <a:sx n="116" d="100"/>
          <a:sy n="116" d="100"/>
        </p:scale>
        <p:origin x="155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microsoft.com/office/2016/11/relationships/changesInfo" Target="changesInfos/changesInfo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ine Jost" userId="f856f163-953b-44f3-8ab3-03b09ab01720" providerId="ADAL" clId="{00693679-0BDD-4DD3-B7CD-D339CC24A1B9}"/>
    <pc:docChg chg="undo custSel modSld">
      <pc:chgData name="Christine Jost" userId="f856f163-953b-44f3-8ab3-03b09ab01720" providerId="ADAL" clId="{00693679-0BDD-4DD3-B7CD-D339CC24A1B9}" dt="2022-07-09T10:59:50.497" v="3213" actId="20577"/>
      <pc:docMkLst>
        <pc:docMk/>
      </pc:docMkLst>
      <pc:sldChg chg="modSp mod">
        <pc:chgData name="Christine Jost" userId="f856f163-953b-44f3-8ab3-03b09ab01720" providerId="ADAL" clId="{00693679-0BDD-4DD3-B7CD-D339CC24A1B9}" dt="2022-07-09T09:45:51.892" v="39" actId="20577"/>
        <pc:sldMkLst>
          <pc:docMk/>
          <pc:sldMk cId="0" sldId="303"/>
        </pc:sldMkLst>
        <pc:spChg chg="mod">
          <ac:chgData name="Christine Jost" userId="f856f163-953b-44f3-8ab3-03b09ab01720" providerId="ADAL" clId="{00693679-0BDD-4DD3-B7CD-D339CC24A1B9}" dt="2022-07-09T09:45:51.892" v="39" actId="20577"/>
          <ac:spMkLst>
            <pc:docMk/>
            <pc:sldMk cId="0" sldId="303"/>
            <ac:spMk id="6147" creationId="{00000000-0000-0000-0000-000000000000}"/>
          </ac:spMkLst>
        </pc:spChg>
        <pc:spChg chg="mod">
          <ac:chgData name="Christine Jost" userId="f856f163-953b-44f3-8ab3-03b09ab01720" providerId="ADAL" clId="{00693679-0BDD-4DD3-B7CD-D339CC24A1B9}" dt="2022-07-09T09:45:40.527" v="14" actId="20577"/>
          <ac:spMkLst>
            <pc:docMk/>
            <pc:sldMk cId="0" sldId="303"/>
            <ac:spMk id="9219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54:45.930" v="3109"/>
        <pc:sldMkLst>
          <pc:docMk/>
          <pc:sldMk cId="3452607634" sldId="791"/>
        </pc:sldMkLst>
        <pc:spChg chg="mod">
          <ac:chgData name="Christine Jost" userId="f856f163-953b-44f3-8ab3-03b09ab01720" providerId="ADAL" clId="{00693679-0BDD-4DD3-B7CD-D339CC24A1B9}" dt="2022-07-09T10:30:58.482" v="2128" actId="20577"/>
          <ac:spMkLst>
            <pc:docMk/>
            <pc:sldMk cId="3452607634" sldId="791"/>
            <ac:spMk id="4" creationId="{5D88E2AB-CBFF-4456-99B7-D64DA69227D9}"/>
          </ac:spMkLst>
        </pc:spChg>
        <pc:spChg chg="mod">
          <ac:chgData name="Christine Jost" userId="f856f163-953b-44f3-8ab3-03b09ab01720" providerId="ADAL" clId="{00693679-0BDD-4DD3-B7CD-D339CC24A1B9}" dt="2022-07-09T10:54:45.930" v="3109"/>
          <ac:spMkLst>
            <pc:docMk/>
            <pc:sldMk cId="3452607634" sldId="791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47:24.725" v="2889" actId="20577"/>
        <pc:sldMkLst>
          <pc:docMk/>
          <pc:sldMk cId="2503194211" sldId="792"/>
        </pc:sldMkLst>
        <pc:spChg chg="mod">
          <ac:chgData name="Christine Jost" userId="f856f163-953b-44f3-8ab3-03b09ab01720" providerId="ADAL" clId="{00693679-0BDD-4DD3-B7CD-D339CC24A1B9}" dt="2022-07-09T10:23:56.511" v="1667" actId="20577"/>
          <ac:spMkLst>
            <pc:docMk/>
            <pc:sldMk cId="2503194211" sldId="792"/>
            <ac:spMk id="3" creationId="{AA3F033D-2F5F-4BA9-884E-0224675AD20F}"/>
          </ac:spMkLst>
        </pc:spChg>
        <pc:spChg chg="mod">
          <ac:chgData name="Christine Jost" userId="f856f163-953b-44f3-8ab3-03b09ab01720" providerId="ADAL" clId="{00693679-0BDD-4DD3-B7CD-D339CC24A1B9}" dt="2022-07-09T10:47:24.725" v="2889" actId="20577"/>
          <ac:spMkLst>
            <pc:docMk/>
            <pc:sldMk cId="2503194211" sldId="792"/>
            <ac:spMk id="29716" creationId="{00000000-0000-0000-0000-000000000000}"/>
          </ac:spMkLst>
        </pc:spChg>
        <pc:graphicFrameChg chg="mod modGraphic">
          <ac:chgData name="Christine Jost" userId="f856f163-953b-44f3-8ab3-03b09ab01720" providerId="ADAL" clId="{00693679-0BDD-4DD3-B7CD-D339CC24A1B9}" dt="2022-07-09T10:25:33.873" v="1702" actId="207"/>
          <ac:graphicFrameMkLst>
            <pc:docMk/>
            <pc:sldMk cId="2503194211" sldId="792"/>
            <ac:graphicFrameMk id="6" creationId="{2CC3822B-8EE6-43D0-AD7D-D7B78ECF3BE1}"/>
          </ac:graphicFrameMkLst>
        </pc:graphicFrameChg>
      </pc:sldChg>
      <pc:sldChg chg="modSp mod">
        <pc:chgData name="Christine Jost" userId="f856f163-953b-44f3-8ab3-03b09ab01720" providerId="ADAL" clId="{00693679-0BDD-4DD3-B7CD-D339CC24A1B9}" dt="2022-07-09T10:59:50.497" v="3213" actId="20577"/>
        <pc:sldMkLst>
          <pc:docMk/>
          <pc:sldMk cId="539970028" sldId="793"/>
        </pc:sldMkLst>
        <pc:spChg chg="mod">
          <ac:chgData name="Christine Jost" userId="f856f163-953b-44f3-8ab3-03b09ab01720" providerId="ADAL" clId="{00693679-0BDD-4DD3-B7CD-D339CC24A1B9}" dt="2022-07-09T09:46:20.501" v="55" actId="207"/>
          <ac:spMkLst>
            <pc:docMk/>
            <pc:sldMk cId="539970028" sldId="793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59:50.497" v="3213" actId="20577"/>
          <ac:spMkLst>
            <pc:docMk/>
            <pc:sldMk cId="539970028" sldId="793"/>
            <ac:spMk id="29716" creationId="{00000000-0000-0000-0000-000000000000}"/>
          </ac:spMkLst>
        </pc:spChg>
      </pc:sldChg>
      <pc:sldChg chg="modSp mod">
        <pc:chgData name="Christine Jost" userId="f856f163-953b-44f3-8ab3-03b09ab01720" providerId="ADAL" clId="{00693679-0BDD-4DD3-B7CD-D339CC24A1B9}" dt="2022-07-09T10:23:45.069" v="1652" actId="6549"/>
        <pc:sldMkLst>
          <pc:docMk/>
          <pc:sldMk cId="3491595708" sldId="794"/>
        </pc:sldMkLst>
        <pc:spChg chg="mod">
          <ac:chgData name="Christine Jost" userId="f856f163-953b-44f3-8ab3-03b09ab01720" providerId="ADAL" clId="{00693679-0BDD-4DD3-B7CD-D339CC24A1B9}" dt="2022-07-09T10:22:40.897" v="1605" actId="20577"/>
          <ac:spMkLst>
            <pc:docMk/>
            <pc:sldMk cId="3491595708" sldId="794"/>
            <ac:spMk id="3" creationId="{156B83FC-25A3-44B2-9ABF-4705626AB921}"/>
          </ac:spMkLst>
        </pc:spChg>
        <pc:spChg chg="mod">
          <ac:chgData name="Christine Jost" userId="f856f163-953b-44f3-8ab3-03b09ab01720" providerId="ADAL" clId="{00693679-0BDD-4DD3-B7CD-D339CC24A1B9}" dt="2022-07-09T10:21:51.221" v="1598" actId="207"/>
          <ac:spMkLst>
            <pc:docMk/>
            <pc:sldMk cId="3491595708" sldId="794"/>
            <ac:spMk id="4" creationId="{A6A27327-DB1C-4EF3-8FA2-A10DF7DB2B50}"/>
          </ac:spMkLst>
        </pc:spChg>
        <pc:spChg chg="mod">
          <ac:chgData name="Christine Jost" userId="f856f163-953b-44f3-8ab3-03b09ab01720" providerId="ADAL" clId="{00693679-0BDD-4DD3-B7CD-D339CC24A1B9}" dt="2022-07-09T10:23:41.158" v="1651" actId="6549"/>
          <ac:spMkLst>
            <pc:docMk/>
            <pc:sldMk cId="3491595708" sldId="794"/>
            <ac:spMk id="6" creationId="{2B2A4A03-A875-40D1-8E06-0598F52A6477}"/>
          </ac:spMkLst>
        </pc:spChg>
        <pc:spChg chg="mod">
          <ac:chgData name="Christine Jost" userId="f856f163-953b-44f3-8ab3-03b09ab01720" providerId="ADAL" clId="{00693679-0BDD-4DD3-B7CD-D339CC24A1B9}" dt="2022-07-09T10:23:29.132" v="1650"/>
          <ac:spMkLst>
            <pc:docMk/>
            <pc:sldMk cId="3491595708" sldId="794"/>
            <ac:spMk id="8" creationId="{30CB9F6F-DD1C-48EF-984D-30E6EB63D340}"/>
          </ac:spMkLst>
        </pc:spChg>
        <pc:spChg chg="mod">
          <ac:chgData name="Christine Jost" userId="f856f163-953b-44f3-8ab3-03b09ab01720" providerId="ADAL" clId="{00693679-0BDD-4DD3-B7CD-D339CC24A1B9}" dt="2022-07-09T10:23:45.069" v="1652" actId="6549"/>
          <ac:spMkLst>
            <pc:docMk/>
            <pc:sldMk cId="3491595708" sldId="794"/>
            <ac:spMk id="10" creationId="{F489ECE7-6035-426A-B9FF-70F6248303BD}"/>
          </ac:spMkLst>
        </pc:spChg>
        <pc:graphicFrameChg chg="modGraphic">
          <ac:chgData name="Christine Jost" userId="f856f163-953b-44f3-8ab3-03b09ab01720" providerId="ADAL" clId="{00693679-0BDD-4DD3-B7CD-D339CC24A1B9}" dt="2022-07-09T10:23:00.659" v="1647" actId="20577"/>
          <ac:graphicFrameMkLst>
            <pc:docMk/>
            <pc:sldMk cId="3491595708" sldId="794"/>
            <ac:graphicFrameMk id="2" creationId="{0C460251-77A8-48CE-AADB-326E505C80B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9/1/2022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9/1/2022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Key issues added during June and August meetings should be concluded in November.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(e.g. Resolve</a:t>
            </a:r>
            <a:r>
              <a:rPr lang="en-US" altLang="zh-CN" sz="1200" dirty="0" smtClean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the ENs in the agreed key issues)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 smtClean="0">
                <a:solidFill>
                  <a:schemeClr val="bg1"/>
                </a:solidFill>
              </a:rPr>
              <a:t>SA3#108e Aug 22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nd</a:t>
            </a:r>
            <a:r>
              <a:rPr lang="en-GB" altLang="de-DE" sz="1200" dirty="0" smtClean="0">
                <a:solidFill>
                  <a:schemeClr val="bg1"/>
                </a:solidFill>
              </a:rPr>
              <a:t>–</a:t>
            </a:r>
            <a:r>
              <a:rPr lang="en-GB" altLang="de-DE" sz="1200" baseline="0" dirty="0" smtClean="0">
                <a:solidFill>
                  <a:schemeClr val="bg1"/>
                </a:solidFill>
              </a:rPr>
              <a:t> 26</a:t>
            </a:r>
            <a:r>
              <a:rPr lang="en-GB" altLang="de-DE" sz="1200" baseline="30000" dirty="0" smtClean="0">
                <a:solidFill>
                  <a:schemeClr val="bg1"/>
                </a:solidFill>
              </a:rPr>
              <a:t>th</a:t>
            </a:r>
            <a:r>
              <a:rPr lang="en-GB" altLang="de-DE" sz="1200" dirty="0" smtClean="0">
                <a:solidFill>
                  <a:schemeClr val="bg1"/>
                </a:solidFill>
              </a:rPr>
              <a:t>, </a:t>
            </a:r>
            <a:r>
              <a:rPr lang="en-GB" altLang="de-DE" sz="1200" dirty="0">
                <a:solidFill>
                  <a:schemeClr val="bg1"/>
                </a:solidFill>
              </a:rPr>
              <a:t>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</a:t>
            </a:r>
            <a:r>
              <a:rPr lang="fr-FR" dirty="0" smtClean="0"/>
              <a:t>FS_Ranging_SL_Sec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000" b="1" dirty="0"/>
              <a:t/>
            </a:r>
            <a:br>
              <a:rPr lang="en-US" altLang="en-US" sz="2000" b="1" dirty="0"/>
            </a:br>
            <a:r>
              <a:rPr lang="en-GB" altLang="en-US" sz="1800" b="1" dirty="0" smtClean="0">
                <a:latin typeface="Arial" charset="0"/>
              </a:rPr>
              <a:t>Wei Lu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 smtClean="0">
                <a:latin typeface="Arial" charset="0"/>
              </a:rPr>
              <a:t>Xiaomi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24075"/>
            <a:ext cx="8554481" cy="5191884"/>
          </a:xfrm>
        </p:spPr>
        <p:txBody>
          <a:bodyPr/>
          <a:lstStyle/>
          <a:p>
            <a:pPr marL="342900" lvl="0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sz="16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August meeting:</a:t>
            </a:r>
          </a:p>
          <a:p>
            <a:pPr marL="628650" lvl="1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Agreed on a new key issue for Protection of Direct Communication</a:t>
            </a:r>
          </a:p>
          <a:p>
            <a:pPr marL="628650" lvl="1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Start to add solutions for key issues (</a:t>
            </a:r>
            <a:r>
              <a:rPr lang="en-US" sz="1200" dirty="0" smtClean="0">
                <a:solidFill>
                  <a:srgbClr val="FF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but blocked due to dependency on SA2 conclusion</a:t>
            </a:r>
            <a:r>
              <a:rPr lang="en-US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)</a:t>
            </a:r>
          </a:p>
          <a:p>
            <a:pPr marL="342900" lvl="0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October meeting:</a:t>
            </a:r>
          </a:p>
          <a:p>
            <a:pPr marL="628650" lvl="1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Last 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meeting to </a:t>
            </a: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add/update key 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issues, based on </a:t>
            </a: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the progress after SA2’s 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August meeting </a:t>
            </a:r>
          </a:p>
          <a:p>
            <a:pPr marL="628650" lvl="1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Start to add </a:t>
            </a:r>
            <a:r>
              <a:rPr lang="en-US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solutions </a:t>
            </a: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for key </a:t>
            </a:r>
            <a:r>
              <a:rPr lang="en-US" altLang="zh-CN" sz="12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issues</a:t>
            </a:r>
          </a:p>
          <a:p>
            <a:pPr marL="342900" lvl="0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November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Add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solutions </a:t>
            </a: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for key issues and update existing solutions as needed </a:t>
            </a:r>
            <a:endParaRPr lang="en-US" altLang="zh-CN" sz="12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Start to add solution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evaluations</a:t>
            </a:r>
          </a:p>
          <a:p>
            <a:pPr marL="628650" lvl="1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WID proposal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for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discussion </a:t>
            </a:r>
          </a:p>
          <a:p>
            <a:pPr marL="342900" lvl="0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January/February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Last meeting to add new solutions</a:t>
            </a:r>
            <a:r>
              <a:rPr lang="en-US" altLang="zh-CN" sz="1200" dirty="0">
                <a:latin typeface="Calibri" panose="020F0502020204030204" pitchFamily="34" charset="0"/>
                <a:ea typeface="Times New Roman" panose="02020603050405020304" pitchFamily="18" charset="0"/>
              </a:rPr>
              <a:t> and update existing solutions as needed </a:t>
            </a:r>
            <a:endParaRPr lang="en-US" altLang="zh-CN" sz="1200" dirty="0" smtClean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Add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solution evaluations</a:t>
            </a:r>
            <a:endParaRPr lang="en-US" altLang="zh-CN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Add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conclusions for key issues</a:t>
            </a:r>
          </a:p>
          <a:p>
            <a:pPr marL="628650" lvl="1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Agree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on </a:t>
            </a: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WID</a:t>
            </a:r>
            <a:endParaRPr lang="en-US" altLang="zh-CN" sz="16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April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</a:t>
            </a:r>
          </a:p>
          <a:p>
            <a:pPr marL="628650" lvl="1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altLang="zh-CN" sz="1200" dirty="0" smtClean="0">
                <a:latin typeface="Calibri" panose="020F0502020204030204" pitchFamily="34" charset="0"/>
                <a:ea typeface="Calibri" panose="020F0502020204030204" pitchFamily="34" charset="0"/>
              </a:rPr>
              <a:t>Start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</a:rPr>
              <a:t>normative work</a:t>
            </a:r>
          </a:p>
          <a:p>
            <a:pPr marL="342900" lvl="0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May </a:t>
            </a:r>
            <a:r>
              <a:rPr lang="en-US" sz="16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meeting: </a:t>
            </a:r>
          </a:p>
          <a:p>
            <a:pPr marL="628650" lvl="1" indent="-342900">
              <a:spcBef>
                <a:spcPts val="500"/>
              </a:spcBef>
              <a:buFont typeface="Symbol" panose="05050102010706020507" pitchFamily="18" charset="2"/>
              <a:buChar char=""/>
            </a:pPr>
            <a:r>
              <a:rPr lang="en-US" sz="12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Finalize normative work</a:t>
            </a:r>
          </a:p>
          <a:p>
            <a:pPr lvl="1">
              <a:spcBef>
                <a:spcPts val="50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FS_Ranging_SL_Sec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75416026"/>
              </p:ext>
            </p:extLst>
          </p:nvPr>
        </p:nvGraphicFramePr>
        <p:xfrm>
          <a:off x="405791" y="1293558"/>
          <a:ext cx="7578090" cy="356329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1259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1510801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526030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Privacy protection for Ranging/SL Positioning services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Authorization for Ranging/</a:t>
                      </a:r>
                      <a:r>
                        <a:rPr lang="en-US" sz="1800" dirty="0" err="1" smtClean="0"/>
                        <a:t>Sidelink</a:t>
                      </a:r>
                      <a:r>
                        <a:rPr lang="en-US" sz="1800" dirty="0" smtClean="0"/>
                        <a:t> Positioning Service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Protection of discovery procedure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 smtClean="0"/>
                        <a:t>Protection of direct communication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None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</a:t>
            </a:r>
            <a:r>
              <a:rPr lang="fr-FR" sz="1800" dirty="0" smtClean="0">
                <a:solidFill>
                  <a:srgbClr val="FF0000"/>
                </a:solidFill>
              </a:rPr>
              <a:t>33.893 </a:t>
            </a:r>
            <a:r>
              <a:rPr lang="fr-FR" sz="1800" dirty="0">
                <a:solidFill>
                  <a:srgbClr val="FF0000"/>
                </a:solidFill>
              </a:rPr>
              <a:t>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FS_Ranging_SL_Sec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374820" y="5190263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Four Key </a:t>
            </a:r>
            <a:r>
              <a:rPr lang="en-US" dirty="0"/>
              <a:t>Issues </a:t>
            </a:r>
            <a:endParaRPr lang="en-US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No solution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343849" y="5190263"/>
            <a:ext cx="160304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</a:t>
            </a:r>
            <a:r>
              <a:rPr lang="en-US" dirty="0" smtClean="0"/>
              <a:t>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New solutions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466584" y="5190263"/>
            <a:ext cx="1517297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Solution evaluations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WID approval</a:t>
            </a:r>
            <a:endParaRPr lang="en-US" dirty="0"/>
          </a:p>
        </p:txBody>
      </p:sp>
      <p:sp>
        <p:nvSpPr>
          <p:cNvPr id="11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405791" y="5190263"/>
            <a:ext cx="1394460" cy="707886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75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bg1">
                    <a:lumMod val="75000"/>
                  </a:schemeClr>
                </a:solidFill>
              </a:rPr>
              <a:t>Three Key Issues</a:t>
            </a:r>
            <a:endParaRPr lang="en-US" dirty="0">
              <a:solidFill>
                <a:schemeClr val="bg1">
                  <a:lumMod val="75000"/>
                </a:schemeClr>
              </a:solidFill>
            </a:endParaRPr>
          </a:p>
          <a:p>
            <a:endParaRPr lang="en-US" dirty="0">
              <a:solidFill>
                <a:schemeClr val="bg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498517" cy="3548284"/>
          </a:xfrm>
        </p:spPr>
        <p:txBody>
          <a:bodyPr/>
          <a:lstStyle/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de-DE" altLang="de-DE" sz="1600" dirty="0"/>
              <a:t>TR </a:t>
            </a:r>
            <a:r>
              <a:rPr lang="de-DE" altLang="de-DE" sz="1600" dirty="0" smtClean="0"/>
              <a:t>33.893 v0.2.0 </a:t>
            </a:r>
            <a:r>
              <a:rPr lang="de-DE" altLang="de-DE" sz="1600" dirty="0"/>
              <a:t>contains </a:t>
            </a:r>
            <a:r>
              <a:rPr lang="de-DE" altLang="de-DE" sz="1600" dirty="0" smtClean="0"/>
              <a:t>the scope </a:t>
            </a:r>
            <a:r>
              <a:rPr lang="de-DE" altLang="de-DE" sz="1600" dirty="0"/>
              <a:t>and </a:t>
            </a:r>
            <a:r>
              <a:rPr lang="de-DE" altLang="de-DE" sz="1600" dirty="0" smtClean="0"/>
              <a:t>four </a:t>
            </a:r>
            <a:r>
              <a:rPr lang="de-DE" altLang="de-DE" sz="1600" dirty="0"/>
              <a:t>key </a:t>
            </a:r>
            <a:r>
              <a:rPr lang="de-DE" altLang="de-DE" sz="1600" dirty="0" smtClean="0"/>
              <a:t>issues </a:t>
            </a:r>
            <a:endParaRPr lang="de-DE" altLang="de-DE" sz="1200" b="1" dirty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60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sz="1600" dirty="0" smtClean="0"/>
              <a:t>SA2 </a:t>
            </a:r>
            <a:r>
              <a:rPr lang="en-US" sz="1600" dirty="0"/>
              <a:t>work </a:t>
            </a:r>
            <a:r>
              <a:rPr lang="en-US" sz="1600" dirty="0" smtClean="0"/>
              <a:t>after Aug. (#152e): </a:t>
            </a:r>
            <a:r>
              <a:rPr lang="en-US" sz="1600" dirty="0"/>
              <a:t>TR </a:t>
            </a:r>
            <a:r>
              <a:rPr lang="en-US" sz="1600" dirty="0" smtClean="0"/>
              <a:t>23.700-86 v0.4.0</a:t>
            </a:r>
            <a:r>
              <a:rPr lang="en-US" sz="1600" dirty="0"/>
              <a:t>, completion rate 7</a:t>
            </a:r>
            <a:r>
              <a:rPr lang="en-US" sz="1600" dirty="0" smtClean="0"/>
              <a:t>0%</a:t>
            </a:r>
            <a:endParaRPr lang="en-US" sz="1600" dirty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zh-CN" sz="1600" dirty="0" smtClean="0"/>
              <a:t>Next </a:t>
            </a:r>
            <a:r>
              <a:rPr lang="en-US" altLang="zh-CN" sz="1600" dirty="0"/>
              <a:t>SA2 meeting </a:t>
            </a:r>
            <a:r>
              <a:rPr lang="en-US" altLang="zh-CN" sz="1600" dirty="0" smtClean="0"/>
              <a:t>Oct. </a:t>
            </a:r>
            <a:r>
              <a:rPr lang="en-US" altLang="zh-CN" sz="1600" dirty="0"/>
              <a:t>(#153e</a:t>
            </a:r>
            <a:r>
              <a:rPr lang="en-US" altLang="zh-CN" sz="1600" dirty="0" smtClean="0"/>
              <a:t>): Start Evaluation &amp; Conclusions</a:t>
            </a:r>
          </a:p>
          <a:p>
            <a:pPr lvl="1">
              <a:spcBef>
                <a:spcPts val="600"/>
              </a:spcBef>
              <a:spcAft>
                <a:spcPts val="0"/>
              </a:spcAft>
            </a:pPr>
            <a:r>
              <a:rPr lang="en-US" altLang="zh-CN" sz="1600" dirty="0" smtClean="0"/>
              <a:t>Target </a:t>
            </a:r>
            <a:r>
              <a:rPr lang="en-US" altLang="zh-CN" sz="1600" dirty="0"/>
              <a:t>date </a:t>
            </a:r>
            <a:r>
              <a:rPr lang="en-US" altLang="zh-CN" sz="1600" dirty="0" smtClean="0"/>
              <a:t>of SA2 work: Jan, 2023</a:t>
            </a:r>
            <a:endParaRPr lang="en-US" altLang="zh-CN" sz="1600" dirty="0"/>
          </a:p>
          <a:p>
            <a:pPr lvl="1">
              <a:spcBef>
                <a:spcPts val="60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FF0000"/>
                </a:solidFill>
              </a:rPr>
              <a:t>FS_Ranging_SL_Sec</a:t>
            </a:r>
            <a:r>
              <a:rPr lang="en-US" sz="2000" dirty="0" smtClean="0">
                <a:solidFill>
                  <a:srgbClr val="FF0000"/>
                </a:solidFill>
              </a:rPr>
              <a:t>  </a:t>
            </a:r>
            <a:r>
              <a:rPr lang="en-US" sz="2000" dirty="0">
                <a:solidFill>
                  <a:srgbClr val="FF0000"/>
                </a:solidFill>
              </a:rPr>
              <a:t>status after </a:t>
            </a:r>
            <a:r>
              <a:rPr lang="en-US" sz="2000" dirty="0" smtClean="0">
                <a:solidFill>
                  <a:srgbClr val="FF0000"/>
                </a:solidFill>
              </a:rPr>
              <a:t>SA3#108e </a:t>
            </a:r>
            <a:endParaRPr lang="en-US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8061659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021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74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960036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Ranging Based Services and </a:t>
                      </a:r>
                      <a:r>
                        <a:rPr lang="en-US" sz="1200" b="1" i="0" u="none" strike="noStrike" kern="1200" dirty="0" err="1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Sidelink</a:t>
                      </a:r>
                      <a:r>
                        <a:rPr lang="en-US" sz="1200" b="1" i="0" u="none" strike="noStrike" kern="1200" dirty="0" smtClean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Positioning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FS_Ranging_SL_Sec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2</a:t>
                      </a:r>
                      <a:r>
                        <a:rPr lang="en-GB" sz="1200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</a:t>
                      </a:r>
                      <a:r>
                        <a:rPr lang="en-GB" sz="1200" dirty="0" smtClean="0">
                          <a:solidFill>
                            <a:schemeClr val="tx1"/>
                          </a:solidFill>
                        </a:rPr>
                        <a:t>33.893</a:t>
                      </a:r>
                      <a:endParaRPr lang="en-GB" sz="1200" dirty="0">
                        <a:solidFill>
                          <a:schemeClr val="tx1"/>
                        </a:solidFill>
                      </a:endParaRP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5"/>
            <a:ext cx="8554481" cy="4917481"/>
          </a:xfrm>
        </p:spPr>
        <p:txBody>
          <a:bodyPr/>
          <a:lstStyle/>
          <a:p>
            <a:pPr marL="457200" lvl="1" indent="-457200">
              <a:spcBef>
                <a:spcPts val="400"/>
              </a:spcBef>
              <a:spcAft>
                <a:spcPts val="0"/>
              </a:spcAft>
              <a:buBlip>
                <a:blip r:embed="rId3"/>
              </a:buBlip>
            </a:pPr>
            <a:r>
              <a:rPr lang="en-US" altLang="zh-CN" sz="1400" b="1" dirty="0"/>
              <a:t>SA2/RAN impacts and dependencies</a:t>
            </a:r>
            <a:r>
              <a:rPr lang="en-US" altLang="zh-CN" sz="1400" dirty="0"/>
              <a:t>:</a:t>
            </a:r>
            <a:endParaRPr lang="de-DE" altLang="zh-CN" sz="1400" dirty="0"/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zh-CN" sz="1400" dirty="0"/>
              <a:t>None for </a:t>
            </a:r>
            <a:r>
              <a:rPr lang="en-US" altLang="zh-CN" sz="1400" dirty="0" smtClean="0"/>
              <a:t>RAN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zh-CN" sz="1400" dirty="0" smtClean="0"/>
              <a:t>Dependencies on SA2 progress for SA3 solution development</a:t>
            </a:r>
            <a:endParaRPr lang="en-US" altLang="zh-CN" sz="1400" dirty="0"/>
          </a:p>
          <a:p>
            <a:pPr lvl="0">
              <a:spcBef>
                <a:spcPts val="400"/>
              </a:spcBef>
              <a:spcAft>
                <a:spcPts val="0"/>
              </a:spcAft>
            </a:pPr>
            <a:endParaRPr lang="de-DE" sz="1400" b="1" dirty="0" smtClean="0"/>
          </a:p>
          <a:p>
            <a:pPr lvl="0">
              <a:spcBef>
                <a:spcPts val="400"/>
              </a:spcBef>
              <a:spcAft>
                <a:spcPts val="0"/>
              </a:spcAft>
            </a:pPr>
            <a:r>
              <a:rPr lang="de-DE" sz="1400" b="1" dirty="0" smtClean="0"/>
              <a:t>Contentious </a:t>
            </a:r>
            <a:r>
              <a:rPr lang="de-DE" sz="1400" b="1" dirty="0"/>
              <a:t>Issue</a:t>
            </a:r>
            <a:r>
              <a:rPr lang="de-DE" sz="1400" dirty="0"/>
              <a:t>: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sz="1400" dirty="0" smtClean="0"/>
              <a:t>Whether SA3 has to wait for SA2 conclusion before proposing solutions ?</a:t>
            </a:r>
            <a:endParaRPr lang="de-DE" sz="1400" dirty="0"/>
          </a:p>
          <a:p>
            <a:pPr>
              <a:spcBef>
                <a:spcPts val="400"/>
              </a:spcBef>
              <a:spcAft>
                <a:spcPts val="0"/>
              </a:spcAft>
            </a:pPr>
            <a:endParaRPr lang="de-DE" sz="1400" b="1" dirty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de-DE" sz="1400" b="1" dirty="0"/>
              <a:t>Focus for the Next Meeting </a:t>
            </a:r>
            <a:r>
              <a:rPr lang="de-DE" sz="1400" b="1" dirty="0" smtClean="0"/>
              <a:t>(Oct.)</a:t>
            </a:r>
            <a:r>
              <a:rPr lang="de-DE" sz="1400" dirty="0" smtClean="0"/>
              <a:t>:</a:t>
            </a:r>
            <a:endParaRPr lang="de-DE" sz="1400" dirty="0"/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sz="1400" dirty="0" smtClean="0"/>
              <a:t>Add </a:t>
            </a:r>
            <a:r>
              <a:rPr lang="en-US" sz="1400" dirty="0"/>
              <a:t>further key issues based on </a:t>
            </a:r>
            <a:r>
              <a:rPr lang="en-US" sz="1400" dirty="0" smtClean="0"/>
              <a:t>the latest </a:t>
            </a:r>
            <a:r>
              <a:rPr lang="en-US" sz="1400" dirty="0"/>
              <a:t>status of SA2 work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sz="1400" dirty="0"/>
              <a:t>Add solutions for </a:t>
            </a:r>
            <a:r>
              <a:rPr lang="en-US" sz="1400" dirty="0" smtClean="0"/>
              <a:t>the agreed key issues (</a:t>
            </a:r>
            <a:r>
              <a:rPr lang="en-US" sz="1400" dirty="0" smtClean="0">
                <a:solidFill>
                  <a:srgbClr val="FF0000"/>
                </a:solidFill>
              </a:rPr>
              <a:t>SA2 conclusion not available by Oct. meeting</a:t>
            </a:r>
            <a:r>
              <a:rPr lang="en-US" sz="1400" dirty="0" smtClean="0"/>
              <a:t>)</a:t>
            </a:r>
            <a:endParaRPr lang="en-US" sz="1400" dirty="0"/>
          </a:p>
          <a:p>
            <a:pPr marL="0" indent="0">
              <a:spcBef>
                <a:spcPts val="400"/>
              </a:spcBef>
              <a:spcAft>
                <a:spcPts val="0"/>
              </a:spcAft>
              <a:buNone/>
            </a:pPr>
            <a:endParaRPr lang="en-US" altLang="zh-CN" sz="1400" b="1" dirty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en-US" altLang="zh-CN" sz="1400" b="1" dirty="0"/>
              <a:t>Overall Plan</a:t>
            </a:r>
            <a:r>
              <a:rPr lang="en-US" altLang="zh-CN" sz="1400" dirty="0"/>
              <a:t>: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US" altLang="zh-CN" sz="1400" dirty="0"/>
              <a:t>See </a:t>
            </a:r>
            <a:r>
              <a:rPr lang="en-US" altLang="zh-CN" sz="1400" dirty="0" smtClean="0"/>
              <a:t>slide #2</a:t>
            </a:r>
            <a:endParaRPr lang="en-US" altLang="zh-CN" sz="1400" dirty="0"/>
          </a:p>
          <a:p>
            <a:pPr>
              <a:spcBef>
                <a:spcPts val="400"/>
              </a:spcBef>
              <a:spcAft>
                <a:spcPts val="0"/>
              </a:spcAft>
            </a:pPr>
            <a:endParaRPr lang="en-US" altLang="zh-CN" sz="1400" b="1" dirty="0"/>
          </a:p>
          <a:p>
            <a:pPr>
              <a:spcBef>
                <a:spcPts val="400"/>
              </a:spcBef>
              <a:spcAft>
                <a:spcPts val="0"/>
              </a:spcAft>
            </a:pPr>
            <a:r>
              <a:rPr lang="en-US" altLang="zh-CN" sz="1400" b="1" dirty="0"/>
              <a:t>Risks:</a:t>
            </a:r>
          </a:p>
          <a:p>
            <a:pPr lvl="1">
              <a:spcBef>
                <a:spcPts val="400"/>
              </a:spcBef>
              <a:spcAft>
                <a:spcPts val="0"/>
              </a:spcAft>
            </a:pPr>
            <a:r>
              <a:rPr lang="en-GB" altLang="zh-CN" sz="1400" dirty="0" smtClean="0"/>
              <a:t>SA3 timeline delay due to SA2 work delay on Ranging</a:t>
            </a:r>
          </a:p>
          <a:p>
            <a:pPr lvl="2">
              <a:spcBef>
                <a:spcPts val="400"/>
              </a:spcBef>
              <a:spcAft>
                <a:spcPts val="0"/>
              </a:spcAft>
            </a:pPr>
            <a:r>
              <a:rPr lang="en-GB" altLang="zh-CN" sz="1400" dirty="0" smtClean="0"/>
              <a:t>no time slot for Ranging study in SA2 Nov. meeting</a:t>
            </a:r>
          </a:p>
          <a:p>
            <a:pPr lvl="2">
              <a:spcBef>
                <a:spcPts val="400"/>
              </a:spcBef>
              <a:spcAft>
                <a:spcPts val="0"/>
              </a:spcAft>
            </a:pPr>
            <a:r>
              <a:rPr lang="en-GB" altLang="zh-CN" sz="1400" dirty="0" smtClean="0"/>
              <a:t>SA2 work to be concluded in SA2 Jan. meeting</a:t>
            </a:r>
            <a:endParaRPr lang="fr-FR" altLang="zh-CN" sz="14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</a:rPr>
              <a:t>FS_Ranging_SL_SEC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>
                <a:solidFill>
                  <a:srgbClr val="FF0000"/>
                </a:solidFill>
              </a:rPr>
              <a:t>status after </a:t>
            </a:r>
            <a:r>
              <a:rPr lang="en-US" sz="2400" dirty="0" smtClean="0">
                <a:solidFill>
                  <a:srgbClr val="FF0000"/>
                </a:solidFill>
              </a:rPr>
              <a:t>SA3#108e 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?mso-contentType ?>
<spe:Receivers xmlns:spe="http://schemas.microsoft.com/sharepoint/events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1DD099C7-CF44-471D-B7DF-D246DF2BD038}">
  <ds:schemaRefs>
    <ds:schemaRef ds:uri="http://schemas.openxmlformats.org/package/2006/metadata/core-properties"/>
    <ds:schemaRef ds:uri="http://purl.org/dc/elements/1.1/"/>
    <ds:schemaRef ds:uri="http://schemas.microsoft.com/office/2006/documentManagement/types"/>
    <ds:schemaRef ds:uri="71c5aaf6-e6ce-465b-b873-5148d2a4c105"/>
    <ds:schemaRef ds:uri="http://purl.org/dc/dcmitype/"/>
    <ds:schemaRef ds:uri="http://purl.org/dc/terms/"/>
    <ds:schemaRef ds:uri="http://schemas.microsoft.com/office/infopath/2007/PartnerControls"/>
    <ds:schemaRef ds:uri="c67c731b-696e-4d20-8664-fee8943d9cc6"/>
    <ds:schemaRef ds:uri="e0d6c333-3612-4d65-a7f4-5976eb42d46a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8714</TotalTime>
  <Words>434</Words>
  <Application>Microsoft Office PowerPoint</Application>
  <PresentationFormat>全屏显示(4:3)</PresentationFormat>
  <Paragraphs>102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FS_Ranging_SL_Sec</vt:lpstr>
      <vt:lpstr>PowerPoint 演示文稿</vt:lpstr>
      <vt:lpstr>PowerPoint 演示文稿</vt:lpstr>
      <vt:lpstr>PowerPoint 演示文稿</vt:lpstr>
      <vt:lpstr>FS_Ranging_SL_SEC status after SA3#108e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rapporteur</cp:lastModifiedBy>
  <cp:revision>1341</cp:revision>
  <dcterms:created xsi:type="dcterms:W3CDTF">2008-08-30T09:32:10Z</dcterms:created>
  <dcterms:modified xsi:type="dcterms:W3CDTF">2022-09-01T03:03:07Z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CWM50039bf5c02f4775842a204ae737599c">
    <vt:lpwstr>CWMwVGCcvtyMEOw5DtLqyPoDuskLEs6fCF/zIIVBRbaP1iLF3XiVGG+7RdYyOM1vA46IMUvdWp1e4+2t7d5UuWYkw==</vt:lpwstr>
  </property>
</Properties>
</file>