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6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117" d="100"/>
          <a:sy n="117" d="100"/>
        </p:scale>
        <p:origin x="1982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</a:t>
            </a:r>
            <a:r>
              <a:rPr lang="pl-PL" altLang="de-DE" sz="1200" dirty="0" err="1">
                <a:solidFill>
                  <a:schemeClr val="bg1"/>
                </a:solidFill>
              </a:rPr>
              <a:t>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dirty="0"/>
              <a:t>SA WG3 </a:t>
            </a:r>
            <a:r>
              <a:rPr lang="fr-FR" kern="0" dirty="0" err="1"/>
              <a:t>Status</a:t>
            </a:r>
            <a:r>
              <a:rPr lang="fr-FR" kern="0" dirty="0"/>
              <a:t> report for ‘</a:t>
            </a:r>
            <a:r>
              <a:rPr lang="pl-PL" b="1" kern="0" dirty="0"/>
              <a:t>FS_ACM_SBA</a:t>
            </a:r>
            <a:r>
              <a:rPr lang="fr-FR" kern="0" dirty="0"/>
              <a:t>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br>
              <a:rPr lang="en-US" altLang="en-US" dirty="0"/>
            </a:br>
            <a:r>
              <a:rPr lang="pl-PL" altLang="en-US" dirty="0"/>
              <a:t>German Peinado</a:t>
            </a:r>
            <a:endParaRPr lang="en-GB" dirty="0"/>
          </a:p>
          <a:p>
            <a:r>
              <a:rPr lang="pl-PL" dirty="0"/>
              <a:t>Nokia</a:t>
            </a:r>
            <a:endParaRPr lang="en-GB" dirty="0"/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0" indent="0">
              <a:buNone/>
            </a:pPr>
            <a:r>
              <a:rPr lang="pl-PL" sz="1600" b="1" dirty="0" err="1">
                <a:latin typeface="Calibri" panose="020F0502020204030204" pitchFamily="34" charset="0"/>
              </a:rPr>
              <a:t>During</a:t>
            </a:r>
            <a:r>
              <a:rPr lang="pl-PL" sz="1600" b="1" dirty="0">
                <a:latin typeface="Calibri" panose="020F0502020204030204" pitchFamily="34" charset="0"/>
              </a:rPr>
              <a:t> SA3#110: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following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evaluations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GB" sz="1400" dirty="0">
                <a:latin typeface="Calibri" panose="020F0502020204030204" pitchFamily="34" charset="0"/>
              </a:rPr>
              <a:t>#1, #2, #3, #4, #5, #6, #8, #10, #12, #13, #14, #15</a:t>
            </a:r>
            <a:r>
              <a:rPr lang="pl-PL" sz="1400" dirty="0">
                <a:latin typeface="Calibri" panose="020F0502020204030204" pitchFamily="34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Solution #10 was </a:t>
            </a:r>
            <a:r>
              <a:rPr lang="pl-PL" sz="1400" dirty="0" err="1">
                <a:latin typeface="Calibri" panose="020F0502020204030204" pitchFamily="34" charset="0"/>
              </a:rPr>
              <a:t>updated</a:t>
            </a:r>
            <a:r>
              <a:rPr lang="pl-PL" sz="1400" dirty="0">
                <a:latin typeface="Calibri" panose="020F0502020204030204" pitchFamily="34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 err="1">
                <a:latin typeface="Calibri" panose="020F0502020204030204" pitchFamily="34" charset="0"/>
              </a:rPr>
              <a:t>Conclusions</a:t>
            </a:r>
            <a:r>
              <a:rPr lang="pl-PL" sz="1400" dirty="0">
                <a:latin typeface="Calibri" panose="020F0502020204030204" pitchFamily="34" charset="0"/>
              </a:rPr>
              <a:t> for KI#2, #3, #5 and #7 </a:t>
            </a:r>
            <a:r>
              <a:rPr lang="pl-PL" sz="1400" dirty="0" err="1">
                <a:latin typeface="Calibri" panose="020F0502020204030204" pitchFamily="34" charset="0"/>
              </a:rPr>
              <a:t>were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approved</a:t>
            </a:r>
            <a:r>
              <a:rPr lang="pl-PL" sz="1400" dirty="0">
                <a:latin typeface="Calibri" panose="020F0502020204030204" pitchFamily="34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New </a:t>
            </a:r>
            <a:r>
              <a:rPr lang="pl-PL" sz="1400" dirty="0" err="1">
                <a:latin typeface="Calibri" panose="020F0502020204030204" pitchFamily="34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were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presented</a:t>
            </a:r>
            <a:r>
              <a:rPr lang="pl-PL" sz="1400" dirty="0">
                <a:latin typeface="Calibri" panose="020F0502020204030204" pitchFamily="34" charset="0"/>
              </a:rPr>
              <a:t> and </a:t>
            </a:r>
            <a:r>
              <a:rPr lang="pl-PL" sz="1400" dirty="0" err="1">
                <a:latin typeface="Calibri" panose="020F0502020204030204" pitchFamily="34" charset="0"/>
              </a:rPr>
              <a:t>approved</a:t>
            </a:r>
            <a:r>
              <a:rPr lang="pl-PL" sz="1400" dirty="0">
                <a:latin typeface="Calibri" panose="020F0502020204030204" pitchFamily="34" charset="0"/>
              </a:rPr>
              <a:t>: #16, #17, #18.</a:t>
            </a:r>
            <a:endParaRPr lang="pl-PL" sz="105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b="1" dirty="0">
                <a:latin typeface="Calibri" panose="020F0502020204030204" pitchFamily="34" charset="0"/>
              </a:rPr>
              <a:t>Status </a:t>
            </a:r>
            <a:r>
              <a:rPr lang="pl-PL" sz="1600" b="1" dirty="0" err="1">
                <a:latin typeface="Calibri" panose="020F0502020204030204" pitchFamily="34" charset="0"/>
              </a:rPr>
              <a:t>after</a:t>
            </a:r>
            <a:r>
              <a:rPr lang="pl-PL" sz="1600" b="1" dirty="0">
                <a:latin typeface="Calibri" panose="020F0502020204030204" pitchFamily="34" charset="0"/>
              </a:rPr>
              <a:t> </a:t>
            </a:r>
            <a:r>
              <a:rPr lang="pl-PL" sz="1600" b="1" dirty="0" err="1">
                <a:latin typeface="Calibri" panose="020F0502020204030204" pitchFamily="34" charset="0"/>
              </a:rPr>
              <a:t>February</a:t>
            </a:r>
            <a:r>
              <a:rPr lang="pl-PL" sz="1600" b="1" dirty="0">
                <a:latin typeface="Calibri" panose="020F0502020204030204" pitchFamily="34" charset="0"/>
              </a:rPr>
              <a:t> 2023: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TR 33.876 </a:t>
            </a:r>
            <a:r>
              <a:rPr lang="pl-PL" sz="1400" dirty="0" err="1">
                <a:latin typeface="Calibri" panose="020F0502020204030204" pitchFamily="34" charset="0"/>
              </a:rPr>
              <a:t>includes</a:t>
            </a:r>
            <a:r>
              <a:rPr lang="pl-PL" sz="1400" dirty="0">
                <a:latin typeface="Calibri" panose="020F0502020204030204" pitchFamily="34" charset="0"/>
              </a:rPr>
              <a:t>: 2 </a:t>
            </a:r>
            <a:r>
              <a:rPr lang="pl-PL" sz="1400" dirty="0" err="1">
                <a:latin typeface="Calibri" panose="020F0502020204030204" pitchFamily="34" charset="0"/>
              </a:rPr>
              <a:t>security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assumption</a:t>
            </a:r>
            <a:r>
              <a:rPr lang="pl-PL" sz="1400" dirty="0">
                <a:latin typeface="Calibri" panose="020F0502020204030204" pitchFamily="34" charset="0"/>
              </a:rPr>
              <a:t>, 9 </a:t>
            </a:r>
            <a:r>
              <a:rPr lang="pl-PL" sz="1400" dirty="0" err="1">
                <a:latin typeface="Calibri" panose="020F0502020204030204" pitchFamily="34" charset="0"/>
              </a:rPr>
              <a:t>key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issues</a:t>
            </a:r>
            <a:r>
              <a:rPr lang="pl-PL" sz="1400" dirty="0">
                <a:latin typeface="Calibri" panose="020F0502020204030204" pitchFamily="34" charset="0"/>
              </a:rPr>
              <a:t>, 18 </a:t>
            </a:r>
            <a:r>
              <a:rPr lang="pl-PL" sz="1400" dirty="0" err="1">
                <a:latin typeface="Calibri" panose="020F0502020204030204" pitchFamily="34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</a:rPr>
              <a:t> (15 </a:t>
            </a:r>
            <a:r>
              <a:rPr lang="pl-PL" sz="1400" dirty="0" err="1">
                <a:latin typeface="Calibri" panose="020F0502020204030204" pitchFamily="34" charset="0"/>
              </a:rPr>
              <a:t>are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evaluated</a:t>
            </a:r>
            <a:r>
              <a:rPr lang="pl-PL" sz="1400" dirty="0">
                <a:latin typeface="Calibri" panose="020F0502020204030204" pitchFamily="34" charset="0"/>
              </a:rPr>
              <a:t>).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WID </a:t>
            </a:r>
            <a:r>
              <a:rPr lang="pl-PL" sz="1400" dirty="0" err="1">
                <a:latin typeface="Calibri" panose="020F0502020204030204" pitchFamily="34" charset="0"/>
              </a:rPr>
              <a:t>agreed</a:t>
            </a:r>
            <a:r>
              <a:rPr lang="pl-PL" sz="1400" dirty="0">
                <a:latin typeface="Calibri" panose="020F0502020204030204" pitchFamily="34" charset="0"/>
              </a:rPr>
              <a:t> with </a:t>
            </a:r>
            <a:r>
              <a:rPr lang="pl-PL" sz="1400" dirty="0" err="1">
                <a:latin typeface="Calibri" panose="020F0502020204030204" pitchFamily="34" charset="0"/>
              </a:rPr>
              <a:t>objectives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based</a:t>
            </a:r>
            <a:r>
              <a:rPr lang="pl-PL" sz="1400" dirty="0">
                <a:latin typeface="Calibri" panose="020F0502020204030204" pitchFamily="34" charset="0"/>
              </a:rPr>
              <a:t> on </a:t>
            </a:r>
            <a:r>
              <a:rPr lang="pl-PL" sz="1400" dirty="0" err="1">
                <a:latin typeface="Calibri" panose="020F0502020204030204" pitchFamily="34" charset="0"/>
              </a:rPr>
              <a:t>conclusions</a:t>
            </a:r>
            <a:r>
              <a:rPr lang="pl-PL" sz="1400" dirty="0">
                <a:latin typeface="Calibri" panose="020F0502020204030204" pitchFamily="34" charset="0"/>
              </a:rPr>
              <a:t> for KI#1, #2, #5 and #7.</a:t>
            </a:r>
          </a:p>
          <a:p>
            <a:pPr marL="0" indent="0">
              <a:buNone/>
            </a:pPr>
            <a:r>
              <a:rPr lang="pl-PL" sz="1600" b="1" dirty="0" err="1">
                <a:latin typeface="Calibri" panose="020F0502020204030204" pitchFamily="34" charset="0"/>
              </a:rPr>
              <a:t>Overall</a:t>
            </a:r>
            <a:r>
              <a:rPr lang="pl-PL" sz="1600" b="1" dirty="0">
                <a:latin typeface="Calibri" panose="020F0502020204030204" pitchFamily="34" charset="0"/>
              </a:rPr>
              <a:t> plan: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SA3#110-bis-e (</a:t>
            </a:r>
            <a:r>
              <a:rPr lang="pl-PL" sz="1400" dirty="0" err="1">
                <a:latin typeface="Calibri" panose="020F0502020204030204" pitchFamily="34" charset="0"/>
              </a:rPr>
              <a:t>April</a:t>
            </a:r>
            <a:r>
              <a:rPr lang="en-GB" sz="1400" dirty="0">
                <a:latin typeface="Calibri" panose="020F0502020204030204" pitchFamily="34" charset="0"/>
              </a:rPr>
              <a:t>)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 err="1">
                <a:latin typeface="Calibri" panose="020F0502020204030204" pitchFamily="34" charset="0"/>
              </a:rPr>
              <a:t>Finish</a:t>
            </a:r>
            <a:r>
              <a:rPr lang="pl-PL" sz="1400" dirty="0">
                <a:latin typeface="Calibri" panose="020F0502020204030204" pitchFamily="34" charset="0"/>
              </a:rPr>
              <a:t> the </a:t>
            </a:r>
            <a:r>
              <a:rPr lang="pl-PL" sz="1400" dirty="0" err="1">
                <a:latin typeface="Calibri" panose="020F0502020204030204" pitchFamily="34" charset="0"/>
              </a:rPr>
              <a:t>evaluations</a:t>
            </a:r>
            <a:r>
              <a:rPr lang="pl-PL" sz="1400" dirty="0">
                <a:latin typeface="Calibri" panose="020F0502020204030204" pitchFamily="34" charset="0"/>
              </a:rPr>
              <a:t> for </a:t>
            </a:r>
            <a:r>
              <a:rPr lang="pl-PL" sz="1400" dirty="0" err="1">
                <a:latin typeface="Calibri" panose="020F0502020204030204" pitchFamily="34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</a:rPr>
              <a:t> #7, #16 and #18. 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Complete the </a:t>
            </a:r>
            <a:r>
              <a:rPr lang="en-GB" sz="1400" dirty="0">
                <a:latin typeface="Calibri" panose="020F0502020204030204" pitchFamily="34" charset="0"/>
              </a:rPr>
              <a:t>conclusions</a:t>
            </a:r>
            <a:r>
              <a:rPr lang="pl-PL" sz="1400" dirty="0">
                <a:latin typeface="Calibri" panose="020F0502020204030204" pitchFamily="34" charset="0"/>
              </a:rPr>
              <a:t> for </a:t>
            </a:r>
            <a:r>
              <a:rPr lang="pl-PL" sz="1400" dirty="0" err="1">
                <a:latin typeface="Calibri" panose="020F0502020204030204" pitchFamily="34" charset="0"/>
              </a:rPr>
              <a:t>key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issues</a:t>
            </a:r>
            <a:r>
              <a:rPr lang="pl-PL" sz="1400" dirty="0">
                <a:latin typeface="Calibri" panose="020F0502020204030204" pitchFamily="34" charset="0"/>
              </a:rPr>
              <a:t> #4, #6, #8 and #9.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TR </a:t>
            </a:r>
            <a:r>
              <a:rPr lang="pl-PL" sz="1400" dirty="0" err="1">
                <a:latin typeface="Calibri" panose="020F0502020204030204" pitchFamily="34" charset="0"/>
              </a:rPr>
              <a:t>cover</a:t>
            </a:r>
            <a:r>
              <a:rPr lang="pl-PL" sz="1400" dirty="0">
                <a:latin typeface="Calibri" panose="020F0502020204030204" pitchFamily="34" charset="0"/>
              </a:rPr>
              <a:t> for </a:t>
            </a:r>
            <a:r>
              <a:rPr lang="pl-PL" sz="1400" dirty="0" err="1">
                <a:latin typeface="Calibri" panose="020F0502020204030204" pitchFamily="34" charset="0"/>
              </a:rPr>
              <a:t>information</a:t>
            </a:r>
            <a:endParaRPr lang="pl-PL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Progress in normative work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based</a:t>
            </a:r>
            <a:r>
              <a:rPr lang="pl-PL" sz="1400" dirty="0">
                <a:latin typeface="Calibri" panose="020F0502020204030204" pitchFamily="34" charset="0"/>
              </a:rPr>
              <a:t> on </a:t>
            </a:r>
            <a:r>
              <a:rPr lang="pl-PL" sz="1400" dirty="0" err="1">
                <a:latin typeface="Calibri" panose="020F0502020204030204" pitchFamily="34" charset="0"/>
              </a:rPr>
              <a:t>current</a:t>
            </a:r>
            <a:r>
              <a:rPr lang="pl-PL" sz="1400" dirty="0">
                <a:latin typeface="Calibri" panose="020F0502020204030204" pitchFamily="34" charset="0"/>
              </a:rPr>
              <a:t> WID </a:t>
            </a:r>
            <a:r>
              <a:rPr lang="pl-PL" sz="1400" dirty="0" err="1">
                <a:latin typeface="Calibri" panose="020F0502020204030204" pitchFamily="34" charset="0"/>
              </a:rPr>
              <a:t>objectives</a:t>
            </a:r>
            <a:endParaRPr lang="pl-PL" sz="1400" dirty="0">
              <a:latin typeface="Calibri" panose="020F0502020204030204" pitchFamily="34" charset="0"/>
            </a:endParaRP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SA3#11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1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 (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May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lang="pl-PL" sz="14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 err="1">
                <a:latin typeface="Calibri" panose="020F0502020204030204" pitchFamily="34" charset="0"/>
              </a:rPr>
              <a:t>Normative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work</a:t>
            </a:r>
            <a:r>
              <a:rPr lang="pl-PL" sz="1400" dirty="0">
                <a:latin typeface="Calibri" panose="020F0502020204030204" pitchFamily="34" charset="0"/>
              </a:rPr>
              <a:t> (+</a:t>
            </a:r>
            <a:r>
              <a:rPr lang="pl-PL" sz="1400" dirty="0" err="1">
                <a:latin typeface="Calibri" panose="020F0502020204030204" pitchFamily="34" charset="0"/>
              </a:rPr>
              <a:t>informative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annex</a:t>
            </a:r>
            <a:r>
              <a:rPr lang="pl-PL" sz="1400" dirty="0">
                <a:latin typeface="Calibri" panose="020F0502020204030204" pitchFamily="34" charset="0"/>
              </a:rPr>
              <a:t>) </a:t>
            </a:r>
            <a:r>
              <a:rPr lang="pl-PL" sz="1400" dirty="0" err="1">
                <a:latin typeface="Calibri" panose="020F0502020204030204" pitchFamily="34" charset="0"/>
              </a:rPr>
              <a:t>into</a:t>
            </a:r>
            <a:r>
              <a:rPr lang="pl-PL" sz="1400" dirty="0">
                <a:latin typeface="Calibri" panose="020F0502020204030204" pitchFamily="34" charset="0"/>
              </a:rPr>
              <a:t> TS 33.310 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TR </a:t>
            </a:r>
            <a:r>
              <a:rPr lang="pl-PL" sz="1400" dirty="0" err="1">
                <a:latin typeface="Calibri" panose="020F0502020204030204" pitchFamily="34" charset="0"/>
              </a:rPr>
              <a:t>cover</a:t>
            </a:r>
            <a:r>
              <a:rPr lang="pl-PL" sz="1400" dirty="0">
                <a:latin typeface="Calibri" panose="020F0502020204030204" pitchFamily="34" charset="0"/>
              </a:rPr>
              <a:t> for </a:t>
            </a:r>
            <a:r>
              <a:rPr lang="pl-PL" sz="1400" dirty="0" err="1">
                <a:latin typeface="Calibri" panose="020F0502020204030204" pitchFamily="34" charset="0"/>
              </a:rPr>
              <a:t>approval</a:t>
            </a:r>
            <a:endParaRPr lang="pl-PL" sz="1400" dirty="0">
              <a:latin typeface="Calibri" panose="020F0502020204030204" pitchFamily="34" charset="0"/>
            </a:endParaRP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SA3#11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2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 (</a:t>
            </a:r>
            <a:r>
              <a:rPr lang="pl-PL" sz="1400" dirty="0">
                <a:latin typeface="Calibri" panose="020F0502020204030204" pitchFamily="34" charset="0"/>
                <a:ea typeface="+mn-ea"/>
                <a:cs typeface="+mn-cs"/>
              </a:rPr>
              <a:t>August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lang="pl-PL" sz="14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sz="1400" dirty="0" err="1">
                <a:latin typeface="Calibri" panose="020F0502020204030204" pitchFamily="34" charset="0"/>
              </a:rPr>
              <a:t>Completion</a:t>
            </a:r>
            <a:r>
              <a:rPr lang="pl-PL" sz="1400" dirty="0">
                <a:latin typeface="Calibri" panose="020F0502020204030204" pitchFamily="34" charset="0"/>
              </a:rPr>
              <a:t> of the </a:t>
            </a:r>
            <a:r>
              <a:rPr lang="pl-PL" sz="1400" dirty="0" err="1">
                <a:latin typeface="Calibri" panose="020F0502020204030204" pitchFamily="34" charset="0"/>
              </a:rPr>
              <a:t>work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89270" y="77554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892631" y="23781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81DB71-24EF-4B18-9FA1-DD56518C5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214759"/>
              </p:ext>
            </p:extLst>
          </p:nvPr>
        </p:nvGraphicFramePr>
        <p:xfrm>
          <a:off x="892631" y="1297019"/>
          <a:ext cx="6918956" cy="4775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3466">
                  <a:extLst>
                    <a:ext uri="{9D8B030D-6E8A-4147-A177-3AD203B41FA5}">
                      <a16:colId xmlns:a16="http://schemas.microsoft.com/office/drawing/2014/main" val="2644587557"/>
                    </a:ext>
                  </a:extLst>
                </a:gridCol>
                <a:gridCol w="333103">
                  <a:extLst>
                    <a:ext uri="{9D8B030D-6E8A-4147-A177-3AD203B41FA5}">
                      <a16:colId xmlns:a16="http://schemas.microsoft.com/office/drawing/2014/main" val="996186671"/>
                    </a:ext>
                  </a:extLst>
                </a:gridCol>
                <a:gridCol w="402947">
                  <a:extLst>
                    <a:ext uri="{9D8B030D-6E8A-4147-A177-3AD203B41FA5}">
                      <a16:colId xmlns:a16="http://schemas.microsoft.com/office/drawing/2014/main" val="4000282322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3444664537"/>
                    </a:ext>
                  </a:extLst>
                </a:gridCol>
                <a:gridCol w="341063">
                  <a:extLst>
                    <a:ext uri="{9D8B030D-6E8A-4147-A177-3AD203B41FA5}">
                      <a16:colId xmlns:a16="http://schemas.microsoft.com/office/drawing/2014/main" val="1021854014"/>
                    </a:ext>
                  </a:extLst>
                </a:gridCol>
                <a:gridCol w="336262">
                  <a:extLst>
                    <a:ext uri="{9D8B030D-6E8A-4147-A177-3AD203B41FA5}">
                      <a16:colId xmlns:a16="http://schemas.microsoft.com/office/drawing/2014/main" val="784186370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2444337059"/>
                    </a:ext>
                  </a:extLst>
                </a:gridCol>
                <a:gridCol w="341063">
                  <a:extLst>
                    <a:ext uri="{9D8B030D-6E8A-4147-A177-3AD203B41FA5}">
                      <a16:colId xmlns:a16="http://schemas.microsoft.com/office/drawing/2014/main" val="11868302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4074009914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2910973464"/>
                    </a:ext>
                  </a:extLst>
                </a:gridCol>
              </a:tblGrid>
              <a:tr h="106656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Solutions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050" dirty="0">
                          <a:effectLst/>
                        </a:rPr>
                        <a:t>Key Issues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496770"/>
                  </a:ext>
                </a:extLst>
              </a:tr>
              <a:tr h="24378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#2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#5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#6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#9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873423172"/>
                  </a:ext>
                </a:extLst>
              </a:tr>
              <a:tr h="263779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#1: Certificate Enrolment and </a:t>
                      </a:r>
                      <a:r>
                        <a:rPr lang="en-GB" sz="1000" b="0" dirty="0" err="1">
                          <a:effectLst/>
                        </a:rPr>
                        <a:t>MAnagement</a:t>
                      </a:r>
                      <a:r>
                        <a:rPr lang="en-GB" sz="1000" b="0" dirty="0">
                          <a:effectLst/>
                        </a:rPr>
                        <a:t> Framework (CEMAF)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709342490"/>
                  </a:ext>
                </a:extLst>
              </a:tr>
              <a:tr h="26762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#2: Using CMP protocol for certificate enrolment and 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77996127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#3: Secure initial enrolment of NF certificates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149945750"/>
                  </a:ext>
                </a:extLst>
              </a:tr>
              <a:tr h="273869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#4: Cross-Certification Based Trust Chain in the SBA Architecture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25624868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#5: Interconnection CA Based Trust Chain in the SBA Architecture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653870579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#6: OCSP based revocation procedure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4082876392"/>
                  </a:ext>
                </a:extLst>
              </a:tr>
              <a:tr h="33008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#7: A solution addressing the relation between certificate lifecycle management and NF lifecycle management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430455703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#8: Enhance the security protection for Certificate parameters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314629962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>
                          <a:effectLst/>
                        </a:rPr>
                        <a:t>#9: Certificates revocation query procedure based on NRF</a:t>
                      </a:r>
                      <a:endParaRPr lang="en-GB" sz="1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846822319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#10: Solution to indicate and validate the purpose of the certificate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987020453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#11: OCSP Stapling addressing Key Issues #5 and #6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988144582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#12: Automated Certificate Management for Network Slices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434914016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#13: Build initial trust for NF certificate enrolment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716629067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#14: Ensuring the management of bulk certificate updates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873915454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#15: Policy based certificate update/renewal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80219874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#16: Using ACME protocol for certificate enrolment and 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0160958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#17: Assurance of unique NF identifiers in certificates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627050710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#18: Slice specific initial enrolment procedure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X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895149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de-DE" sz="1200" dirty="0" err="1"/>
              <a:t>Farly</a:t>
            </a:r>
            <a:r>
              <a:rPr lang="pl-PL" altLang="de-DE" sz="1200" dirty="0"/>
              <a:t> </a:t>
            </a:r>
            <a:r>
              <a:rPr lang="pl-PL" altLang="de-DE" sz="1200" dirty="0" err="1"/>
              <a:t>good</a:t>
            </a:r>
            <a:r>
              <a:rPr lang="pl-PL" altLang="de-DE" sz="1200" dirty="0"/>
              <a:t> progres </a:t>
            </a:r>
            <a:r>
              <a:rPr lang="pl-PL" altLang="de-DE" sz="1200" dirty="0" err="1"/>
              <a:t>after</a:t>
            </a:r>
            <a:r>
              <a:rPr lang="pl-PL" altLang="de-DE" sz="1200" dirty="0"/>
              <a:t> </a:t>
            </a:r>
            <a:r>
              <a:rPr lang="pl-PL" altLang="de-DE" sz="1200" dirty="0" err="1"/>
              <a:t>last</a:t>
            </a:r>
            <a:r>
              <a:rPr lang="pl-PL" altLang="de-DE" sz="1200" dirty="0"/>
              <a:t> </a:t>
            </a:r>
            <a:r>
              <a:rPr lang="pl-PL" altLang="de-DE" sz="1200" dirty="0" err="1"/>
              <a:t>two</a:t>
            </a:r>
            <a:r>
              <a:rPr lang="pl-PL" altLang="de-DE" sz="1200" dirty="0"/>
              <a:t> face to face </a:t>
            </a:r>
            <a:r>
              <a:rPr lang="pl-PL" altLang="de-DE" sz="1200" dirty="0" err="1"/>
              <a:t>meetings</a:t>
            </a:r>
            <a:r>
              <a:rPr lang="pl-PL" altLang="de-DE" sz="1200" dirty="0"/>
              <a:t>. Most of </a:t>
            </a:r>
            <a:r>
              <a:rPr lang="pl-PL" altLang="de-DE" sz="1200" dirty="0" err="1"/>
              <a:t>solutions</a:t>
            </a:r>
            <a:r>
              <a:rPr lang="pl-PL" altLang="de-DE" sz="1200" dirty="0"/>
              <a:t> </a:t>
            </a:r>
            <a:r>
              <a:rPr lang="pl-PL" altLang="de-DE" sz="1200" dirty="0" err="1"/>
              <a:t>have</a:t>
            </a:r>
            <a:r>
              <a:rPr lang="pl-PL" altLang="de-DE" sz="1200" dirty="0"/>
              <a:t> </a:t>
            </a:r>
            <a:r>
              <a:rPr lang="pl-PL" altLang="de-DE" sz="1200" dirty="0" err="1"/>
              <a:t>been</a:t>
            </a:r>
            <a:r>
              <a:rPr lang="pl-PL" altLang="de-DE" sz="1200" dirty="0"/>
              <a:t> </a:t>
            </a:r>
            <a:r>
              <a:rPr lang="pl-PL" altLang="de-DE" sz="1200" dirty="0" err="1"/>
              <a:t>evaluated</a:t>
            </a:r>
            <a:r>
              <a:rPr lang="pl-PL" altLang="de-DE" sz="1200" dirty="0"/>
              <a:t>, and five </a:t>
            </a:r>
            <a:r>
              <a:rPr lang="pl-PL" altLang="de-DE" sz="1200" dirty="0" err="1"/>
              <a:t>key</a:t>
            </a:r>
            <a:r>
              <a:rPr lang="pl-PL" altLang="de-DE" sz="1200" dirty="0"/>
              <a:t> </a:t>
            </a:r>
            <a:r>
              <a:rPr lang="pl-PL" altLang="de-DE" sz="1200" dirty="0" err="1"/>
              <a:t>issues</a:t>
            </a:r>
            <a:r>
              <a:rPr lang="pl-PL" altLang="de-DE" sz="1200" dirty="0"/>
              <a:t> </a:t>
            </a:r>
            <a:r>
              <a:rPr lang="pl-PL" altLang="de-DE" sz="1200" dirty="0" err="1"/>
              <a:t>have</a:t>
            </a:r>
            <a:r>
              <a:rPr lang="pl-PL" altLang="de-DE" sz="1200" dirty="0"/>
              <a:t> </a:t>
            </a:r>
            <a:r>
              <a:rPr lang="pl-PL" altLang="de-DE" sz="1200" dirty="0" err="1"/>
              <a:t>been</a:t>
            </a:r>
            <a:r>
              <a:rPr lang="pl-PL" altLang="de-DE" sz="1200" dirty="0"/>
              <a:t> </a:t>
            </a:r>
            <a:r>
              <a:rPr lang="pl-PL" altLang="de-DE" sz="1200" dirty="0" err="1"/>
              <a:t>concluded</a:t>
            </a:r>
            <a:r>
              <a:rPr lang="pl-PL" altLang="de-DE" sz="1200" dirty="0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 err="1"/>
              <a:t>Contentious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issues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/>
              <a:t>KI#6 (cert </a:t>
            </a:r>
            <a:r>
              <a:rPr lang="pl-PL" altLang="zh-CN" sz="1200" dirty="0" err="1"/>
              <a:t>lifecycle</a:t>
            </a:r>
            <a:r>
              <a:rPr lang="pl-PL" altLang="zh-CN" sz="1200" dirty="0"/>
              <a:t> vs. NF </a:t>
            </a:r>
            <a:r>
              <a:rPr lang="pl-PL" altLang="zh-CN" sz="1200" dirty="0" err="1"/>
              <a:t>lifecycle</a:t>
            </a:r>
            <a:r>
              <a:rPr lang="pl-PL" altLang="zh-CN" sz="1200" dirty="0"/>
              <a:t>) -&gt; </a:t>
            </a:r>
            <a:r>
              <a:rPr lang="pl-PL" altLang="zh-CN" sz="1200" dirty="0" err="1"/>
              <a:t>impact</a:t>
            </a:r>
            <a:r>
              <a:rPr lang="pl-PL" altLang="zh-CN" sz="1200" dirty="0"/>
              <a:t> of the </a:t>
            </a:r>
            <a:r>
              <a:rPr lang="pl-PL" altLang="zh-CN" sz="1200" dirty="0" err="1"/>
              <a:t>solutions</a:t>
            </a:r>
            <a:r>
              <a:rPr lang="pl-PL" altLang="zh-CN" sz="1200" dirty="0"/>
              <a:t> in </a:t>
            </a:r>
            <a:r>
              <a:rPr lang="pl-PL" altLang="zh-CN" sz="1200" dirty="0" err="1"/>
              <a:t>existing</a:t>
            </a:r>
            <a:r>
              <a:rPr lang="pl-PL" altLang="zh-CN" sz="1200" dirty="0"/>
              <a:t> </a:t>
            </a:r>
            <a:r>
              <a:rPr lang="pl-PL" altLang="zh-CN" sz="1200" dirty="0" err="1"/>
              <a:t>NFs</a:t>
            </a:r>
            <a:r>
              <a:rPr lang="pl-PL" altLang="zh-CN" sz="1200" dirty="0"/>
              <a:t> </a:t>
            </a:r>
            <a:r>
              <a:rPr lang="pl-PL" altLang="zh-CN" sz="1200" dirty="0" err="1"/>
              <a:t>like</a:t>
            </a:r>
            <a:r>
              <a:rPr lang="pl-PL" altLang="zh-CN" sz="1200" dirty="0"/>
              <a:t> NRF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Several</a:t>
            </a:r>
            <a:r>
              <a:rPr lang="pl-PL" altLang="zh-CN" sz="1200" dirty="0"/>
              <a:t> </a:t>
            </a:r>
            <a:r>
              <a:rPr lang="pl-PL" altLang="zh-CN" sz="1200" dirty="0" err="1"/>
              <a:t>possible</a:t>
            </a:r>
            <a:r>
              <a:rPr lang="pl-PL" altLang="zh-CN" sz="1200" dirty="0"/>
              <a:t> </a:t>
            </a:r>
            <a:r>
              <a:rPr lang="pl-PL" altLang="zh-CN" sz="1200" dirty="0" err="1"/>
              <a:t>implementations</a:t>
            </a:r>
            <a:r>
              <a:rPr lang="pl-PL" altLang="zh-CN" sz="1200" dirty="0"/>
              <a:t> for </a:t>
            </a:r>
            <a:r>
              <a:rPr lang="pl-PL" altLang="zh-CN" sz="1200" dirty="0" err="1"/>
              <a:t>building</a:t>
            </a:r>
            <a:r>
              <a:rPr lang="pl-PL" altLang="zh-CN" sz="1200" dirty="0"/>
              <a:t> the </a:t>
            </a:r>
            <a:r>
              <a:rPr lang="pl-PL" altLang="zh-CN" sz="1200" dirty="0" err="1"/>
              <a:t>initial</a:t>
            </a:r>
            <a:r>
              <a:rPr lang="pl-PL" altLang="zh-CN" sz="1200" dirty="0"/>
              <a:t> trust </a:t>
            </a:r>
            <a:r>
              <a:rPr lang="pl-PL" altLang="zh-CN" sz="1200" dirty="0" err="1"/>
              <a:t>between</a:t>
            </a:r>
            <a:r>
              <a:rPr lang="pl-PL" altLang="zh-CN" sz="1200" dirty="0"/>
              <a:t> NF and Operator CA/RA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/>
              <a:t>EKU field to </a:t>
            </a:r>
            <a:r>
              <a:rPr lang="pl-PL" altLang="zh-CN" sz="1200" dirty="0" err="1"/>
              <a:t>indicate</a:t>
            </a:r>
            <a:r>
              <a:rPr lang="pl-PL" altLang="zh-CN" sz="1200" dirty="0"/>
              <a:t> the </a:t>
            </a:r>
            <a:r>
              <a:rPr lang="pl-PL" altLang="zh-CN" sz="1200" dirty="0" err="1"/>
              <a:t>purpose</a:t>
            </a:r>
            <a:r>
              <a:rPr lang="pl-PL" altLang="zh-CN" sz="1200" dirty="0"/>
              <a:t> of the </a:t>
            </a:r>
            <a:r>
              <a:rPr lang="pl-PL" altLang="zh-CN" sz="1200" dirty="0" err="1"/>
              <a:t>certificate</a:t>
            </a:r>
            <a:r>
              <a:rPr lang="pl-PL" altLang="zh-CN" sz="1200" dirty="0"/>
              <a:t> (KI#7) </a:t>
            </a:r>
            <a:r>
              <a:rPr lang="pl-PL" altLang="zh-CN" sz="1200" dirty="0" err="1"/>
              <a:t>still</a:t>
            </a:r>
            <a:r>
              <a:rPr lang="pl-PL" altLang="zh-CN" sz="1200" dirty="0"/>
              <a:t> </a:t>
            </a:r>
            <a:r>
              <a:rPr lang="pl-PL" altLang="zh-CN" sz="1200" dirty="0" err="1"/>
              <a:t>under</a:t>
            </a:r>
            <a:r>
              <a:rPr lang="pl-PL" altLang="zh-CN" sz="1200" dirty="0"/>
              <a:t> draft </a:t>
            </a:r>
            <a:r>
              <a:rPr lang="pl-PL" altLang="zh-CN" sz="1200" dirty="0" err="1"/>
              <a:t>rfc</a:t>
            </a:r>
            <a:r>
              <a:rPr lang="pl-PL" altLang="zh-CN" sz="1200" dirty="0"/>
              <a:t> for JSON </a:t>
            </a:r>
            <a:r>
              <a:rPr lang="pl-PL" altLang="zh-CN" sz="1200" dirty="0" err="1"/>
              <a:t>signature</a:t>
            </a:r>
            <a:r>
              <a:rPr lang="pl-PL" altLang="zh-CN" sz="1200" dirty="0"/>
              <a:t> and </a:t>
            </a:r>
            <a:r>
              <a:rPr lang="pl-PL" altLang="zh-CN" sz="1200" dirty="0" err="1"/>
              <a:t>encryption</a:t>
            </a:r>
            <a:endParaRPr lang="pl-PL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/>
              <a:t>Focus for the </a:t>
            </a:r>
            <a:r>
              <a:rPr lang="pl-PL" altLang="zh-CN" sz="1400" b="1" dirty="0" err="1"/>
              <a:t>next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meeting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sz="1200" dirty="0" err="1"/>
              <a:t>Finish</a:t>
            </a:r>
            <a:r>
              <a:rPr lang="pl-PL" sz="1200" dirty="0"/>
              <a:t> the </a:t>
            </a:r>
            <a:r>
              <a:rPr lang="pl-PL" sz="1200" dirty="0" err="1"/>
              <a:t>evaluations</a:t>
            </a:r>
            <a:r>
              <a:rPr lang="pl-PL" sz="1200" dirty="0"/>
              <a:t> for </a:t>
            </a:r>
            <a:r>
              <a:rPr lang="pl-PL" sz="1200" dirty="0" err="1"/>
              <a:t>solutions</a:t>
            </a:r>
            <a:r>
              <a:rPr lang="pl-PL" sz="1200" dirty="0"/>
              <a:t> #7, #16 and #18.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sz="1200" dirty="0"/>
              <a:t>Complete the </a:t>
            </a:r>
            <a:r>
              <a:rPr lang="en-GB" sz="1200" dirty="0"/>
              <a:t>conclusions</a:t>
            </a:r>
            <a:r>
              <a:rPr lang="pl-PL" sz="1200" dirty="0"/>
              <a:t> for </a:t>
            </a:r>
            <a:r>
              <a:rPr lang="pl-PL" sz="1200" dirty="0" err="1"/>
              <a:t>key</a:t>
            </a:r>
            <a:r>
              <a:rPr lang="pl-PL" sz="1200" dirty="0"/>
              <a:t> </a:t>
            </a:r>
            <a:r>
              <a:rPr lang="pl-PL" sz="1200" dirty="0" err="1"/>
              <a:t>issues</a:t>
            </a:r>
            <a:r>
              <a:rPr lang="pl-PL" sz="1200" dirty="0"/>
              <a:t> #4, #6, #8 and #9.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sz="1200" dirty="0"/>
              <a:t>TR </a:t>
            </a:r>
            <a:r>
              <a:rPr lang="pl-PL" sz="1200" dirty="0" err="1"/>
              <a:t>cover</a:t>
            </a:r>
            <a:r>
              <a:rPr lang="pl-PL" sz="1200" dirty="0"/>
              <a:t> for </a:t>
            </a:r>
            <a:r>
              <a:rPr lang="pl-PL" sz="1200" dirty="0" err="1"/>
              <a:t>information</a:t>
            </a: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Progress in normative work</a:t>
            </a:r>
            <a:r>
              <a:rPr lang="pl-PL" sz="1200" dirty="0"/>
              <a:t> </a:t>
            </a:r>
            <a:r>
              <a:rPr lang="pl-PL" sz="1200" dirty="0" err="1"/>
              <a:t>based</a:t>
            </a:r>
            <a:r>
              <a:rPr lang="pl-PL" sz="1200" dirty="0"/>
              <a:t> on </a:t>
            </a:r>
            <a:r>
              <a:rPr lang="pl-PL" sz="1200" dirty="0" err="1"/>
              <a:t>current</a:t>
            </a:r>
            <a:r>
              <a:rPr lang="pl-PL" sz="1200" dirty="0"/>
              <a:t> WID </a:t>
            </a:r>
            <a:r>
              <a:rPr lang="pl-PL" sz="1200" dirty="0" err="1"/>
              <a:t>objectives</a:t>
            </a: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55816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pl-PL" sz="2000" dirty="0">
                <a:solidFill>
                  <a:srgbClr val="FF0000"/>
                </a:solidFill>
              </a:rPr>
              <a:t>FS_ACM_SBA</a:t>
            </a:r>
            <a:r>
              <a:rPr lang="en-US" sz="2000" dirty="0">
                <a:solidFill>
                  <a:srgbClr val="FF0000"/>
                </a:solidFill>
              </a:rPr>
              <a:t>’  status after SA3#1</a:t>
            </a:r>
            <a:r>
              <a:rPr lang="pl-PL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08363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0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0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90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876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18516</TotalTime>
  <Words>814</Words>
  <Application>Microsoft Office PowerPoint</Application>
  <PresentationFormat>On-screen Show (4:3)</PresentationFormat>
  <Paragraphs>256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German</cp:lastModifiedBy>
  <cp:revision>1338</cp:revision>
  <dcterms:created xsi:type="dcterms:W3CDTF">2008-08-30T09:32:10Z</dcterms:created>
  <dcterms:modified xsi:type="dcterms:W3CDTF">2023-03-06T23:16:08Z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