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796" r:id="rId7"/>
    <p:sldId id="793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62A14D"/>
    <a:srgbClr val="2A6EA8"/>
    <a:srgbClr val="FF7C80"/>
    <a:srgbClr val="FF3300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2" autoAdjust="0"/>
    <p:restoredTop sz="94980" autoAdjust="0"/>
  </p:normalViewPr>
  <p:slideViewPr>
    <p:cSldViewPr snapToGrid="0">
      <p:cViewPr varScale="1">
        <p:scale>
          <a:sx n="73" d="100"/>
          <a:sy n="73" d="100"/>
        </p:scale>
        <p:origin x="126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man Peinado Gomez" userId="86a53bc8-f667-40bc-b65f-5886a4deaa17" providerId="ADAL" clId="{721566AD-165E-4C21-9DF1-7981BB6B712E}"/>
    <pc:docChg chg="custSel modSld modMainMaster">
      <pc:chgData name="German Peinado Gomez" userId="86a53bc8-f667-40bc-b65f-5886a4deaa17" providerId="ADAL" clId="{721566AD-165E-4C21-9DF1-7981BB6B712E}" dt="2023-06-02T08:21:20.726" v="1094" actId="20577"/>
      <pc:docMkLst>
        <pc:docMk/>
      </pc:docMkLst>
      <pc:sldChg chg="modSp mod">
        <pc:chgData name="German Peinado Gomez" userId="86a53bc8-f667-40bc-b65f-5886a4deaa17" providerId="ADAL" clId="{721566AD-165E-4C21-9DF1-7981BB6B712E}" dt="2023-06-02T08:21:20.726" v="1094" actId="20577"/>
        <pc:sldMkLst>
          <pc:docMk/>
          <pc:sldMk cId="2503194211" sldId="792"/>
        </pc:sldMkLst>
        <pc:spChg chg="mod">
          <ac:chgData name="German Peinado Gomez" userId="86a53bc8-f667-40bc-b65f-5886a4deaa17" providerId="ADAL" clId="{721566AD-165E-4C21-9DF1-7981BB6B712E}" dt="2023-06-02T08:15:48.765" v="966" actId="1076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German Peinado Gomez" userId="86a53bc8-f667-40bc-b65f-5886a4deaa17" providerId="ADAL" clId="{721566AD-165E-4C21-9DF1-7981BB6B712E}" dt="2023-06-02T08:21:20.726" v="1094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German Peinado Gomez" userId="86a53bc8-f667-40bc-b65f-5886a4deaa17" providerId="ADAL" clId="{721566AD-165E-4C21-9DF1-7981BB6B712E}" dt="2023-06-02T08:07:05.788" v="697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German Peinado Gomez" userId="86a53bc8-f667-40bc-b65f-5886a4deaa17" providerId="ADAL" clId="{721566AD-165E-4C21-9DF1-7981BB6B712E}" dt="2023-06-02T08:20:23.885" v="1072" actId="20577"/>
        <pc:sldMkLst>
          <pc:docMk/>
          <pc:sldMk cId="539970028" sldId="793"/>
        </pc:sldMkLst>
        <pc:spChg chg="mod">
          <ac:chgData name="German Peinado Gomez" userId="86a53bc8-f667-40bc-b65f-5886a4deaa17" providerId="ADAL" clId="{721566AD-165E-4C21-9DF1-7981BB6B712E}" dt="2023-06-02T08:20:23.885" v="1072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German Peinado Gomez" userId="86a53bc8-f667-40bc-b65f-5886a4deaa17" providerId="ADAL" clId="{721566AD-165E-4C21-9DF1-7981BB6B712E}" dt="2023-06-02T08:19:10.968" v="1020" actId="1076"/>
        <pc:sldMkLst>
          <pc:docMk/>
          <pc:sldMk cId="3491595708" sldId="794"/>
        </pc:sldMkLst>
        <pc:spChg chg="mod">
          <ac:chgData name="German Peinado Gomez" userId="86a53bc8-f667-40bc-b65f-5886a4deaa17" providerId="ADAL" clId="{721566AD-165E-4C21-9DF1-7981BB6B712E}" dt="2023-06-02T08:06:09.371" v="687" actId="1076"/>
          <ac:spMkLst>
            <pc:docMk/>
            <pc:sldMk cId="3491595708" sldId="794"/>
            <ac:spMk id="4" creationId="{A6A27327-DB1C-4EF3-8FA2-A10DF7DB2B50}"/>
          </ac:spMkLst>
        </pc:spChg>
        <pc:graphicFrameChg chg="mod">
          <ac:chgData name="German Peinado Gomez" userId="86a53bc8-f667-40bc-b65f-5886a4deaa17" providerId="ADAL" clId="{721566AD-165E-4C21-9DF1-7981BB6B712E}" dt="2023-06-02T08:19:10.968" v="1020" actId="1076"/>
          <ac:graphicFrameMkLst>
            <pc:docMk/>
            <pc:sldMk cId="3491595708" sldId="794"/>
            <ac:graphicFrameMk id="2" creationId="{3681DB71-24EF-4B18-9FA1-DD56518C5CCC}"/>
          </ac:graphicFrameMkLst>
        </pc:graphicFrameChg>
      </pc:sldChg>
      <pc:sldMasterChg chg="modSp mod">
        <pc:chgData name="German Peinado Gomez" userId="86a53bc8-f667-40bc-b65f-5886a4deaa17" providerId="ADAL" clId="{721566AD-165E-4C21-9DF1-7981BB6B712E}" dt="2023-06-02T07:31:57.945" v="20" actId="20577"/>
        <pc:sldMasterMkLst>
          <pc:docMk/>
          <pc:sldMasterMk cId="0" sldId="2147483729"/>
        </pc:sldMasterMkLst>
        <pc:spChg chg="mod">
          <ac:chgData name="German Peinado Gomez" userId="86a53bc8-f667-40bc-b65f-5886a4deaa17" providerId="ADAL" clId="{721566AD-165E-4C21-9DF1-7981BB6B712E}" dt="2023-06-02T07:31:57.945" v="20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erman Peinado Gomez" userId="86a53bc8-f667-40bc-b65f-5886a4deaa17" providerId="ADAL" clId="{03E25504-3AF0-4E1F-BD99-F46AADF27A49}"/>
    <pc:docChg chg="custSel delSld modSld">
      <pc:chgData name="German Peinado Gomez" userId="86a53bc8-f667-40bc-b65f-5886a4deaa17" providerId="ADAL" clId="{03E25504-3AF0-4E1F-BD99-F46AADF27A49}" dt="2023-06-02T09:19:25.249" v="1684" actId="20577"/>
      <pc:docMkLst>
        <pc:docMk/>
      </pc:docMkLst>
      <pc:sldChg chg="modSp mod">
        <pc:chgData name="German Peinado Gomez" userId="86a53bc8-f667-40bc-b65f-5886a4deaa17" providerId="ADAL" clId="{03E25504-3AF0-4E1F-BD99-F46AADF27A49}" dt="2023-06-02T09:19:25.249" v="1684" actId="20577"/>
        <pc:sldMkLst>
          <pc:docMk/>
          <pc:sldMk cId="2503194211" sldId="792"/>
        </pc:sldMkLst>
        <pc:spChg chg="mod">
          <ac:chgData name="German Peinado Gomez" userId="86a53bc8-f667-40bc-b65f-5886a4deaa17" providerId="ADAL" clId="{03E25504-3AF0-4E1F-BD99-F46AADF27A49}" dt="2023-06-02T08:59:11.984" v="954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German Peinado Gomez" userId="86a53bc8-f667-40bc-b65f-5886a4deaa17" providerId="ADAL" clId="{03E25504-3AF0-4E1F-BD99-F46AADF27A49}" dt="2023-06-02T09:19:25.249" v="1684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German Peinado Gomez" userId="86a53bc8-f667-40bc-b65f-5886a4deaa17" providerId="ADAL" clId="{03E25504-3AF0-4E1F-BD99-F46AADF27A49}" dt="2023-06-02T09:05:10.397" v="981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German Peinado Gomez" userId="86a53bc8-f667-40bc-b65f-5886a4deaa17" providerId="ADAL" clId="{03E25504-3AF0-4E1F-BD99-F46AADF27A49}" dt="2023-06-02T08:42:26.299" v="950" actId="20577"/>
        <pc:sldMkLst>
          <pc:docMk/>
          <pc:sldMk cId="539970028" sldId="793"/>
        </pc:sldMkLst>
        <pc:spChg chg="mod">
          <ac:chgData name="German Peinado Gomez" userId="86a53bc8-f667-40bc-b65f-5886a4deaa17" providerId="ADAL" clId="{03E25504-3AF0-4E1F-BD99-F46AADF27A49}" dt="2023-06-02T08:27:08.706" v="32" actId="1076"/>
          <ac:spMkLst>
            <pc:docMk/>
            <pc:sldMk cId="539970028" sldId="793"/>
            <ac:spMk id="3" creationId="{156B83FC-25A3-44B2-9ABF-4705626AB921}"/>
          </ac:spMkLst>
        </pc:spChg>
        <pc:spChg chg="mod">
          <ac:chgData name="German Peinado Gomez" userId="86a53bc8-f667-40bc-b65f-5886a4deaa17" providerId="ADAL" clId="{03E25504-3AF0-4E1F-BD99-F46AADF27A49}" dt="2023-06-02T08:27:08.706" v="32" actId="1076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German Peinado Gomez" userId="86a53bc8-f667-40bc-b65f-5886a4deaa17" providerId="ADAL" clId="{03E25504-3AF0-4E1F-BD99-F46AADF27A49}" dt="2023-06-02T08:42:26.299" v="950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del">
        <pc:chgData name="German Peinado Gomez" userId="86a53bc8-f667-40bc-b65f-5886a4deaa17" providerId="ADAL" clId="{03E25504-3AF0-4E1F-BD99-F46AADF27A49}" dt="2023-06-02T08:42:32.054" v="951" actId="47"/>
        <pc:sldMkLst>
          <pc:docMk/>
          <pc:sldMk cId="3491595708" sldId="794"/>
        </pc:sldMkLst>
      </pc:sldChg>
      <pc:sldChg chg="modSp mod">
        <pc:chgData name="German Peinado Gomez" userId="86a53bc8-f667-40bc-b65f-5886a4deaa17" providerId="ADAL" clId="{03E25504-3AF0-4E1F-BD99-F46AADF27A49}" dt="2023-06-02T08:25:34.348" v="2" actId="20577"/>
        <pc:sldMkLst>
          <pc:docMk/>
          <pc:sldMk cId="2967176420" sldId="796"/>
        </pc:sldMkLst>
        <pc:spChg chg="mod">
          <ac:chgData name="German Peinado Gomez" userId="86a53bc8-f667-40bc-b65f-5886a4deaa17" providerId="ADAL" clId="{03E25504-3AF0-4E1F-BD99-F46AADF27A49}" dt="2023-06-02T08:25:34.348" v="2" actId="20577"/>
          <ac:spMkLst>
            <pc:docMk/>
            <pc:sldMk cId="2967176420" sldId="796"/>
            <ac:spMk id="3" creationId="{0547EA52-45AD-4560-B3CA-BB440A077B1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6/2/2023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6/2/2023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5340" y="643238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</a:t>
            </a:r>
            <a:r>
              <a:rPr lang="en-US" altLang="de-DE" sz="1200" dirty="0">
                <a:solidFill>
                  <a:schemeClr val="bg1"/>
                </a:solidFill>
              </a:rPr>
              <a:t>1</a:t>
            </a:r>
            <a:r>
              <a:rPr lang="pl-PL" altLang="de-DE" sz="1200" dirty="0">
                <a:solidFill>
                  <a:schemeClr val="bg1"/>
                </a:solidFill>
              </a:rPr>
              <a:t> </a:t>
            </a:r>
            <a:r>
              <a:rPr lang="en-US" altLang="de-DE" sz="1200" dirty="0">
                <a:solidFill>
                  <a:schemeClr val="bg1"/>
                </a:solidFill>
              </a:rPr>
              <a:t>May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pl-PL" altLang="de-DE" sz="1200" dirty="0">
                <a:solidFill>
                  <a:schemeClr val="bg1"/>
                </a:solidFill>
              </a:rPr>
              <a:t>2</a:t>
            </a:r>
            <a:r>
              <a:rPr lang="en-US" altLang="de-DE" sz="1200" dirty="0">
                <a:solidFill>
                  <a:schemeClr val="bg1"/>
                </a:solidFill>
              </a:rPr>
              <a:t>2</a:t>
            </a:r>
            <a:r>
              <a:rPr lang="en-US" altLang="de-DE" sz="1200" baseline="30000" dirty="0">
                <a:solidFill>
                  <a:schemeClr val="bg1"/>
                </a:solidFill>
              </a:rPr>
              <a:t>nd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pl-PL" altLang="de-DE" sz="1200" dirty="0">
                <a:solidFill>
                  <a:schemeClr val="bg1"/>
                </a:solidFill>
              </a:rPr>
              <a:t>2</a:t>
            </a:r>
            <a:r>
              <a:rPr lang="en-US" altLang="de-DE" sz="1200" dirty="0">
                <a:solidFill>
                  <a:schemeClr val="bg1"/>
                </a:solidFill>
              </a:rPr>
              <a:t>6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</a:t>
            </a:r>
            <a:r>
              <a:rPr lang="pl-PL" altLang="en-US" sz="800" dirty="0"/>
              <a:t>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47EA52-45AD-4560-B3CA-BB440A077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 dirty="0"/>
              <a:t>SA WG3 </a:t>
            </a:r>
            <a:r>
              <a:rPr lang="fr-FR" kern="0" dirty="0" err="1"/>
              <a:t>Status</a:t>
            </a:r>
            <a:r>
              <a:rPr lang="fr-FR" kern="0" dirty="0"/>
              <a:t> report for ‘</a:t>
            </a:r>
            <a:r>
              <a:rPr lang="pl-PL" b="1" kern="0" dirty="0"/>
              <a:t>ACM_SBA</a:t>
            </a:r>
            <a:r>
              <a:rPr lang="fr-FR" kern="0" dirty="0"/>
              <a:t>’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B45E0996-3091-4AFD-8E88-318B6E84CA36}"/>
              </a:ext>
            </a:extLst>
          </p:cNvPr>
          <p:cNvSpPr txBox="1">
            <a:spLocks/>
          </p:cNvSpPr>
          <p:nvPr/>
        </p:nvSpPr>
        <p:spPr bwMode="auto">
          <a:xfrm>
            <a:off x="1319348" y="3670663"/>
            <a:ext cx="6400800" cy="93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lnSpc>
                <a:spcPct val="80000"/>
              </a:lnSpc>
              <a:spcBef>
                <a:spcPct val="20000"/>
              </a:spcBef>
              <a:buNone/>
              <a:defRPr sz="2000" b="1"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400">
                <a:latin typeface="+mn-lt"/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5pPr>
            <a:lvl6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6pPr>
            <a:lvl7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7pPr>
            <a:lvl8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8pPr>
            <a:lvl9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9pPr>
          </a:lstStyle>
          <a:p>
            <a:br>
              <a:rPr lang="en-US" altLang="en-US" dirty="0"/>
            </a:br>
            <a:r>
              <a:rPr lang="pl-PL" altLang="en-US" dirty="0"/>
              <a:t>German Peinado</a:t>
            </a:r>
            <a:endParaRPr lang="en-GB" dirty="0"/>
          </a:p>
          <a:p>
            <a:r>
              <a:rPr lang="pl-PL" dirty="0"/>
              <a:t>Nokia</a:t>
            </a:r>
            <a:endParaRPr lang="en-GB" dirty="0"/>
          </a:p>
          <a:p>
            <a:endParaRPr lang="en-US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718095" y="1768620"/>
            <a:ext cx="7963071" cy="4084685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</a:rPr>
              <a:t>February meeting (</a:t>
            </a:r>
            <a:r>
              <a:rPr lang="pl-PL" sz="1600" b="1" dirty="0">
                <a:latin typeface="Calibri" panose="020F0502020204030204" pitchFamily="34" charset="0"/>
              </a:rPr>
              <a:t>SA3#11</a:t>
            </a:r>
            <a:r>
              <a:rPr lang="en-US" sz="1600" b="1" dirty="0">
                <a:latin typeface="Calibri" panose="020F0502020204030204" pitchFamily="34" charset="0"/>
              </a:rPr>
              <a:t>0)</a:t>
            </a:r>
            <a:r>
              <a:rPr lang="pl-PL" sz="1600" b="1" dirty="0">
                <a:latin typeface="Calibri" panose="020F0502020204030204" pitchFamily="34" charset="0"/>
              </a:rPr>
              <a:t>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(approved).</a:t>
            </a:r>
          </a:p>
          <a:p>
            <a:pPr marL="0" indent="0">
              <a:buNone/>
            </a:pPr>
            <a:endParaRPr lang="en-US" sz="14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</a:rPr>
              <a:t>April meeting (SA3#110Adhoc)</a:t>
            </a:r>
            <a:r>
              <a:rPr lang="pl-PL" sz="1600" b="1" dirty="0">
                <a:latin typeface="Calibri" panose="020F0502020204030204" pitchFamily="34" charset="0"/>
              </a:rPr>
              <a:t>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WID skeleton (approved) to be implemented in TS 33.310.</a:t>
            </a:r>
          </a:p>
          <a:p>
            <a:pPr marL="0" indent="0">
              <a:buNone/>
            </a:pPr>
            <a:endParaRPr lang="en-US" sz="14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</a:rPr>
              <a:t>May meeting (SA3#111)</a:t>
            </a:r>
            <a:r>
              <a:rPr lang="pl-PL" sz="1600" b="1" dirty="0">
                <a:latin typeface="Calibri" panose="020F0502020204030204" pitchFamily="34" charset="0"/>
              </a:rPr>
              <a:t>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Add content in Certificate enrolment and renewal for 5GC NFs (CMP profiling).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Add content in Validation of usage of X.509 certificate.</a:t>
            </a:r>
            <a:endParaRPr lang="en-GB" sz="1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GB" sz="1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600" b="1" dirty="0">
                <a:latin typeface="Calibri" panose="020F0502020204030204" pitchFamily="34" charset="0"/>
              </a:rPr>
              <a:t>August meeting (SA3#112)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Finalize the normative text in the agreed procedures.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Finalize the informative text in new annex related to certificate management procedures left to implementation. </a:t>
            </a:r>
            <a:endParaRPr lang="pl-PL" sz="14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45203" y="93762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21386" y="47595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WID ‘</a:t>
            </a:r>
            <a:r>
              <a:rPr lang="pl-PL" sz="2400" dirty="0">
                <a:solidFill>
                  <a:srgbClr val="FF0000"/>
                </a:solidFill>
              </a:rPr>
              <a:t>ACM_SBA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69080" y="2709711"/>
            <a:ext cx="7784618" cy="217248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err="1"/>
              <a:t>Draft</a:t>
            </a:r>
            <a:r>
              <a:rPr lang="de-DE" altLang="de-DE" sz="1200" dirty="0"/>
              <a:t> </a:t>
            </a:r>
            <a:r>
              <a:rPr lang="de-DE" altLang="de-DE" sz="1200" dirty="0" err="1"/>
              <a:t>of</a:t>
            </a:r>
            <a:r>
              <a:rPr lang="de-DE" altLang="de-DE" sz="1200" dirty="0"/>
              <a:t> CMPv2 </a:t>
            </a:r>
            <a:r>
              <a:rPr lang="de-DE" altLang="de-DE" sz="1200" dirty="0" err="1"/>
              <a:t>profile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has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been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added</a:t>
            </a:r>
            <a:r>
              <a:rPr lang="de-DE" altLang="de-DE" sz="1200" dirty="0"/>
              <a:t> for </a:t>
            </a:r>
            <a:r>
              <a:rPr lang="de-DE" altLang="de-DE" sz="1200" dirty="0" err="1"/>
              <a:t>the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procedures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of</a:t>
            </a:r>
            <a:r>
              <a:rPr lang="de-DE" altLang="de-DE" sz="1200" dirty="0"/>
              <a:t> </a:t>
            </a:r>
            <a:r>
              <a:rPr lang="de-DE" altLang="de-DE" sz="1200" dirty="0" err="1"/>
              <a:t>enrolment</a:t>
            </a:r>
            <a:r>
              <a:rPr lang="de-DE" altLang="de-DE" sz="1200" dirty="0"/>
              <a:t> </a:t>
            </a:r>
            <a:r>
              <a:rPr lang="de-DE" altLang="de-DE" sz="1200" dirty="0" err="1"/>
              <a:t>and</a:t>
            </a:r>
            <a:r>
              <a:rPr lang="de-DE" altLang="de-DE" sz="1200" dirty="0"/>
              <a:t> </a:t>
            </a:r>
            <a:r>
              <a:rPr lang="de-DE" altLang="de-DE" sz="1200" dirty="0" err="1"/>
              <a:t>renewal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General </a:t>
            </a:r>
            <a:r>
              <a:rPr lang="de-DE" altLang="de-DE" sz="1200" dirty="0" err="1"/>
              <a:t>description</a:t>
            </a:r>
            <a:r>
              <a:rPr lang="de-DE" altLang="de-DE" sz="1200" dirty="0"/>
              <a:t> for </a:t>
            </a:r>
            <a:r>
              <a:rPr lang="de-DE" altLang="de-DE" sz="1200" dirty="0" err="1"/>
              <a:t>the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validation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of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the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certificate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has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been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added</a:t>
            </a:r>
            <a:r>
              <a:rPr lang="de-DE" altLang="de-DE" sz="1200" dirty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Still </a:t>
            </a:r>
            <a:r>
              <a:rPr lang="de-DE" altLang="de-DE" sz="1200" dirty="0" err="1"/>
              <a:t>there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are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procedures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to</a:t>
            </a:r>
            <a:r>
              <a:rPr lang="de-DE" altLang="de-DE" sz="1200" dirty="0"/>
              <a:t> </a:t>
            </a:r>
            <a:r>
              <a:rPr lang="de-DE" altLang="de-DE" sz="1200" dirty="0" err="1"/>
              <a:t>be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included</a:t>
            </a:r>
            <a:r>
              <a:rPr lang="de-DE" altLang="de-DE" sz="1200" dirty="0"/>
              <a:t> </a:t>
            </a:r>
            <a:r>
              <a:rPr lang="de-DE" altLang="de-DE" sz="1200" dirty="0" err="1"/>
              <a:t>and</a:t>
            </a:r>
            <a:r>
              <a:rPr lang="de-DE" altLang="de-DE" sz="1200" dirty="0"/>
              <a:t>/</a:t>
            </a:r>
            <a:r>
              <a:rPr lang="de-DE" altLang="de-DE" sz="1200" dirty="0" err="1"/>
              <a:t>or</a:t>
            </a:r>
            <a:r>
              <a:rPr lang="de-DE" altLang="de-DE" sz="1200" dirty="0"/>
              <a:t> </a:t>
            </a:r>
            <a:r>
              <a:rPr lang="de-DE" altLang="de-DE" sz="1200" dirty="0" err="1"/>
              <a:t>referenced</a:t>
            </a:r>
            <a:r>
              <a:rPr lang="de-DE" altLang="de-DE" sz="1200" dirty="0"/>
              <a:t> (e.g., initial </a:t>
            </a:r>
            <a:r>
              <a:rPr lang="de-DE" altLang="de-DE" sz="1200" dirty="0" err="1"/>
              <a:t>trust</a:t>
            </a:r>
            <a:r>
              <a:rPr lang="de-DE" altLang="de-DE" sz="1200" dirty="0"/>
              <a:t>, </a:t>
            </a:r>
            <a:r>
              <a:rPr lang="de-DE" altLang="de-DE" sz="1200" dirty="0" err="1"/>
              <a:t>recovation</a:t>
            </a:r>
            <a:r>
              <a:rPr lang="de-DE" altLang="de-DE" sz="1200" dirty="0"/>
              <a:t>, etc.)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Informative </a:t>
            </a:r>
            <a:r>
              <a:rPr lang="de-DE" altLang="de-DE" sz="1200" dirty="0" err="1"/>
              <a:t>annex</a:t>
            </a:r>
            <a:r>
              <a:rPr lang="de-DE" altLang="de-DE" sz="1200" dirty="0"/>
              <a:t> </a:t>
            </a:r>
            <a:r>
              <a:rPr lang="de-DE" altLang="de-DE" sz="1200" dirty="0" err="1"/>
              <a:t>intended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to</a:t>
            </a:r>
            <a:r>
              <a:rPr lang="de-DE" altLang="de-DE" sz="1200" dirty="0"/>
              <a:t> </a:t>
            </a:r>
            <a:r>
              <a:rPr lang="de-DE" altLang="de-DE" sz="1200" dirty="0" err="1"/>
              <a:t>include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general</a:t>
            </a:r>
            <a:r>
              <a:rPr lang="de-DE" altLang="de-DE" sz="1200" dirty="0"/>
              <a:t> </a:t>
            </a:r>
            <a:r>
              <a:rPr lang="de-DE" altLang="de-DE" sz="1200" dirty="0" err="1"/>
              <a:t>guidelines</a:t>
            </a:r>
            <a:r>
              <a:rPr lang="de-DE" altLang="de-DE" sz="1200" dirty="0"/>
              <a:t> for </a:t>
            </a:r>
            <a:r>
              <a:rPr lang="de-DE" altLang="de-DE" sz="1200" dirty="0" err="1"/>
              <a:t>implementation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is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to</a:t>
            </a:r>
            <a:r>
              <a:rPr lang="de-DE" altLang="de-DE" sz="1200" dirty="0"/>
              <a:t> </a:t>
            </a:r>
            <a:r>
              <a:rPr lang="de-DE" altLang="de-DE" sz="1200" dirty="0" err="1"/>
              <a:t>be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fulfilled</a:t>
            </a:r>
            <a:r>
              <a:rPr lang="de-DE" altLang="de-DE" sz="1200" dirty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/>
              <a:t>Non</a:t>
            </a:r>
            <a:r>
              <a:rPr lang="es-ES" altLang="zh-CN" sz="1200" dirty="0"/>
              <a:t> </a:t>
            </a:r>
            <a:r>
              <a:rPr lang="es-ES" altLang="zh-CN" sz="1200" dirty="0" err="1"/>
              <a:t>identified</a:t>
            </a:r>
            <a:r>
              <a:rPr lang="es-ES" altLang="zh-CN" sz="1200" dirty="0"/>
              <a:t> so </a:t>
            </a:r>
            <a:r>
              <a:rPr lang="es-ES" altLang="zh-CN" sz="1200" dirty="0" err="1"/>
              <a:t>far</a:t>
            </a:r>
            <a:r>
              <a:rPr lang="es-ES" altLang="zh-CN" sz="1200" dirty="0"/>
              <a:t>.</a:t>
            </a:r>
            <a:r>
              <a:rPr lang="pl-PL" altLang="zh-CN" sz="1200" dirty="0"/>
              <a:t> 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altLang="zh-CN" sz="1400" b="1" dirty="0" err="1"/>
              <a:t>Contentious</a:t>
            </a:r>
            <a:r>
              <a:rPr lang="pl-PL" altLang="zh-CN" sz="1400" b="1" dirty="0"/>
              <a:t> </a:t>
            </a:r>
            <a:r>
              <a:rPr lang="pl-PL" altLang="zh-CN" sz="1400" b="1" dirty="0" err="1"/>
              <a:t>issues</a:t>
            </a:r>
            <a:r>
              <a:rPr lang="pl-PL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altLang="zh-CN" sz="1400" b="1" dirty="0"/>
              <a:t>Focus for the </a:t>
            </a:r>
            <a:r>
              <a:rPr lang="pl-PL" altLang="zh-CN" sz="1400" b="1" dirty="0" err="1"/>
              <a:t>next</a:t>
            </a:r>
            <a:r>
              <a:rPr lang="pl-PL" altLang="zh-CN" sz="1400" b="1" dirty="0"/>
              <a:t> </a:t>
            </a:r>
            <a:r>
              <a:rPr lang="pl-PL" altLang="zh-CN" sz="1400" b="1" dirty="0" err="1"/>
              <a:t>meeting</a:t>
            </a:r>
            <a:r>
              <a:rPr lang="pl-PL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Complete normative work and procedures in the informative annex. </a:t>
            </a:r>
            <a:endParaRPr lang="pl-PL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01625" y="618348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pl-PL" sz="2000" dirty="0">
                <a:solidFill>
                  <a:srgbClr val="FF0000"/>
                </a:solidFill>
              </a:rPr>
              <a:t>ACM_SBA</a:t>
            </a:r>
            <a:r>
              <a:rPr lang="en-US" sz="2000" dirty="0">
                <a:solidFill>
                  <a:srgbClr val="FF0000"/>
                </a:solidFill>
              </a:rPr>
              <a:t>’  status after SA3#1</a:t>
            </a:r>
            <a:r>
              <a:rPr lang="pl-PL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FF0000"/>
                </a:solidFill>
              </a:rPr>
              <a:t>1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60354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6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09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990037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Automated certificate management in SBA</a:t>
                      </a:r>
                      <a:endParaRPr lang="en-GB" sz="1200" b="0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ACM_SBA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35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</a:rPr>
                        <a:t>876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71c5aaf6-e6ce-465b-b873-5148d2a4c105"/>
    <ds:schemaRef ds:uri="http://purl.org/dc/dcmitype/"/>
    <ds:schemaRef ds:uri="http://schemas.microsoft.com/office/2006/documentManagement/types"/>
    <ds:schemaRef ds:uri="e0d6c333-3612-4d65-a7f4-5976eb42d46a"/>
    <ds:schemaRef ds:uri="http://www.w3.org/XML/1998/namespace"/>
    <ds:schemaRef ds:uri="http://schemas.microsoft.com/office/infopath/2007/PartnerControls"/>
    <ds:schemaRef ds:uri="c67c731b-696e-4d20-8664-fee8943d9cc6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18620</TotalTime>
  <Words>251</Words>
  <Application>Microsoft Office PowerPoint</Application>
  <PresentationFormat>On-screen Show (4:3)</PresentationFormat>
  <Paragraphs>52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Nokia</cp:lastModifiedBy>
  <cp:revision>1343</cp:revision>
  <dcterms:created xsi:type="dcterms:W3CDTF">2008-08-30T09:32:10Z</dcterms:created>
  <dcterms:modified xsi:type="dcterms:W3CDTF">2023-06-02T09:19:33Z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