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9"/>
  </p:notesMasterIdLst>
  <p:handoutMasterIdLst>
    <p:handoutMasterId r:id="rId10"/>
  </p:handoutMasterIdLst>
  <p:sldIdLst>
    <p:sldId id="341" r:id="rId5"/>
    <p:sldId id="363" r:id="rId6"/>
    <p:sldId id="364" r:id="rId7"/>
    <p:sldId id="365" r:id="rId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7C9231-03F8-6B25-CAA2-BE86DF0D8FF1}" name="SF" initials="SF" userId="SF" providerId="None"/>
  <p188:author id="{AF9EC1EB-77CF-957A-EFAD-6109A82DCBB7}" name="IDCC-4 - AB" initials="IDCC-4" userId="IDCC-4 - AB"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85" d="100"/>
          <a:sy n="85" d="100"/>
        </p:scale>
        <p:origin x="427" y="67"/>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ir Ferdi" userId="a983358c-7f28-41fe-8476-fd9ed4f8154e" providerId="ADAL" clId="{3019C907-CBDB-4878-B9A0-7701120EC643}"/>
    <pc:docChg chg="undo custSel modSld">
      <pc:chgData name="Samir Ferdi" userId="a983358c-7f28-41fe-8476-fd9ed4f8154e" providerId="ADAL" clId="{3019C907-CBDB-4878-B9A0-7701120EC643}" dt="2025-12-02T14:16:20.604" v="814" actId="13926"/>
      <pc:docMkLst>
        <pc:docMk/>
      </pc:docMkLst>
      <pc:sldChg chg="modSp mod">
        <pc:chgData name="Samir Ferdi" userId="a983358c-7f28-41fe-8476-fd9ed4f8154e" providerId="ADAL" clId="{3019C907-CBDB-4878-B9A0-7701120EC643}" dt="2025-12-02T14:11:06.261" v="404" actId="20577"/>
        <pc:sldMkLst>
          <pc:docMk/>
          <pc:sldMk cId="0" sldId="363"/>
        </pc:sldMkLst>
        <pc:spChg chg="mod">
          <ac:chgData name="Samir Ferdi" userId="a983358c-7f28-41fe-8476-fd9ed4f8154e" providerId="ADAL" clId="{3019C907-CBDB-4878-B9A0-7701120EC643}" dt="2025-12-02T14:08:33.554" v="298" actId="13926"/>
          <ac:spMkLst>
            <pc:docMk/>
            <pc:sldMk cId="0" sldId="363"/>
            <ac:spMk id="6147" creationId="{33CFEE74-7B51-47B2-8BC9-945D38E983E7}"/>
          </ac:spMkLst>
        </pc:spChg>
      </pc:sldChg>
      <pc:sldChg chg="modSp mod">
        <pc:chgData name="Samir Ferdi" userId="a983358c-7f28-41fe-8476-fd9ed4f8154e" providerId="ADAL" clId="{3019C907-CBDB-4878-B9A0-7701120EC643}" dt="2025-12-02T14:14:27.559" v="689" actId="13926"/>
        <pc:sldMkLst>
          <pc:docMk/>
          <pc:sldMk cId="0" sldId="364"/>
        </pc:sldMkLst>
        <pc:spChg chg="mod">
          <ac:chgData name="Samir Ferdi" userId="a983358c-7f28-41fe-8476-fd9ed4f8154e" providerId="ADAL" clId="{3019C907-CBDB-4878-B9A0-7701120EC643}" dt="2025-12-02T14:14:27.559" v="689" actId="13926"/>
          <ac:spMkLst>
            <pc:docMk/>
            <pc:sldMk cId="0" sldId="364"/>
            <ac:spMk id="2" creationId="{60D9B9A9-1D59-8D79-7F42-C9AFE1400AE9}"/>
          </ac:spMkLst>
        </pc:spChg>
      </pc:sldChg>
      <pc:sldChg chg="modSp mod">
        <pc:chgData name="Samir Ferdi" userId="a983358c-7f28-41fe-8476-fd9ed4f8154e" providerId="ADAL" clId="{3019C907-CBDB-4878-B9A0-7701120EC643}" dt="2025-12-02T14:16:20.604" v="814" actId="13926"/>
        <pc:sldMkLst>
          <pc:docMk/>
          <pc:sldMk cId="0" sldId="365"/>
        </pc:sldMkLst>
        <pc:spChg chg="mod">
          <ac:chgData name="Samir Ferdi" userId="a983358c-7f28-41fe-8476-fd9ed4f8154e" providerId="ADAL" clId="{3019C907-CBDB-4878-B9A0-7701120EC643}" dt="2025-12-02T14:16:20.604" v="814" actId="13926"/>
          <ac:spMkLst>
            <pc:docMk/>
            <pc:sldMk cId="0" sldId="365"/>
            <ac:spMk id="8195" creationId="{A955EC6E-B2A1-4AA5-9F6A-E317D7FE324C}"/>
          </ac:spMkLst>
        </pc:spChg>
      </pc:sldChg>
    </pc:docChg>
  </pc:docChgLst>
  <pc:docChgLst>
    <pc:chgData name="Alec Brusilovsky" userId="f4aaf3af-7629-4ade-81a6-99ee1ad33bcf" providerId="ADAL" clId="{A9A78D57-AFDC-40CA-87C6-7C1382C44B24}"/>
    <pc:docChg chg="custSel modSld">
      <pc:chgData name="Alec Brusilovsky" userId="f4aaf3af-7629-4ade-81a6-99ee1ad33bcf" providerId="ADAL" clId="{A9A78D57-AFDC-40CA-87C6-7C1382C44B24}" dt="2025-12-07T22:04:36.551" v="1303" actId="20577"/>
      <pc:docMkLst>
        <pc:docMk/>
      </pc:docMkLst>
      <pc:sldChg chg="delSp modSp mod modCm">
        <pc:chgData name="Alec Brusilovsky" userId="f4aaf3af-7629-4ade-81a6-99ee1ad33bcf" providerId="ADAL" clId="{A9A78D57-AFDC-40CA-87C6-7C1382C44B24}" dt="2025-12-07T21:53:59.892" v="1206" actId="20577"/>
        <pc:sldMkLst>
          <pc:docMk/>
          <pc:sldMk cId="0" sldId="363"/>
        </pc:sldMkLst>
        <pc:spChg chg="mod">
          <ac:chgData name="Alec Brusilovsky" userId="f4aaf3af-7629-4ade-81a6-99ee1ad33bcf" providerId="ADAL" clId="{A9A78D57-AFDC-40CA-87C6-7C1382C44B24}" dt="2025-12-07T21:53:59.892" v="1206" actId="20577"/>
          <ac:spMkLst>
            <pc:docMk/>
            <pc:sldMk cId="0" sldId="363"/>
            <ac:spMk id="6147" creationId="{33CFEE74-7B51-47B2-8BC9-945D38E983E7}"/>
          </ac:spMkLst>
        </pc:spChg>
        <pc:extLst>
          <p:ext xmlns:p="http://schemas.openxmlformats.org/presentationml/2006/main" uri="{D6D511B9-2390-475A-947B-AFAB55BFBCF1}">
            <pc226:cmChg xmlns:pc226="http://schemas.microsoft.com/office/powerpoint/2022/06/main/command" chg="mod">
              <pc226:chgData name="Alec Brusilovsky" userId="f4aaf3af-7629-4ade-81a6-99ee1ad33bcf" providerId="ADAL" clId="{A9A78D57-AFDC-40CA-87C6-7C1382C44B24}" dt="2025-12-03T20:21:18.461" v="1016" actId="6549"/>
              <pc2:cmMkLst xmlns:pc2="http://schemas.microsoft.com/office/powerpoint/2019/9/main/command">
                <pc:docMk/>
                <pc:sldMk cId="0" sldId="363"/>
                <pc2:cmMk id="{01507C0B-8B03-4CF1-AE45-4B2EC8A54E34}"/>
              </pc2:cmMkLst>
            </pc226:cmChg>
          </p:ext>
        </pc:extLst>
      </pc:sldChg>
      <pc:sldChg chg="addSp delSp modSp mod modCm">
        <pc:chgData name="Alec Brusilovsky" userId="f4aaf3af-7629-4ade-81a6-99ee1ad33bcf" providerId="ADAL" clId="{A9A78D57-AFDC-40CA-87C6-7C1382C44B24}" dt="2025-12-07T22:04:36.551" v="1303" actId="20577"/>
        <pc:sldMkLst>
          <pc:docMk/>
          <pc:sldMk cId="0" sldId="364"/>
        </pc:sldMkLst>
        <pc:spChg chg="add mod">
          <ac:chgData name="Alec Brusilovsky" userId="f4aaf3af-7629-4ade-81a6-99ee1ad33bcf" providerId="ADAL" clId="{A9A78D57-AFDC-40CA-87C6-7C1382C44B24}" dt="2025-12-07T22:04:36.551" v="1303" actId="20577"/>
          <ac:spMkLst>
            <pc:docMk/>
            <pc:sldMk cId="0" sldId="364"/>
            <ac:spMk id="2" creationId="{60D9B9A9-1D59-8D79-7F42-C9AFE1400AE9}"/>
          </ac:spMkLst>
        </pc:spChg>
        <pc:spChg chg="add mod">
          <ac:chgData name="Alec Brusilovsky" userId="f4aaf3af-7629-4ade-81a6-99ee1ad33bcf" providerId="ADAL" clId="{A9A78D57-AFDC-40CA-87C6-7C1382C44B24}" dt="2025-12-07T21:40:43.709" v="1159" actId="20577"/>
          <ac:spMkLst>
            <pc:docMk/>
            <pc:sldMk cId="0" sldId="364"/>
            <ac:spMk id="3" creationId="{5C58DA98-7034-9D94-1C95-6289A71FC836}"/>
          </ac:spMkLst>
        </pc:spChg>
        <pc:extLst>
          <p:ext xmlns:p="http://schemas.openxmlformats.org/presentationml/2006/main" uri="{D6D511B9-2390-475A-947B-AFAB55BFBCF1}">
            <pc226:cmChg xmlns:pc226="http://schemas.microsoft.com/office/powerpoint/2022/06/main/command" chg="mod">
              <pc226:chgData name="Alec Brusilovsky" userId="f4aaf3af-7629-4ade-81a6-99ee1ad33bcf" providerId="ADAL" clId="{A9A78D57-AFDC-40CA-87C6-7C1382C44B24}" dt="2025-12-03T20:21:07.528" v="1015" actId="6549"/>
              <pc2:cmMkLst xmlns:pc2="http://schemas.microsoft.com/office/powerpoint/2019/9/main/command">
                <pc:docMk/>
                <pc:sldMk cId="0" sldId="364"/>
                <pc2:cmMk id="{B55F3458-1E3A-4119-B6E0-78B635A17907}"/>
              </pc2:cmMkLst>
            </pc226:cmChg>
          </p:ext>
        </pc:extLst>
      </pc:sldChg>
      <pc:sldChg chg="modSp mod">
        <pc:chgData name="Alec Brusilovsky" userId="f4aaf3af-7629-4ade-81a6-99ee1ad33bcf" providerId="ADAL" clId="{A9A78D57-AFDC-40CA-87C6-7C1382C44B24}" dt="2025-12-07T21:57:09.177" v="1220" actId="20577"/>
        <pc:sldMkLst>
          <pc:docMk/>
          <pc:sldMk cId="0" sldId="365"/>
        </pc:sldMkLst>
        <pc:spChg chg="mod">
          <ac:chgData name="Alec Brusilovsky" userId="f4aaf3af-7629-4ade-81a6-99ee1ad33bcf" providerId="ADAL" clId="{A9A78D57-AFDC-40CA-87C6-7C1382C44B24}" dt="2025-12-07T21:57:09.177" v="1220" actId="20577"/>
          <ac:spMkLst>
            <pc:docMk/>
            <pc:sldMk cId="0" sldId="365"/>
            <ac:spMk id="8195" creationId="{A955EC6E-B2A1-4AA5-9F6A-E317D7FE324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SA3#126	</a:t>
            </a:r>
          </a:p>
          <a:p>
            <a:pPr eaLnBrk="1" hangingPunct="1">
              <a:defRPr/>
            </a:pPr>
            <a:r>
              <a:rPr lang="sv-SE" altLang="en-US" sz="1200" b="1" i="1" dirty="0">
                <a:latin typeface="Arial "/>
              </a:rPr>
              <a:t>Goa, India</a:t>
            </a:r>
            <a:r>
              <a:rPr lang="sv-SE" altLang="en-US" sz="1200" b="1" dirty="0">
                <a:latin typeface="Arial "/>
              </a:rPr>
              <a:t> – February 2026</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S3-26XXXX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2105025"/>
            <a:ext cx="7886700" cy="2028825"/>
          </a:xfrm>
        </p:spPr>
        <p:txBody>
          <a:bodyPr/>
          <a:lstStyle/>
          <a:p>
            <a:pPr algn="ctr" eaLnBrk="1" hangingPunct="1"/>
            <a:r>
              <a:rPr lang="en-GB" altLang="en-US" dirty="0"/>
              <a:t>MAC CE Protection</a:t>
            </a:r>
            <a:br>
              <a:rPr lang="en-GB" altLang="en-US" dirty="0"/>
            </a:br>
            <a:r>
              <a:rPr lang="en-GB" altLang="en-US" sz="3200" dirty="0"/>
              <a:t>a proposal for methodology and requirements</a:t>
            </a:r>
            <a:endParaRPr lang="en-GB" altLang="en-US"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Alec Brusilovsky</a:t>
            </a:r>
          </a:p>
          <a:p>
            <a:pPr marL="0" indent="0" eaLnBrk="1" hangingPunct="1">
              <a:buFontTx/>
              <a:buNone/>
            </a:pPr>
            <a:r>
              <a:rPr lang="en-GB" altLang="en-US" dirty="0"/>
              <a:t>Interdigital</a:t>
            </a: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Proposal</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28991" y="1835564"/>
            <a:ext cx="11934410" cy="3114123"/>
          </a:xfrm>
        </p:spPr>
        <p:txBody>
          <a:bodyPr/>
          <a:lstStyle/>
          <a:p>
            <a:r>
              <a:rPr lang="en-US" altLang="en-US" sz="3200" dirty="0"/>
              <a:t>Methodology</a:t>
            </a:r>
          </a:p>
          <a:p>
            <a:pPr lvl="1"/>
            <a:r>
              <a:rPr lang="en-US" altLang="en-US" dirty="0"/>
              <a:t>Define criteria for classification of MAC CEs (e.g., critical, major) </a:t>
            </a:r>
          </a:p>
          <a:p>
            <a:pPr lvl="1"/>
            <a:r>
              <a:rPr lang="en-US" altLang="en-US" dirty="0"/>
              <a:t>Using criteria above, select critical MAC CEs and focus on protecting them</a:t>
            </a:r>
          </a:p>
          <a:p>
            <a:pPr lvl="2"/>
            <a:r>
              <a:rPr lang="en-US" altLang="en-US" dirty="0"/>
              <a:t>Perform a risk analysis on selected critical MAC CEs</a:t>
            </a:r>
          </a:p>
          <a:p>
            <a:pPr lvl="2"/>
            <a:r>
              <a:rPr lang="en-US" altLang="en-US" dirty="0"/>
              <a:t>Set of critical MAC CE and the associated risk analysis to be shared/validated with RAN2  (See questions to RAN2)</a:t>
            </a:r>
          </a:p>
          <a:p>
            <a:pPr lvl="1"/>
            <a:r>
              <a:rPr lang="en-US" altLang="en-US" dirty="0"/>
              <a:t>Define criteria for the goal(s) of MAC CE security (e.g., confidentiality, integrity, availability, replay protection) to be applied to selected critical MAC CEs. Note that not all goals apply to all CEs.</a:t>
            </a:r>
          </a:p>
          <a:p>
            <a:pPr lvl="1"/>
            <a:r>
              <a:rPr lang="en-US" altLang="en-US" dirty="0"/>
              <a:t>Define the modality of security services to be applied to particular critical MAC CE (e.g., none, mandatory, optional)</a:t>
            </a: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Pros/Cons</a:t>
            </a:r>
          </a:p>
        </p:txBody>
      </p:sp>
      <p:sp>
        <p:nvSpPr>
          <p:cNvPr id="2" name="Content Placeholder 2">
            <a:extLst>
              <a:ext uri="{FF2B5EF4-FFF2-40B4-BE49-F238E27FC236}">
                <a16:creationId xmlns:a16="http://schemas.microsoft.com/office/drawing/2014/main" id="{60D9B9A9-1D59-8D79-7F42-C9AFE1400AE9}"/>
              </a:ext>
            </a:extLst>
          </p:cNvPr>
          <p:cNvSpPr>
            <a:spLocks noGrp="1"/>
          </p:cNvSpPr>
          <p:nvPr>
            <p:ph idx="1"/>
          </p:nvPr>
        </p:nvSpPr>
        <p:spPr>
          <a:xfrm>
            <a:off x="247650" y="1825625"/>
            <a:ext cx="5686426" cy="4351338"/>
          </a:xfrm>
        </p:spPr>
        <p:txBody>
          <a:bodyPr/>
          <a:lstStyle/>
          <a:p>
            <a:r>
              <a:rPr lang="en-US" altLang="en-US" dirty="0"/>
              <a:t>Pros</a:t>
            </a:r>
          </a:p>
          <a:p>
            <a:pPr lvl="1"/>
            <a:r>
              <a:rPr lang="en-US" altLang="en-US" dirty="0"/>
              <a:t>Focus the analysis on critical MAC CE (divide and conquer approach)</a:t>
            </a:r>
          </a:p>
          <a:p>
            <a:pPr lvl="2"/>
            <a:r>
              <a:rPr lang="en-US" altLang="en-US" dirty="0"/>
              <a:t>Prioritized focus on impactful MAC CEs</a:t>
            </a:r>
          </a:p>
          <a:p>
            <a:pPr lvl="2"/>
            <a:r>
              <a:rPr lang="en-US"/>
              <a:t>The methodology </a:t>
            </a:r>
            <a:r>
              <a:rPr lang="en-US" dirty="0"/>
              <a:t>explicitly identifies points where RAN2 input is required</a:t>
            </a:r>
            <a:endParaRPr lang="en-US" altLang="en-US" dirty="0"/>
          </a:p>
          <a:p>
            <a:pPr lvl="1"/>
            <a:r>
              <a:rPr lang="en-US" altLang="en-US" dirty="0"/>
              <a:t>Systematic process using consistent criteria for determining criticality and the type of protection required</a:t>
            </a:r>
          </a:p>
          <a:p>
            <a:pPr lvl="2"/>
            <a:r>
              <a:rPr lang="en-US" altLang="en-US" dirty="0"/>
              <a:t>Consistency and transparency in decision-making</a:t>
            </a:r>
          </a:p>
          <a:p>
            <a:pPr lvl="2"/>
            <a:r>
              <a:rPr lang="en-US" altLang="en-US" dirty="0"/>
              <a:t>Clear, risk-based justification for protection</a:t>
            </a:r>
          </a:p>
        </p:txBody>
      </p:sp>
      <p:sp>
        <p:nvSpPr>
          <p:cNvPr id="3" name="Content Placeholder 2">
            <a:extLst>
              <a:ext uri="{FF2B5EF4-FFF2-40B4-BE49-F238E27FC236}">
                <a16:creationId xmlns:a16="http://schemas.microsoft.com/office/drawing/2014/main" id="{5C58DA98-7034-9D94-1C95-6289A71FC836}"/>
              </a:ext>
            </a:extLst>
          </p:cNvPr>
          <p:cNvSpPr txBox="1">
            <a:spLocks/>
          </p:cNvSpPr>
          <p:nvPr/>
        </p:nvSpPr>
        <p:spPr bwMode="auto">
          <a:xfrm>
            <a:off x="6276975" y="1825625"/>
            <a:ext cx="5686426"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dirty="0"/>
              <a:t>Cons</a:t>
            </a:r>
          </a:p>
          <a:p>
            <a:pPr lvl="1"/>
            <a:r>
              <a:rPr lang="en-US" altLang="en-US" dirty="0"/>
              <a:t>The following may take efforts and time</a:t>
            </a:r>
          </a:p>
          <a:p>
            <a:pPr lvl="2"/>
            <a:r>
              <a:rPr lang="en-US" altLang="en-US" dirty="0"/>
              <a:t>The need to agree on what constitutes critical</a:t>
            </a:r>
          </a:p>
          <a:p>
            <a:pPr lvl="2"/>
            <a:r>
              <a:rPr lang="en-US" altLang="en-US" dirty="0"/>
              <a:t>The need to agree on the critical MAC CEs</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Questions for RAN2</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dirty="0"/>
              <a:t>Define/confirm/verify the list of operationally-critical MAC CEs</a:t>
            </a:r>
          </a:p>
          <a:p>
            <a:r>
              <a:rPr lang="en-US" altLang="en-US" dirty="0"/>
              <a:t>What are the design options considered by RAN2 (e.g., MAC PDU level, per MAC CE group, or per individual MAC CE protection)?</a:t>
            </a:r>
          </a:p>
          <a:p>
            <a:r>
              <a:rPr lang="en-US" altLang="en-US" dirty="0"/>
              <a:t>What is the message overhead budget?</a:t>
            </a:r>
          </a:p>
          <a:p>
            <a:r>
              <a:rPr lang="en-US" altLang="en-US" dirty="0"/>
              <a:t>Does RAN2 see the need for MAC CEs’ protection to be extendible (e.g., to accommodate RAN2 adding new critical MAC CEs that need protection and align with 3GPP expectations for long-term evolution)?</a:t>
            </a:r>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8E648E97429F4A9C700CA2B719F885" ma:contentTypeVersion="23" ma:contentTypeDescription="Create a new document." ma:contentTypeScope="" ma:versionID="15d3cc33ea3f3dcb0ecb4e63a1e20896">
  <xsd:schema xmlns:xsd="http://www.w3.org/2001/XMLSchema" xmlns:xs="http://www.w3.org/2001/XMLSchema" xmlns:p="http://schemas.microsoft.com/office/2006/metadata/properties" xmlns:ns2="5a888943-97ca-4c93-b605-714bb5e9e285" xmlns:ns3="e32f50e1-6846-4d7d-ad60-ccd6877e6c5e" xmlns:ns4="http://schemas.microsoft.com/sharepoint/v4" xmlns:ns5="23a22248-acb0-4303-bd1b-c36b2527d0a2" targetNamespace="http://schemas.microsoft.com/office/2006/metadata/properties" ma:root="true" ma:fieldsID="2378d31272e5902b999a310ef6329a3b" ns2:_="" ns3:_="" ns4:_="" ns5:_="">
    <xsd:import namespace="5a888943-97ca-4c93-b605-714bb5e9e285"/>
    <xsd:import namespace="e32f50e1-6846-4d7d-ad60-ccd6877e6c5e"/>
    <xsd:import namespace="http://schemas.microsoft.com/sharepoint/v4"/>
    <xsd:import namespace="23a22248-acb0-4303-bd1b-c36b2527d0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4:IconOverlay" minOccurs="0"/>
                <xsd:element ref="ns2:MediaServiceObjectDetectorVersions" minOccurs="0"/>
                <xsd:element ref="ns2:lcf76f155ced4ddcb4097134ff3c332f" minOccurs="0"/>
                <xsd:element ref="ns5:TaxCatchAll"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88943-97ca-4c93-b605-714bb5e9e2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049dfe-3525-43e5-8f81-1f102b2aa2d1"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32f50e1-6846-4d7d-ad60-ccd6877e6c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a22248-acb0-4303-bd1b-c36b2527d0a2"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269ec90-be46-4b4e-b8ba-14462fe568b1}" ma:internalName="TaxCatchAll" ma:showField="CatchAllData" ma:web="23a22248-acb0-4303-bd1b-c36b2527d0a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lcf76f155ced4ddcb4097134ff3c332f xmlns="5a888943-97ca-4c93-b605-714bb5e9e285">
      <Terms xmlns="http://schemas.microsoft.com/office/infopath/2007/PartnerControls"/>
    </lcf76f155ced4ddcb4097134ff3c332f>
    <TaxCatchAll xmlns="23a22248-acb0-4303-bd1b-c36b2527d0a2" xsi:nil="true"/>
  </documentManagement>
</p:properties>
</file>

<file path=customXml/itemProps1.xml><?xml version="1.0" encoding="utf-8"?>
<ds:datastoreItem xmlns:ds="http://schemas.openxmlformats.org/officeDocument/2006/customXml" ds:itemID="{198CABE8-8083-431A-95B7-15C8133F21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88943-97ca-4c93-b605-714bb5e9e285"/>
    <ds:schemaRef ds:uri="e32f50e1-6846-4d7d-ad60-ccd6877e6c5e"/>
    <ds:schemaRef ds:uri="http://schemas.microsoft.com/sharepoint/v4"/>
    <ds:schemaRef ds:uri="23a22248-acb0-4303-bd1b-c36b2527d0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dcmitype/"/>
    <ds:schemaRef ds:uri="http://schemas.openxmlformats.org/package/2006/metadata/core-properties"/>
    <ds:schemaRef ds:uri="http://www.w3.org/XML/1998/namespace"/>
    <ds:schemaRef ds:uri="e32f50e1-6846-4d7d-ad60-ccd6877e6c5e"/>
    <ds:schemaRef ds:uri="23a22248-acb0-4303-bd1b-c36b2527d0a2"/>
    <ds:schemaRef ds:uri="http://schemas.microsoft.com/office/2006/documentManagement/types"/>
    <ds:schemaRef ds:uri="http://purl.org/dc/terms/"/>
    <ds:schemaRef ds:uri="http://schemas.microsoft.com/office/infopath/2007/PartnerControls"/>
    <ds:schemaRef ds:uri="http://schemas.microsoft.com/sharepoint/v4"/>
    <ds:schemaRef ds:uri="5a888943-97ca-4c93-b605-714bb5e9e285"/>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5422</TotalTime>
  <Words>317</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 </vt:lpstr>
      <vt:lpstr>Arial</vt:lpstr>
      <vt:lpstr>Calibri</vt:lpstr>
      <vt:lpstr>Calibri Light</vt:lpstr>
      <vt:lpstr>Times New Roman</vt:lpstr>
      <vt:lpstr>Office Theme</vt:lpstr>
      <vt:lpstr>MAC CE Protection a proposal for methodology and requirements</vt:lpstr>
      <vt:lpstr>Proposal</vt:lpstr>
      <vt:lpstr>Pros/Cons</vt:lpstr>
      <vt:lpstr>Questions for RAN2</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IDCC-4 - AB</cp:lastModifiedBy>
  <cp:revision>598</cp:revision>
  <dcterms:created xsi:type="dcterms:W3CDTF">2010-02-05T13:52:04Z</dcterms:created>
  <dcterms:modified xsi:type="dcterms:W3CDTF">2025-12-08T14:22:06Z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0x0101006C8E648E97429F4A9C700CA2B719F885</vt:lpwstr>
  </property>
  <property fmtid="{D5CDD505-2E9C-101B-9397-08002B2CF9AE}" pid="3" name="MSIP_Label_4d2f777e-4347-4fc6-823a-b44ab313546a_Enabled">
    <vt:lpwstr>true</vt:lpwstr>
  </property>
  <property fmtid="{D5CDD505-2E9C-101B-9397-08002B2CF9AE}" pid="4" name="MSIP_Label_4d2f777e-4347-4fc6-823a-b44ab313546a_SetDate">
    <vt:lpwstr>2025-12-01T19:28:24Z</vt:lpwstr>
  </property>
  <property fmtid="{D5CDD505-2E9C-101B-9397-08002B2CF9AE}" pid="5" name="MSIP_Label_4d2f777e-4347-4fc6-823a-b44ab313546a_Method">
    <vt:lpwstr>Standard</vt:lpwstr>
  </property>
  <property fmtid="{D5CDD505-2E9C-101B-9397-08002B2CF9AE}" pid="6" name="MSIP_Label_4d2f777e-4347-4fc6-823a-b44ab313546a_Name">
    <vt:lpwstr>Non-Public</vt:lpwstr>
  </property>
  <property fmtid="{D5CDD505-2E9C-101B-9397-08002B2CF9AE}" pid="7" name="MSIP_Label_4d2f777e-4347-4fc6-823a-b44ab313546a_SiteId">
    <vt:lpwstr>e351b779-f6d5-4e50-8568-80e922d180ae</vt:lpwstr>
  </property>
  <property fmtid="{D5CDD505-2E9C-101B-9397-08002B2CF9AE}" pid="8" name="MSIP_Label_4d2f777e-4347-4fc6-823a-b44ab313546a_ActionId">
    <vt:lpwstr>0a104e9c-8d11-402a-903e-5d9aad325c6b</vt:lpwstr>
  </property>
  <property fmtid="{D5CDD505-2E9C-101B-9397-08002B2CF9AE}" pid="9" name="MSIP_Label_4d2f777e-4347-4fc6-823a-b44ab313546a_ContentBits">
    <vt:lpwstr>0</vt:lpwstr>
  </property>
  <property fmtid="{D5CDD505-2E9C-101B-9397-08002B2CF9AE}" pid="10" name="MSIP_Label_4d2f777e-4347-4fc6-823a-b44ab313546a_Tag">
    <vt:lpwstr>10, 3, 0, 1</vt:lpwstr>
  </property>
  <property fmtid="{D5CDD505-2E9C-101B-9397-08002B2CF9AE}" pid="11" name="MediaServiceImageTags">
    <vt:lpwstr/>
  </property>
</Properties>
</file>