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9"/>
  </p:notesMasterIdLst>
  <p:handoutMasterIdLst>
    <p:handoutMasterId r:id="rId10"/>
  </p:handoutMasterIdLst>
  <p:sldIdLst>
    <p:sldId id="341" r:id="rId5"/>
    <p:sldId id="363" r:id="rId6"/>
    <p:sldId id="364" r:id="rId7"/>
    <p:sldId id="365" r:id="rId8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27" autoAdjust="0"/>
    <p:restoredTop sz="94679" autoAdjust="0"/>
  </p:normalViewPr>
  <p:slideViewPr>
    <p:cSldViewPr snapToGrid="0">
      <p:cViewPr varScale="1">
        <p:scale>
          <a:sx n="70" d="100"/>
          <a:sy n="70" d="100"/>
        </p:scale>
        <p:origin x="436" y="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26019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ad-hoc CC#1	</a:t>
            </a:r>
          </a:p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Teams Call – December 2025</a:t>
            </a: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407400" y="133350"/>
            <a:ext cx="335597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latin typeface="Arial "/>
              </a:rPr>
              <a:t>Draft_MAC-CE_risk analysis methodology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7888" y="959930"/>
            <a:ext cx="8632888" cy="2852737"/>
          </a:xfrm>
        </p:spPr>
        <p:txBody>
          <a:bodyPr/>
          <a:lstStyle/>
          <a:p>
            <a:pPr eaLnBrk="1" hangingPunct="1"/>
            <a:r>
              <a:rPr lang="en-US" altLang="en-US" dirty="0"/>
              <a:t>MAC-CE</a:t>
            </a:r>
            <a:br>
              <a:rPr lang="en-US" altLang="en-US" dirty="0"/>
            </a:br>
            <a:r>
              <a:rPr lang="en-US" altLang="en-US" dirty="0"/>
              <a:t>R</a:t>
            </a:r>
            <a:r>
              <a:rPr lang="en-GB" altLang="en-US" dirty="0" err="1"/>
              <a:t>isk</a:t>
            </a:r>
            <a:r>
              <a:rPr lang="en-GB" altLang="en-US" dirty="0"/>
              <a:t> Analysis Methodology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147888" y="4589463"/>
            <a:ext cx="7886700" cy="15001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 sz="2400" dirty="0"/>
              <a:t>Niraj Rathod</a:t>
            </a:r>
          </a:p>
          <a:p>
            <a:pPr marL="0" indent="0" eaLnBrk="1" hangingPunct="1">
              <a:buFontTx/>
              <a:buNone/>
            </a:pPr>
            <a:r>
              <a:rPr lang="en-GB" altLang="en-US" sz="2400" dirty="0"/>
              <a:t>SA3 Delegate, Ericsson</a:t>
            </a:r>
          </a:p>
          <a:p>
            <a:pPr marL="0" indent="0" eaLnBrk="1" hangingPunct="1">
              <a:buFontTx/>
              <a:buNone/>
            </a:pPr>
            <a:endParaRPr lang="en-GB" altLang="en-US" dirty="0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Methodology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33CFEE74-7B51-47B2-8BC9-945D38E983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pPr marL="800100" lvl="1" indent="-342900">
              <a:buFont typeface="+mj-lt"/>
              <a:buAutoNum type="arabicPeriod"/>
            </a:pPr>
            <a:r>
              <a:rPr lang="en-US" altLang="en-US" sz="1600" b="1" dirty="0"/>
              <a:t>Identify</a:t>
            </a:r>
            <a:r>
              <a:rPr lang="en-US" altLang="en-US" sz="1600" dirty="0"/>
              <a:t>: </a:t>
            </a:r>
          </a:p>
          <a:p>
            <a:pPr marL="1257300" lvl="2" indent="-342900">
              <a:buFont typeface="+mj-lt"/>
              <a:buAutoNum type="alphaUcPeriod"/>
            </a:pPr>
            <a:r>
              <a:rPr lang="en-US" altLang="en-US" sz="1400" dirty="0"/>
              <a:t>For January 2026 conference call#2, identify </a:t>
            </a:r>
            <a:r>
              <a:rPr lang="en-US" altLang="en-US" sz="1400" dirty="0">
                <a:solidFill>
                  <a:srgbClr val="00B0F0"/>
                </a:solidFill>
              </a:rPr>
              <a:t>type of information </a:t>
            </a:r>
            <a:r>
              <a:rPr lang="en-US" altLang="en-US" sz="1400" dirty="0"/>
              <a:t>in MAC-CE that is security critical. E.g., identity (C-RNTI).</a:t>
            </a:r>
          </a:p>
          <a:p>
            <a:pPr lvl="3"/>
            <a:r>
              <a:rPr lang="en-US" altLang="en-US" sz="1400" dirty="0"/>
              <a:t>Prioritize (P1) MAC-CE that carry such information.</a:t>
            </a:r>
          </a:p>
          <a:p>
            <a:pPr marL="1257300" lvl="2" indent="-342900">
              <a:buFont typeface="+mj-lt"/>
              <a:buAutoNum type="alphaUcPeriod" startAt="2"/>
            </a:pPr>
            <a:r>
              <a:rPr lang="en-US" altLang="en-US" sz="1400" dirty="0"/>
              <a:t>Ambition for February 2026 meeting:- to get an agreed converged shortlisted specific MAC-CE from RAN2, that are time-critical and are sensitive to overhead. An LS from RAN2 to SA3 with shortlisted MAC-CE would help know RAN2 identified time-critical MAC-CE. SA3 may risk analyze these, if not covered in (A) above.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altLang="en-US" sz="1600" b="1" dirty="0"/>
              <a:t>Analyze:</a:t>
            </a:r>
            <a:r>
              <a:rPr lang="en-US" altLang="en-US" sz="1600" dirty="0"/>
              <a:t> review security risks for information carried only for above prioritized + (RAN2 shortlisted) MAC-CE. </a:t>
            </a:r>
          </a:p>
          <a:p>
            <a:pPr lvl="2"/>
            <a:r>
              <a:rPr lang="en-US" altLang="en-US" sz="1400" dirty="0"/>
              <a:t>Use STRIDE threat modelling tool for risks resulting from violation of identity, privacy, &amp; CIA triad.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altLang="en-US" sz="1600" b="1" dirty="0"/>
              <a:t>Evaluate</a:t>
            </a:r>
            <a:r>
              <a:rPr lang="en-US" altLang="en-US" sz="1600" dirty="0"/>
              <a:t>: classify specific risks in high – medium – low categories.</a:t>
            </a:r>
          </a:p>
          <a:p>
            <a:pPr lvl="2"/>
            <a:r>
              <a:rPr lang="en-US" altLang="en-US" sz="1400" dirty="0"/>
              <a:t>Place DoS to </a:t>
            </a:r>
            <a:r>
              <a:rPr lang="en-US" altLang="en-US" sz="1400" dirty="0" err="1"/>
              <a:t>gNB</a:t>
            </a:r>
            <a:r>
              <a:rPr lang="en-US" altLang="en-US" sz="1400" dirty="0"/>
              <a:t> and privacy (UE’s identity &amp; location) risks in category ‘</a:t>
            </a:r>
            <a:r>
              <a:rPr lang="en-US" altLang="en-US" sz="1400" dirty="0">
                <a:solidFill>
                  <a:srgbClr val="FF0000"/>
                </a:solidFill>
              </a:rPr>
              <a:t>high</a:t>
            </a:r>
            <a:r>
              <a:rPr lang="en-US" altLang="en-US" sz="1400" dirty="0"/>
              <a:t>’. This becomes SA3 provided bottom line for current MAC-CE and future introduction information in MAC-CE.</a:t>
            </a:r>
          </a:p>
          <a:p>
            <a:pPr lvl="2"/>
            <a:r>
              <a:rPr lang="en-US" altLang="en-US" sz="1400" dirty="0"/>
              <a:t>Place resource drain (e.g., UE battery) and QoS degradation related risks in category ‘</a:t>
            </a:r>
            <a:r>
              <a:rPr lang="en-US" altLang="en-US" sz="1400" dirty="0">
                <a:solidFill>
                  <a:schemeClr val="accent2">
                    <a:lumMod val="75000"/>
                  </a:schemeClr>
                </a:solidFill>
              </a:rPr>
              <a:t>medium</a:t>
            </a:r>
            <a:r>
              <a:rPr lang="en-US" altLang="en-US" sz="1400" dirty="0"/>
              <a:t>’.</a:t>
            </a:r>
          </a:p>
          <a:p>
            <a:pPr lvl="2"/>
            <a:r>
              <a:rPr lang="en-US" altLang="en-US" sz="1400" dirty="0"/>
              <a:t>Place measurement, optimization related performance degradation related risk in category ‘</a:t>
            </a:r>
            <a:r>
              <a:rPr lang="en-US" altLang="en-US" sz="1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low</a:t>
            </a:r>
            <a:r>
              <a:rPr lang="en-US" altLang="en-US" sz="1400" dirty="0"/>
              <a:t>’.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altLang="en-US" sz="1600" b="1" dirty="0"/>
              <a:t>Treat:</a:t>
            </a:r>
            <a:r>
              <a:rPr lang="en-US" altLang="en-US" sz="1600" dirty="0"/>
              <a:t> after qualitative risk analysis, prioritize treating agreed ‘</a:t>
            </a:r>
            <a:r>
              <a:rPr lang="en-US" altLang="en-US" sz="1600" dirty="0">
                <a:solidFill>
                  <a:srgbClr val="FF0000"/>
                </a:solidFill>
              </a:rPr>
              <a:t>high</a:t>
            </a:r>
            <a:r>
              <a:rPr lang="en-US" altLang="en-US" sz="1600" dirty="0"/>
              <a:t>’ risk from #3 above.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altLang="en-US" sz="1600" b="1" dirty="0"/>
              <a:t>Risk tolerance</a:t>
            </a:r>
            <a:r>
              <a:rPr lang="en-US" altLang="en-US" sz="1600" dirty="0"/>
              <a:t>: Discuss and agree risk appetite (risk tolerance) in SA3. E.g., acceptance criteria. If RRC existing procedure provides recovery, does some MAC-CE manifested risk need to be treated?</a:t>
            </a:r>
          </a:p>
          <a:p>
            <a:pPr marL="800100" lvl="1" indent="-342900">
              <a:buFont typeface="+mj-lt"/>
              <a:buAutoNum type="arabicPeriod"/>
            </a:pPr>
            <a:endParaRPr lang="en-US" altLang="en-US" sz="18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en-US" sz="1600" b="1" dirty="0"/>
              <a:t>Estimated F2F (February 2026) TU consumption to converge on output of MAC-CE risk analysis: 1 TU</a:t>
            </a:r>
          </a:p>
          <a:p>
            <a:pPr marL="800100" lvl="1" indent="-342900">
              <a:buFont typeface="+mj-lt"/>
              <a:buAutoNum type="arabicPeriod"/>
            </a:pPr>
            <a:endParaRPr lang="en-US" altLang="en-US" sz="1800" dirty="0"/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Pros-Cons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0453D2-28B7-0F0B-44C8-1EAA92D52F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664952" cy="4351338"/>
          </a:xfrm>
        </p:spPr>
        <p:txBody>
          <a:bodyPr/>
          <a:lstStyle/>
          <a:p>
            <a:r>
              <a:rPr lang="en-US" sz="1600" b="1" dirty="0"/>
              <a:t>Pros</a:t>
            </a:r>
            <a:r>
              <a:rPr lang="en-US" sz="1600" dirty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600" dirty="0"/>
              <a:t>Methodology makes analysis collaborative between WGs. Do it together, not in silo. Formalizes joint WoW framework between WGs RAN2 – SA3 that can be a precedent for future releases.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600" dirty="0"/>
              <a:t>Functional and non-functional (i.e., security) consideration, thus 2-dimensional activity by combination of “functional grouping” of MAC-CE from RAN2 and severity categorization based on “security risk classification” from SA3 to determine priority.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600" dirty="0"/>
              <a:t>Focusing on targeted subset of MAC-CE that has “functional” and “security” implications, not a tedious review of all 80+ MAC-CE.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600" dirty="0"/>
              <a:t>Methodology helps avert security overkill and preserves core purpose of MAC-CE. i.e., time-criticality where millisecond decisions are made during scheduling runtime. Therefore, methodology also considers input from RAN2 with their shortlisted MAC-CE with such critical considerations of latency and overhead. Also, not all MAC-CE carry security sensitive information so SA3 – RAN2 should remained focused on MAC-CE that matter. </a:t>
            </a:r>
          </a:p>
          <a:p>
            <a:r>
              <a:rPr lang="en-US" sz="1600" b="1" dirty="0"/>
              <a:t>Cons</a:t>
            </a:r>
            <a:r>
              <a:rPr lang="en-US" sz="1600" dirty="0"/>
              <a:t>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Methodology is not a cross-protocol stack or system wide analysis. 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600" dirty="0"/>
              <a:t>WGs inter-dependent so could take additional time and effort.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600" dirty="0"/>
              <a:t>Requires companies in RAN2 to converge on shortlisting MAC-CE for SA3 to risk analyse.</a:t>
            </a:r>
          </a:p>
          <a:p>
            <a:pPr marL="514350" indent="-514350">
              <a:buFont typeface="+mj-lt"/>
              <a:buAutoNum type="arabicPeriod"/>
            </a:pPr>
            <a:endParaRPr lang="en-US" sz="1600" dirty="0"/>
          </a:p>
          <a:p>
            <a:pPr marL="514350" indent="-514350">
              <a:buFont typeface="+mj-lt"/>
              <a:buAutoNum type="arabicPeriod"/>
            </a:pPr>
            <a:endParaRPr lang="en-GB" sz="1600" dirty="0"/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3AFF4909-1900-46CD-87F7-AE296C594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Q to RAN2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A955EC6E-B2A1-4AA5-9F6A-E317D7FE32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756392" cy="4351338"/>
          </a:xfrm>
        </p:spPr>
        <p:txBody>
          <a:bodyPr/>
          <a:lstStyle/>
          <a:p>
            <a:r>
              <a:rPr lang="en-US" altLang="en-US" sz="1800" dirty="0"/>
              <a:t>6G roadmap of MAC-CE. How will RAN2 take into account SA3 risk review of MAC-CE while designing MAC-CE going forward?</a:t>
            </a:r>
          </a:p>
          <a:p>
            <a:r>
              <a:rPr lang="en-US" altLang="en-US" sz="1800" dirty="0"/>
              <a:t>Design evolution of control information between 6GR base station and UE. E.g., use and emphasize on MAC-CE in conjunction with RRC</a:t>
            </a:r>
          </a:p>
          <a:p>
            <a:r>
              <a:rPr lang="en-US" altLang="en-US" sz="1800" dirty="0"/>
              <a:t>Protocol stack dependent RAN procedures’ implications on time-sensitive MAC-CE processing</a:t>
            </a:r>
          </a:p>
          <a:p>
            <a:r>
              <a:rPr lang="en-US" altLang="en-US" sz="1800" dirty="0"/>
              <a:t>Potential new key hierarchy in RAN and its implication on risk management decisions made for 5G NR MAC-CE</a:t>
            </a:r>
          </a:p>
          <a:p>
            <a:pPr marL="0" indent="0">
              <a:buNone/>
            </a:pPr>
            <a:endParaRPr lang="en-US" altLang="en-US" sz="1800" dirty="0"/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5CA3727-A4EB-4398-9783-D0148B06109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6512</TotalTime>
  <Words>597</Words>
  <Application>Microsoft Office PowerPoint</Application>
  <PresentationFormat>Widescreen</PresentationFormat>
  <Paragraphs>33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Arial </vt:lpstr>
      <vt:lpstr>Calibri</vt:lpstr>
      <vt:lpstr>Calibri Light</vt:lpstr>
      <vt:lpstr>Courier New</vt:lpstr>
      <vt:lpstr>Times New Roman</vt:lpstr>
      <vt:lpstr>Office Theme</vt:lpstr>
      <vt:lpstr>MAC-CE Risk Analysis Methodology</vt:lpstr>
      <vt:lpstr>Methodology</vt:lpstr>
      <vt:lpstr>Pros-Cons</vt:lpstr>
      <vt:lpstr>Q to RAN2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Niraj Rathod</cp:lastModifiedBy>
  <cp:revision>614</cp:revision>
  <dcterms:created xsi:type="dcterms:W3CDTF">2010-02-05T13:52:04Z</dcterms:created>
  <dcterms:modified xsi:type="dcterms:W3CDTF">2025-12-08T12:04:43Z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