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notesMasterIdLst>
    <p:notesMasterId r:id="rId9"/>
  </p:notesMasterIdLst>
  <p:sldIdLst>
    <p:sldId id="256" r:id="rId2"/>
    <p:sldId id="262" r:id="rId3"/>
    <p:sldId id="264" r:id="rId4"/>
    <p:sldId id="258" r:id="rId5"/>
    <p:sldId id="265" r:id="rId6"/>
    <p:sldId id="263"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21"/>
    <p:restoredTop sz="97030"/>
  </p:normalViewPr>
  <p:slideViewPr>
    <p:cSldViewPr snapToGrid="0" snapToObjects="1">
      <p:cViewPr>
        <p:scale>
          <a:sx n="108" d="100"/>
          <a:sy n="108" d="100"/>
        </p:scale>
        <p:origin x="2072"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0F171F-4EC9-284E-8ADD-CF7B59C0D05D}" type="datetimeFigureOut">
              <a:rPr kumimoji="1" lang="zh-CN" altLang="en-US" smtClean="0"/>
              <a:t>2021/2/1</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4AFDE-C9E4-5843-8358-C401090139B0}" type="slidenum">
              <a:rPr kumimoji="1" lang="zh-CN" altLang="en-US" smtClean="0"/>
              <a:t>‹#›</a:t>
            </a:fld>
            <a:endParaRPr kumimoji="1" lang="zh-CN" altLang="en-US"/>
          </a:p>
        </p:txBody>
      </p:sp>
    </p:spTree>
    <p:extLst>
      <p:ext uri="{BB962C8B-B14F-4D97-AF65-F5344CB8AC3E}">
        <p14:creationId xmlns:p14="http://schemas.microsoft.com/office/powerpoint/2010/main" val="162011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en" altLang="zh-CN" dirty="0"/>
          </a:p>
          <a:p>
            <a:endParaRPr kumimoji="1" lang="en" altLang="zh-CN" dirty="0"/>
          </a:p>
          <a:p>
            <a:endParaRPr kumimoji="1" lang="zh-CN" altLang="en-US" dirty="0"/>
          </a:p>
        </p:txBody>
      </p:sp>
      <p:sp>
        <p:nvSpPr>
          <p:cNvPr id="4" name="灯片编号占位符 3"/>
          <p:cNvSpPr>
            <a:spLocks noGrp="1"/>
          </p:cNvSpPr>
          <p:nvPr>
            <p:ph type="sldNum" sz="quarter" idx="5"/>
          </p:nvPr>
        </p:nvSpPr>
        <p:spPr/>
        <p:txBody>
          <a:bodyPr/>
          <a:lstStyle/>
          <a:p>
            <a:fld id="{2B24AFDE-C9E4-5843-8358-C401090139B0}" type="slidenum">
              <a:rPr kumimoji="1" lang="zh-CN" altLang="en-US" smtClean="0"/>
              <a:t>2</a:t>
            </a:fld>
            <a:endParaRPr kumimoji="1" lang="zh-CN" altLang="en-US"/>
          </a:p>
        </p:txBody>
      </p:sp>
    </p:spTree>
    <p:extLst>
      <p:ext uri="{BB962C8B-B14F-4D97-AF65-F5344CB8AC3E}">
        <p14:creationId xmlns:p14="http://schemas.microsoft.com/office/powerpoint/2010/main" val="377115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175005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1478622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382961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43480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2685577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317056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3423189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421936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152566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37392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0CC212F9-E5C4-CB43-9ACE-A9699F8F5A9B}" type="datetimeFigureOut">
              <a:rPr kumimoji="1" lang="zh-CN" altLang="en-US" smtClean="0"/>
              <a:t>2021/2/1</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399339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212F9-E5C4-CB43-9ACE-A9699F8F5A9B}" type="datetimeFigureOut">
              <a:rPr kumimoji="1" lang="zh-CN" altLang="en-US" smtClean="0"/>
              <a:t>2021/2/1</a:t>
            </a:fld>
            <a:endParaRPr kumimoji="1"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AB694-9D0F-FB4C-8427-9C7D5B1D4B50}" type="slidenum">
              <a:rPr kumimoji="1" lang="zh-CN" altLang="en-US" smtClean="0"/>
              <a:t>‹#›</a:t>
            </a:fld>
            <a:endParaRPr kumimoji="1" lang="zh-CN" altLang="en-US"/>
          </a:p>
        </p:txBody>
      </p:sp>
    </p:spTree>
    <p:extLst>
      <p:ext uri="{BB962C8B-B14F-4D97-AF65-F5344CB8AC3E}">
        <p14:creationId xmlns:p14="http://schemas.microsoft.com/office/powerpoint/2010/main" val="286833188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jiangyi@CHINAMOBIL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Email_Discussions/SA2/5G_AIS/proposed%20work%20plan%20for%20SA2%23143e-v4.pptx" TargetMode="External"/><Relationship Id="rId2" Type="http://schemas.openxmlformats.org/officeDocument/2006/relationships/hyperlink" Target="https://www.3gpp.org/ftp/Email_Discussions/SA2/5G_AIS/proposed%20work%20plan%20for%20SA2%23143e-v3.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Email_Discussions/SA2/5G_AIS/QC%20S2-210xxxx%205G_AIS%20TSCAI%202%20CR%2023501.doc" TargetMode="External"/><Relationship Id="rId2" Type="http://schemas.openxmlformats.org/officeDocument/2006/relationships/hyperlink" Target="https://www.3gpp.org/ftp/Email_Discussions/SA2/5G_AIS/QC%20S2-210xxxx%205G_AIS%20TSCAI%201%20DP.doc" TargetMode="External"/><Relationship Id="rId1" Type="http://schemas.openxmlformats.org/officeDocument/2006/relationships/slideLayout" Target="../slideLayouts/slideLayout2.xml"/><Relationship Id="rId6" Type="http://schemas.openxmlformats.org/officeDocument/2006/relationships/hyperlink" Target="https://www.3gpp.org/ftp/Email_Discussions/SA2/5G_AIS/S2-200xxx4%2023.503%20AIS%20v2.doc" TargetMode="External"/><Relationship Id="rId5" Type="http://schemas.openxmlformats.org/officeDocument/2006/relationships/hyperlink" Target="https://www.3gpp.org/ftp/Email_Discussions/SA2/5G_AIS/S2-200xxx3%2023.502%20AIS%20v2.doc" TargetMode="External"/><Relationship Id="rId4" Type="http://schemas.openxmlformats.org/officeDocument/2006/relationships/hyperlink" Target="https://www.3gpp.org/ftp/Email_Discussions/SA2/5G_AIS/S2-200xxx2%2023.501%20AIS%20v2.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3gpp.org/ftp/Email_Discussions/SA2/5G_AIS/QC%20S2-210xxxx%205G_AIS%205QIs%202%20CR%2023501_v2.doc" TargetMode="External"/><Relationship Id="rId2" Type="http://schemas.openxmlformats.org/officeDocument/2006/relationships/hyperlink" Target="https://www.3gpp.org/ftp/Email_Discussions/SA2/5G_AIS/QC%20S2-210xxxx%205G_AIS%205QIs%201%20DP_v2.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CB1B16-C1FD-7543-9158-00384194F9E6}"/>
              </a:ext>
            </a:extLst>
          </p:cNvPr>
          <p:cNvSpPr>
            <a:spLocks noGrp="1"/>
          </p:cNvSpPr>
          <p:nvPr>
            <p:ph type="ctrTitle"/>
          </p:nvPr>
        </p:nvSpPr>
        <p:spPr>
          <a:xfrm>
            <a:off x="0" y="1145627"/>
            <a:ext cx="12192000" cy="2197281"/>
          </a:xfrm>
        </p:spPr>
        <p:txBody>
          <a:bodyPr>
            <a:normAutofit/>
          </a:bodyPr>
          <a:lstStyle/>
          <a:p>
            <a:r>
              <a:rPr kumimoji="1" lang="en-US" altLang="zh-CN" sz="5400" dirty="0">
                <a:latin typeface="Microsoft YaHei" panose="020B0503020204020204" pitchFamily="34" charset="-122"/>
                <a:ea typeface="Microsoft YaHei" panose="020B0503020204020204" pitchFamily="34" charset="-122"/>
              </a:rPr>
              <a:t>5G_AIS Telco @ Jan. 29th </a:t>
            </a:r>
            <a:br>
              <a:rPr kumimoji="1" lang="en-US" altLang="zh-CN" sz="5400" dirty="0">
                <a:latin typeface="Microsoft YaHei" panose="020B0503020204020204" pitchFamily="34" charset="-122"/>
                <a:ea typeface="Microsoft YaHei" panose="020B0503020204020204" pitchFamily="34" charset="-122"/>
              </a:rPr>
            </a:br>
            <a:r>
              <a:rPr kumimoji="1" lang="en-US" altLang="zh-CN" sz="5400" dirty="0">
                <a:latin typeface="Microsoft YaHei" panose="020B0503020204020204" pitchFamily="34" charset="-122"/>
                <a:ea typeface="Microsoft YaHei" panose="020B0503020204020204" pitchFamily="34" charset="-122"/>
              </a:rPr>
              <a:t>Agenda &amp; Meeting Minutes</a:t>
            </a:r>
            <a:endParaRPr kumimoji="1" lang="zh-CN" altLang="en-US" sz="5400" dirty="0">
              <a:latin typeface="Microsoft YaHei" panose="020B0503020204020204" pitchFamily="34" charset="-122"/>
              <a:ea typeface="Microsoft YaHei" panose="020B0503020204020204" pitchFamily="34" charset="-122"/>
            </a:endParaRPr>
          </a:p>
        </p:txBody>
      </p:sp>
      <p:sp>
        <p:nvSpPr>
          <p:cNvPr id="3" name="副标题 2">
            <a:extLst>
              <a:ext uri="{FF2B5EF4-FFF2-40B4-BE49-F238E27FC236}">
                <a16:creationId xmlns:a16="http://schemas.microsoft.com/office/drawing/2014/main" id="{B34E54D0-65FC-2A46-B4A3-2FC1576452B5}"/>
              </a:ext>
            </a:extLst>
          </p:cNvPr>
          <p:cNvSpPr>
            <a:spLocks noGrp="1"/>
          </p:cNvSpPr>
          <p:nvPr>
            <p:ph type="subTitle" idx="1"/>
          </p:nvPr>
        </p:nvSpPr>
        <p:spPr/>
        <p:txBody>
          <a:bodyPr>
            <a:normAutofit fontScale="92500" lnSpcReduction="10000"/>
          </a:bodyPr>
          <a:lstStyle/>
          <a:p>
            <a:endParaRPr kumimoji="1" lang="en-US" altLang="zh-CN" dirty="0"/>
          </a:p>
          <a:p>
            <a:endParaRPr kumimoji="1" lang="en-US" altLang="zh-CN" dirty="0"/>
          </a:p>
          <a:p>
            <a:r>
              <a:rPr kumimoji="1" lang="en-US" altLang="zh-CN" dirty="0">
                <a:latin typeface="Microsoft YaHei" panose="020B0503020204020204" pitchFamily="34" charset="-122"/>
                <a:ea typeface="Microsoft YaHei" panose="020B0503020204020204" pitchFamily="34" charset="-122"/>
              </a:rPr>
              <a:t>Rapporteur</a:t>
            </a:r>
          </a:p>
          <a:p>
            <a:r>
              <a:rPr kumimoji="1" lang="en-US" altLang="zh-CN" dirty="0">
                <a:latin typeface="Microsoft YaHei" panose="020B0503020204020204" pitchFamily="34" charset="-122"/>
                <a:ea typeface="Microsoft YaHei" panose="020B0503020204020204" pitchFamily="34" charset="-122"/>
              </a:rPr>
              <a:t>2021.1.29</a:t>
            </a:r>
            <a:endParaRPr kumimoji="1" lang="zh-CN" altLang="en-US"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63992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159E67-33C8-D84D-9D4C-D917F7DF99EA}"/>
              </a:ext>
            </a:extLst>
          </p:cNvPr>
          <p:cNvSpPr>
            <a:spLocks noGrp="1"/>
          </p:cNvSpPr>
          <p:nvPr>
            <p:ph type="title"/>
          </p:nvPr>
        </p:nvSpPr>
        <p:spPr>
          <a:xfrm>
            <a:off x="838200" y="365126"/>
            <a:ext cx="10515600" cy="923744"/>
          </a:xfrm>
        </p:spPr>
        <p:txBody>
          <a:bodyPr/>
          <a:lstStyle/>
          <a:p>
            <a:r>
              <a:rPr kumimoji="1" lang="en-US" altLang="zh-CN" dirty="0">
                <a:latin typeface="Microsoft YaHei" panose="020B0503020204020204" pitchFamily="34" charset="-122"/>
                <a:ea typeface="Microsoft YaHei" panose="020B0503020204020204" pitchFamily="34" charset="-122"/>
              </a:rPr>
              <a:t>Participants</a:t>
            </a:r>
            <a:endParaRPr kumimoji="1" lang="zh-CN" altLang="en-US" dirty="0">
              <a:latin typeface="Microsoft YaHei" panose="020B0503020204020204" pitchFamily="34" charset="-122"/>
              <a:ea typeface="Microsoft YaHei" panose="020B0503020204020204" pitchFamily="34" charset="-122"/>
            </a:endParaRPr>
          </a:p>
        </p:txBody>
      </p:sp>
      <p:sp>
        <p:nvSpPr>
          <p:cNvPr id="3" name="内容占位符 2">
            <a:extLst>
              <a:ext uri="{FF2B5EF4-FFF2-40B4-BE49-F238E27FC236}">
                <a16:creationId xmlns:a16="http://schemas.microsoft.com/office/drawing/2014/main" id="{8D6ABCA8-522C-A34E-A852-B530F687395C}"/>
              </a:ext>
            </a:extLst>
          </p:cNvPr>
          <p:cNvSpPr>
            <a:spLocks noGrp="1"/>
          </p:cNvSpPr>
          <p:nvPr>
            <p:ph idx="1"/>
          </p:nvPr>
        </p:nvSpPr>
        <p:spPr>
          <a:xfrm>
            <a:off x="8021566" y="239388"/>
            <a:ext cx="3436143" cy="5413266"/>
          </a:xfrm>
        </p:spPr>
        <p:txBody>
          <a:bodyPr>
            <a:normAutofit fontScale="92500" lnSpcReduction="10000"/>
          </a:bodyPr>
          <a:lstStyle/>
          <a:p>
            <a:r>
              <a:rPr kumimoji="1" lang="en" altLang="zh-CN" sz="900" dirty="0"/>
              <a:t>Sudeep </a:t>
            </a:r>
            <a:r>
              <a:rPr kumimoji="1" lang="en" altLang="zh-CN" sz="900" dirty="0" err="1"/>
              <a:t>Vamanan</a:t>
            </a:r>
            <a:r>
              <a:rPr kumimoji="1" lang="en" altLang="zh-CN" sz="900" dirty="0"/>
              <a:t> </a:t>
            </a:r>
          </a:p>
          <a:p>
            <a:pPr marL="0" indent="0">
              <a:buNone/>
            </a:pPr>
            <a:r>
              <a:rPr kumimoji="1" lang="en" altLang="zh-CN" sz="900" dirty="0"/>
              <a:t>       </a:t>
            </a:r>
            <a:r>
              <a:rPr kumimoji="1" lang="en" altLang="zh-CN" sz="900" dirty="0" err="1"/>
              <a:t>smvamanan@APPLE.COM</a:t>
            </a:r>
            <a:endParaRPr kumimoji="1" lang="en" altLang="zh-CN" sz="900" dirty="0"/>
          </a:p>
          <a:p>
            <a:r>
              <a:rPr kumimoji="1" lang="en" altLang="zh-CN" sz="900" dirty="0" err="1"/>
              <a:t>Madella</a:t>
            </a:r>
            <a:r>
              <a:rPr kumimoji="1" lang="en" altLang="zh-CN" sz="900" dirty="0"/>
              <a:t> Mario </a:t>
            </a:r>
          </a:p>
          <a:p>
            <a:pPr marL="0" indent="0">
              <a:buNone/>
            </a:pPr>
            <a:r>
              <a:rPr kumimoji="1" lang="en" altLang="zh-CN" sz="900" dirty="0"/>
              <a:t>       </a:t>
            </a:r>
            <a:r>
              <a:rPr kumimoji="1" lang="en" altLang="zh-CN" sz="900" dirty="0" err="1"/>
              <a:t>mario.madella@TELECOMITALIA.IT</a:t>
            </a:r>
            <a:endParaRPr kumimoji="1" lang="en" altLang="zh-CN" sz="900" dirty="0"/>
          </a:p>
          <a:p>
            <a:r>
              <a:rPr kumimoji="1" lang="en" altLang="zh-CN" sz="900" dirty="0"/>
              <a:t>JJ </a:t>
            </a:r>
            <a:r>
              <a:rPr kumimoji="1" lang="en" altLang="zh-CN" sz="900" dirty="0" err="1"/>
              <a:t>HuangFu</a:t>
            </a:r>
            <a:r>
              <a:rPr kumimoji="1" lang="en" altLang="zh-CN" sz="900" dirty="0"/>
              <a:t> (</a:t>
            </a:r>
            <a:r>
              <a:rPr kumimoji="1" lang="zh-CN" altLang="en-US" sz="900" dirty="0"/>
              <a:t>皇甫建君</a:t>
            </a:r>
            <a:r>
              <a:rPr kumimoji="1" lang="en-US" altLang="zh-CN" sz="900" dirty="0"/>
              <a:t>) </a:t>
            </a:r>
          </a:p>
          <a:p>
            <a:pPr marL="0" indent="0">
              <a:buNone/>
            </a:pPr>
            <a:r>
              <a:rPr kumimoji="1" lang="en-US" altLang="zh-CN" sz="900" dirty="0"/>
              <a:t>       </a:t>
            </a:r>
            <a:r>
              <a:rPr kumimoji="1" lang="en" altLang="zh-CN" sz="900" dirty="0" err="1"/>
              <a:t>JJ.HuangFu@mediatek.com</a:t>
            </a:r>
            <a:endParaRPr kumimoji="1" lang="en" altLang="zh-CN" sz="900" dirty="0"/>
          </a:p>
          <a:p>
            <a:r>
              <a:rPr kumimoji="1" lang="en" altLang="zh-CN" sz="900" dirty="0" err="1"/>
              <a:t>Stojanovski</a:t>
            </a:r>
            <a:r>
              <a:rPr kumimoji="1" lang="en" altLang="zh-CN" sz="900" dirty="0"/>
              <a:t>, </a:t>
            </a:r>
            <a:r>
              <a:rPr kumimoji="1" lang="en" altLang="zh-CN" sz="900" dirty="0" err="1"/>
              <a:t>Saso</a:t>
            </a:r>
            <a:r>
              <a:rPr kumimoji="1" lang="en" altLang="zh-CN" sz="900" dirty="0"/>
              <a:t> </a:t>
            </a:r>
          </a:p>
          <a:p>
            <a:pPr marL="0" indent="0">
              <a:buNone/>
            </a:pPr>
            <a:r>
              <a:rPr kumimoji="1" lang="en" altLang="zh-CN" sz="900" dirty="0"/>
              <a:t>         </a:t>
            </a:r>
            <a:r>
              <a:rPr kumimoji="1" lang="en" altLang="zh-CN" sz="900" dirty="0" err="1"/>
              <a:t>saso.stojanovski@INTEL.COM</a:t>
            </a:r>
            <a:endParaRPr kumimoji="1" lang="en" altLang="zh-CN" sz="900" dirty="0"/>
          </a:p>
          <a:p>
            <a:r>
              <a:rPr kumimoji="1" lang="en" altLang="zh-CN" sz="900" dirty="0" err="1"/>
              <a:t>teniou</a:t>
            </a:r>
            <a:r>
              <a:rPr kumimoji="1" lang="en" altLang="zh-CN" sz="900" dirty="0"/>
              <a:t>(</a:t>
            </a:r>
            <a:r>
              <a:rPr kumimoji="1" lang="en" altLang="zh-CN" sz="900" dirty="0" err="1"/>
              <a:t>TeniouGilles</a:t>
            </a:r>
            <a:r>
              <a:rPr kumimoji="1" lang="en" altLang="zh-CN" sz="900" dirty="0"/>
              <a:t>) </a:t>
            </a:r>
          </a:p>
          <a:p>
            <a:pPr marL="0" indent="0">
              <a:buNone/>
            </a:pPr>
            <a:r>
              <a:rPr kumimoji="1" lang="en" altLang="zh-CN" sz="900" dirty="0"/>
              <a:t>         </a:t>
            </a:r>
            <a:r>
              <a:rPr kumimoji="1" lang="en" altLang="zh-CN" sz="900" dirty="0" err="1"/>
              <a:t>teniou@tencent.com</a:t>
            </a:r>
            <a:endParaRPr kumimoji="1" lang="en" altLang="zh-CN" sz="900" dirty="0"/>
          </a:p>
          <a:p>
            <a:r>
              <a:rPr kumimoji="1" lang="en" altLang="zh-CN" sz="900" dirty="0" err="1"/>
              <a:t>Jinguo</a:t>
            </a:r>
            <a:r>
              <a:rPr kumimoji="1" lang="en" altLang="zh-CN" sz="900" dirty="0"/>
              <a:t> ZHU</a:t>
            </a:r>
          </a:p>
          <a:p>
            <a:pPr marL="0" indent="0">
              <a:buNone/>
            </a:pPr>
            <a:r>
              <a:rPr kumimoji="1" lang="en" altLang="zh-CN" sz="900" dirty="0"/>
              <a:t>         </a:t>
            </a:r>
            <a:r>
              <a:rPr kumimoji="1" lang="en" altLang="zh-CN" sz="900" dirty="0" err="1"/>
              <a:t>zhu.jinguo@ZTE.COM.CN</a:t>
            </a:r>
            <a:endParaRPr kumimoji="1" lang="en" altLang="zh-CN" sz="900" dirty="0"/>
          </a:p>
          <a:p>
            <a:r>
              <a:rPr kumimoji="1" lang="en" altLang="zh-CN" sz="900" dirty="0" err="1"/>
              <a:t>LaeYoung</a:t>
            </a:r>
            <a:r>
              <a:rPr kumimoji="1" lang="en" altLang="zh-CN" sz="900" dirty="0"/>
              <a:t> Kim</a:t>
            </a:r>
          </a:p>
          <a:p>
            <a:pPr marL="0" indent="0">
              <a:buNone/>
            </a:pPr>
            <a:r>
              <a:rPr kumimoji="1" lang="en" altLang="zh-CN" sz="900" dirty="0"/>
              <a:t>         </a:t>
            </a:r>
            <a:r>
              <a:rPr kumimoji="1" lang="en" altLang="zh-CN" sz="900" dirty="0" err="1"/>
              <a:t>laeyoung.kim@LGE.COM</a:t>
            </a:r>
            <a:endParaRPr kumimoji="1" lang="en" altLang="zh-CN" sz="900" dirty="0"/>
          </a:p>
          <a:p>
            <a:r>
              <a:rPr kumimoji="1" lang="en" altLang="zh-CN" sz="900" dirty="0" err="1"/>
              <a:t>zhuoyuzhang</a:t>
            </a:r>
            <a:r>
              <a:rPr kumimoji="1" lang="en" altLang="zh-CN" sz="900" dirty="0"/>
              <a:t>(</a:t>
            </a:r>
            <a:r>
              <a:rPr kumimoji="1" lang="zh-CN" altLang="en-US" sz="900" dirty="0"/>
              <a:t>张卓筠</a:t>
            </a:r>
            <a:r>
              <a:rPr kumimoji="1" lang="en-US" altLang="zh-CN" sz="900" dirty="0"/>
              <a:t>) </a:t>
            </a:r>
          </a:p>
          <a:p>
            <a:r>
              <a:rPr kumimoji="1" lang="en-US" altLang="zh-CN" sz="900" dirty="0"/>
              <a:t>       </a:t>
            </a:r>
            <a:r>
              <a:rPr kumimoji="1" lang="en" altLang="zh-CN" sz="900" dirty="0" err="1"/>
              <a:t>zhuoyuzhang@tencent.com</a:t>
            </a:r>
            <a:endParaRPr kumimoji="1" lang="en" altLang="zh-CN" sz="900" dirty="0"/>
          </a:p>
          <a:p>
            <a:r>
              <a:rPr kumimoji="1" lang="en" altLang="zh-CN" sz="900" dirty="0"/>
              <a:t>Lei </a:t>
            </a:r>
            <a:r>
              <a:rPr kumimoji="1" lang="en" altLang="zh-CN" sz="900" dirty="0" err="1"/>
              <a:t>Yixue</a:t>
            </a:r>
            <a:r>
              <a:rPr kumimoji="1" lang="en" altLang="zh-CN" sz="900" dirty="0"/>
              <a:t> </a:t>
            </a:r>
          </a:p>
          <a:p>
            <a:pPr marL="0" indent="0">
              <a:buNone/>
            </a:pPr>
            <a:r>
              <a:rPr kumimoji="1" lang="en" altLang="zh-CN" sz="900" dirty="0"/>
              <a:t>         </a:t>
            </a:r>
            <a:r>
              <a:rPr kumimoji="1" lang="en" altLang="zh-CN" sz="900" dirty="0" err="1"/>
              <a:t>yixuelei@tencent.com</a:t>
            </a:r>
            <a:endParaRPr kumimoji="1" lang="en" altLang="zh-CN" sz="900" dirty="0"/>
          </a:p>
          <a:p>
            <a:r>
              <a:rPr kumimoji="1" lang="en" altLang="zh-CN" sz="900" dirty="0"/>
              <a:t>Sherry Shen </a:t>
            </a:r>
            <a:r>
              <a:rPr kumimoji="1" lang="zh-CN" altLang="en-US" sz="900" dirty="0"/>
              <a:t>沈洋 </a:t>
            </a:r>
            <a:endParaRPr kumimoji="1" lang="en-US" altLang="zh-CN" sz="900" dirty="0"/>
          </a:p>
          <a:p>
            <a:pPr marL="0" indent="0">
              <a:buNone/>
            </a:pPr>
            <a:r>
              <a:rPr kumimoji="1" lang="en" altLang="zh-CN" sz="900" dirty="0"/>
              <a:t>         shenyang6@xiaomi.com</a:t>
            </a:r>
          </a:p>
          <a:p>
            <a:r>
              <a:rPr kumimoji="1" lang="en" altLang="zh-CN" sz="900" dirty="0"/>
              <a:t>Dario Serafino </a:t>
            </a:r>
          </a:p>
          <a:p>
            <a:pPr marL="0" indent="0">
              <a:buNone/>
            </a:pPr>
            <a:r>
              <a:rPr kumimoji="1" lang="en" altLang="zh-CN" sz="900" dirty="0"/>
              <a:t>         </a:t>
            </a:r>
            <a:r>
              <a:rPr kumimoji="1" lang="en" altLang="zh-CN" sz="900" dirty="0" err="1"/>
              <a:t>Tonesi</a:t>
            </a:r>
            <a:r>
              <a:rPr kumimoji="1" lang="en" altLang="zh-CN" sz="900" dirty="0"/>
              <a:t> </a:t>
            </a:r>
            <a:r>
              <a:rPr kumimoji="1" lang="en" altLang="zh-CN" sz="900" dirty="0" err="1"/>
              <a:t>dtonesi@QTI.QUALCOMM.COM</a:t>
            </a:r>
            <a:endParaRPr kumimoji="1" lang="en" altLang="zh-CN" sz="900" dirty="0"/>
          </a:p>
          <a:p>
            <a:r>
              <a:rPr kumimoji="1" lang="en" altLang="zh-CN" sz="900" dirty="0" err="1"/>
              <a:t>rob.edwards@matrixx.com</a:t>
            </a:r>
            <a:endParaRPr kumimoji="1" lang="en" altLang="zh-CN" sz="900" dirty="0"/>
          </a:p>
          <a:p>
            <a:r>
              <a:rPr kumimoji="1" lang="en" altLang="zh-CN" sz="900" dirty="0" err="1"/>
              <a:t>Pudney</a:t>
            </a:r>
            <a:r>
              <a:rPr kumimoji="1" lang="en" altLang="zh-CN" sz="900" dirty="0"/>
              <a:t>, Chris, Vodafone Group </a:t>
            </a:r>
            <a:r>
              <a:rPr kumimoji="1" lang="en" altLang="zh-CN" sz="900" dirty="0" err="1"/>
              <a:t>Chris.Pudney@VODAFONE.COM</a:t>
            </a:r>
            <a:endParaRPr kumimoji="1" lang="en" altLang="zh-CN" sz="900" dirty="0"/>
          </a:p>
          <a:p>
            <a:endParaRPr kumimoji="1" lang="zh-CN" altLang="en-US" sz="900" dirty="0"/>
          </a:p>
        </p:txBody>
      </p:sp>
      <p:sp>
        <p:nvSpPr>
          <p:cNvPr id="9" name="内容占位符 2">
            <a:extLst>
              <a:ext uri="{FF2B5EF4-FFF2-40B4-BE49-F238E27FC236}">
                <a16:creationId xmlns:a16="http://schemas.microsoft.com/office/drawing/2014/main" id="{0B9D8462-1EE5-724E-A8AF-8663E488BA0C}"/>
              </a:ext>
            </a:extLst>
          </p:cNvPr>
          <p:cNvSpPr txBox="1">
            <a:spLocks/>
          </p:cNvSpPr>
          <p:nvPr/>
        </p:nvSpPr>
        <p:spPr>
          <a:xfrm>
            <a:off x="4745183" y="239388"/>
            <a:ext cx="4246900" cy="48417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1" lang="en" altLang="zh-CN" sz="1000" dirty="0" err="1"/>
              <a:t>sunhaiyang</a:t>
            </a:r>
            <a:r>
              <a:rPr kumimoji="1" lang="en" altLang="zh-CN" sz="1000" dirty="0"/>
              <a:t> (C)</a:t>
            </a:r>
          </a:p>
          <a:p>
            <a:pPr marL="0" indent="0">
              <a:buNone/>
            </a:pPr>
            <a:r>
              <a:rPr kumimoji="1" lang="en" altLang="zh-CN" sz="1000" dirty="0"/>
              <a:t>          sunhaiyang3@HUAWEI.COM</a:t>
            </a:r>
          </a:p>
          <a:p>
            <a:r>
              <a:rPr kumimoji="1" lang="en" altLang="zh-CN" sz="1000" dirty="0" err="1"/>
              <a:t>Zhendong</a:t>
            </a:r>
            <a:r>
              <a:rPr kumimoji="1" lang="en" altLang="zh-CN" sz="1000" dirty="0"/>
              <a:t> Li </a:t>
            </a:r>
          </a:p>
          <a:p>
            <a:pPr marL="0" indent="0">
              <a:buNone/>
            </a:pPr>
            <a:r>
              <a:rPr kumimoji="1" lang="en" altLang="zh-CN" sz="1000" dirty="0"/>
              <a:t>         </a:t>
            </a:r>
            <a:r>
              <a:rPr kumimoji="1" lang="en" altLang="zh-CN" sz="1000" dirty="0" err="1"/>
              <a:t>li.zhendong@ZTE.COM.CN</a:t>
            </a:r>
            <a:endParaRPr kumimoji="1" lang="en" altLang="zh-CN" sz="1000" dirty="0"/>
          </a:p>
          <a:p>
            <a:r>
              <a:rPr kumimoji="1" lang="en" altLang="zh-CN" sz="1000" dirty="0"/>
              <a:t>Chia-Lin Lai (</a:t>
            </a:r>
            <a:r>
              <a:rPr kumimoji="1" lang="zh-CN" altLang="en-US" sz="1000" dirty="0"/>
              <a:t>賴家齡</a:t>
            </a:r>
            <a:r>
              <a:rPr kumimoji="1" lang="en-US" altLang="zh-CN" sz="1000" dirty="0"/>
              <a:t>) </a:t>
            </a:r>
          </a:p>
          <a:p>
            <a:pPr marL="0" indent="0">
              <a:buNone/>
            </a:pPr>
            <a:r>
              <a:rPr kumimoji="1" lang="en-US" altLang="zh-CN" sz="1000" dirty="0"/>
              <a:t>     </a:t>
            </a:r>
            <a:r>
              <a:rPr kumimoji="1" lang="en" altLang="zh-CN" sz="1000" dirty="0"/>
              <a:t>Chia-Lin.Lai@MEDIATEK.COM</a:t>
            </a:r>
          </a:p>
          <a:p>
            <a:r>
              <a:rPr kumimoji="1" lang="en" altLang="zh-CN" sz="1000" dirty="0" err="1"/>
              <a:t>chunshxiong</a:t>
            </a:r>
            <a:r>
              <a:rPr kumimoji="1" lang="en" altLang="zh-CN" sz="1000" dirty="0"/>
              <a:t>(</a:t>
            </a:r>
            <a:r>
              <a:rPr kumimoji="1" lang="zh-CN" altLang="en-US" sz="1000" dirty="0"/>
              <a:t>熊春山</a:t>
            </a:r>
            <a:r>
              <a:rPr kumimoji="1" lang="en-US" altLang="zh-CN" sz="1000" dirty="0"/>
              <a:t>) </a:t>
            </a:r>
          </a:p>
          <a:p>
            <a:pPr marL="0" indent="0">
              <a:buNone/>
            </a:pPr>
            <a:r>
              <a:rPr kumimoji="1" lang="en-US" altLang="zh-CN" sz="1000" dirty="0"/>
              <a:t>        </a:t>
            </a:r>
            <a:r>
              <a:rPr kumimoji="1" lang="en" altLang="zh-CN" sz="1000" dirty="0" err="1"/>
              <a:t>chunshxiong@tencent.com</a:t>
            </a:r>
            <a:endParaRPr kumimoji="1" lang="en" altLang="zh-CN" sz="1000" dirty="0"/>
          </a:p>
          <a:p>
            <a:r>
              <a:rPr kumimoji="1" lang="en" altLang="zh-CN" sz="1000" dirty="0" err="1"/>
              <a:t>Chandramouli</a:t>
            </a:r>
            <a:r>
              <a:rPr kumimoji="1" lang="en" altLang="zh-CN" sz="1000" dirty="0"/>
              <a:t>, Devaki (Nokia - US/Dallas) devaki.chandramouli@NOKIA.COM</a:t>
            </a:r>
          </a:p>
          <a:p>
            <a:r>
              <a:rPr kumimoji="1" lang="en" altLang="zh-CN" sz="1000" dirty="0" err="1"/>
              <a:t>Gludovacz</a:t>
            </a:r>
            <a:r>
              <a:rPr kumimoji="1" lang="en" altLang="zh-CN" sz="1000" dirty="0"/>
              <a:t>, Dieter </a:t>
            </a:r>
          </a:p>
          <a:p>
            <a:pPr marL="0" indent="0">
              <a:buNone/>
            </a:pPr>
            <a:r>
              <a:rPr kumimoji="1" lang="en" altLang="zh-CN" sz="1000" dirty="0"/>
              <a:t>       dieter.gludovacz@magenta.at</a:t>
            </a:r>
          </a:p>
          <a:p>
            <a:r>
              <a:rPr kumimoji="1" lang="en" altLang="zh-CN" sz="1000" dirty="0" err="1"/>
              <a:t>Huarui</a:t>
            </a:r>
            <a:r>
              <a:rPr kumimoji="1" lang="en" altLang="zh-CN" sz="1000" dirty="0"/>
              <a:t> Liang </a:t>
            </a:r>
          </a:p>
          <a:p>
            <a:pPr marL="0" indent="0">
              <a:buNone/>
            </a:pPr>
            <a:r>
              <a:rPr kumimoji="1" lang="en" altLang="zh-CN" sz="1000" dirty="0"/>
              <a:t>       </a:t>
            </a:r>
            <a:r>
              <a:rPr kumimoji="1" lang="en" altLang="zh-CN" sz="1000" dirty="0" err="1"/>
              <a:t>huarui_liang@apple.com</a:t>
            </a:r>
            <a:endParaRPr kumimoji="1" lang="en" altLang="zh-CN" sz="1000" dirty="0"/>
          </a:p>
          <a:p>
            <a:r>
              <a:rPr kumimoji="1" lang="en" altLang="zh-CN" sz="1000" dirty="0" err="1"/>
              <a:t>Tingfang</a:t>
            </a:r>
            <a:r>
              <a:rPr kumimoji="1" lang="en" altLang="zh-CN" sz="1000" dirty="0"/>
              <a:t> TF1 Tang </a:t>
            </a:r>
          </a:p>
          <a:p>
            <a:pPr marL="0" indent="0">
              <a:buNone/>
            </a:pPr>
            <a:r>
              <a:rPr kumimoji="1" lang="en" altLang="zh-CN" sz="1000" dirty="0"/>
              <a:t>      tangtf1@LENOVO.COM</a:t>
            </a:r>
          </a:p>
          <a:p>
            <a:r>
              <a:rPr kumimoji="1" lang="en" altLang="zh-CN" sz="1000" dirty="0" err="1"/>
              <a:t>Thouraya</a:t>
            </a:r>
            <a:r>
              <a:rPr kumimoji="1" lang="en" altLang="zh-CN" sz="1000" dirty="0"/>
              <a:t> </a:t>
            </a:r>
            <a:r>
              <a:rPr kumimoji="1" lang="en" altLang="zh-CN" sz="1000" dirty="0" err="1"/>
              <a:t>Toukabri</a:t>
            </a:r>
            <a:r>
              <a:rPr kumimoji="1" lang="en" altLang="zh-CN" sz="1000" dirty="0"/>
              <a:t> thouraya.toukabri@ORANGE.COM</a:t>
            </a:r>
          </a:p>
          <a:p>
            <a:r>
              <a:rPr kumimoji="1" lang="en" altLang="zh-CN" sz="1000" dirty="0"/>
              <a:t>'Yi Jiang</a:t>
            </a:r>
            <a:r>
              <a:rPr kumimoji="1" lang="en" altLang="zh-CN" sz="1000" dirty="0">
                <a:hlinkClick r:id="rId3">
                  <a:extLst>
                    <a:ext uri="{A12FA001-AC4F-418D-AE19-62706E023703}">
                      <ahyp:hlinkClr xmlns:ahyp="http://schemas.microsoft.com/office/drawing/2018/hyperlinkcolor" val="tx"/>
                    </a:ext>
                  </a:extLst>
                </a:hlinkClick>
              </a:rPr>
              <a:t>’</a:t>
            </a:r>
            <a:r>
              <a:rPr kumimoji="1" lang="en" altLang="zh-CN" sz="1000" dirty="0"/>
              <a:t> </a:t>
            </a:r>
          </a:p>
          <a:p>
            <a:pPr marL="0" indent="0">
              <a:buNone/>
            </a:pPr>
            <a:r>
              <a:rPr kumimoji="1" lang="en" altLang="zh-CN" sz="1000" dirty="0"/>
              <a:t>      jiangyi@CHINAMOBILE.COM</a:t>
            </a:r>
          </a:p>
          <a:p>
            <a:r>
              <a:rPr kumimoji="1" lang="en" altLang="zh-CN" sz="1000" dirty="0" err="1"/>
              <a:t>Fenqin</a:t>
            </a:r>
            <a:r>
              <a:rPr kumimoji="1" lang="en" altLang="zh-CN" sz="1000" dirty="0"/>
              <a:t>, Zhu </a:t>
            </a:r>
          </a:p>
          <a:p>
            <a:pPr marL="0" indent="0">
              <a:buNone/>
            </a:pPr>
            <a:r>
              <a:rPr kumimoji="1" lang="en" altLang="zh-CN" sz="1000" dirty="0"/>
              <a:t>      zhufenqin@HUAWEI.COM</a:t>
            </a:r>
          </a:p>
          <a:p>
            <a:r>
              <a:rPr kumimoji="1" lang="en" altLang="zh-CN" sz="1000" dirty="0"/>
              <a:t>Xu Yang </a:t>
            </a:r>
          </a:p>
          <a:p>
            <a:pPr marL="0" indent="0">
              <a:buNone/>
            </a:pPr>
            <a:r>
              <a:rPr kumimoji="1" lang="en" altLang="zh-CN" sz="1000" dirty="0"/>
              <a:t>      xuyang@oppo.com</a:t>
            </a:r>
          </a:p>
          <a:p>
            <a:r>
              <a:rPr kumimoji="1" lang="en" altLang="zh-CN" sz="1000" dirty="0"/>
              <a:t>Vojislav Vucetic </a:t>
            </a:r>
          </a:p>
          <a:p>
            <a:pPr marL="0" indent="0">
              <a:buNone/>
            </a:pPr>
            <a:r>
              <a:rPr kumimoji="1" lang="en" altLang="zh-CN" sz="1000" dirty="0"/>
              <a:t>      vvucetic@infoblox.com</a:t>
            </a:r>
          </a:p>
          <a:p>
            <a:endParaRPr kumimoji="1" lang="en" altLang="zh-CN" sz="1000" dirty="0"/>
          </a:p>
          <a:p>
            <a:pPr marL="0" indent="0">
              <a:buFont typeface="Arial" panose="020B0604020202020204" pitchFamily="34" charset="0"/>
              <a:buNone/>
            </a:pPr>
            <a:endParaRPr kumimoji="1" lang="en" altLang="zh-CN" sz="1000" dirty="0"/>
          </a:p>
          <a:p>
            <a:endParaRPr kumimoji="1" lang="zh-CN" altLang="en-US" sz="1000" dirty="0"/>
          </a:p>
        </p:txBody>
      </p:sp>
    </p:spTree>
    <p:extLst>
      <p:ext uri="{BB962C8B-B14F-4D97-AF65-F5344CB8AC3E}">
        <p14:creationId xmlns:p14="http://schemas.microsoft.com/office/powerpoint/2010/main" val="847797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721315-7FE3-4546-B5A2-39B322C862BD}"/>
              </a:ext>
            </a:extLst>
          </p:cNvPr>
          <p:cNvSpPr>
            <a:spLocks noGrp="1"/>
          </p:cNvSpPr>
          <p:nvPr>
            <p:ph type="title"/>
          </p:nvPr>
        </p:nvSpPr>
        <p:spPr>
          <a:xfrm>
            <a:off x="838200" y="0"/>
            <a:ext cx="10515600" cy="1325563"/>
          </a:xfrm>
        </p:spPr>
        <p:txBody>
          <a:bodyPr/>
          <a:lstStyle/>
          <a:p>
            <a:r>
              <a:rPr kumimoji="1" lang="en-US" altLang="zh-CN" dirty="0">
                <a:latin typeface="Microsoft YaHei" panose="020B0503020204020204" pitchFamily="34" charset="-122"/>
                <a:ea typeface="Microsoft YaHei" panose="020B0503020204020204" pitchFamily="34" charset="-122"/>
              </a:rPr>
              <a:t>Meeting Agenda with minutes</a:t>
            </a:r>
            <a:endParaRPr kumimoji="1" lang="zh-CN" altLang="en-US" dirty="0">
              <a:latin typeface="Microsoft YaHei" panose="020B0503020204020204" pitchFamily="34" charset="-122"/>
              <a:ea typeface="Microsoft YaHei" panose="020B0503020204020204" pitchFamily="34" charset="-122"/>
            </a:endParaRPr>
          </a:p>
        </p:txBody>
      </p:sp>
      <p:sp>
        <p:nvSpPr>
          <p:cNvPr id="5" name="内容占位符 4">
            <a:extLst>
              <a:ext uri="{FF2B5EF4-FFF2-40B4-BE49-F238E27FC236}">
                <a16:creationId xmlns:a16="http://schemas.microsoft.com/office/drawing/2014/main" id="{28B88E7D-3DBE-C644-8242-1CDFC3F2898D}"/>
              </a:ext>
            </a:extLst>
          </p:cNvPr>
          <p:cNvSpPr>
            <a:spLocks noGrp="1"/>
          </p:cNvSpPr>
          <p:nvPr>
            <p:ph idx="1"/>
          </p:nvPr>
        </p:nvSpPr>
        <p:spPr>
          <a:xfrm>
            <a:off x="838200" y="1457325"/>
            <a:ext cx="10515600" cy="4351338"/>
          </a:xfrm>
        </p:spPr>
        <p:txBody>
          <a:bodyPr>
            <a:normAutofit/>
          </a:bodyPr>
          <a:lstStyle/>
          <a:p>
            <a:r>
              <a:rPr lang="en-US" altLang="zh-CN" sz="2900" b="1" dirty="0">
                <a:latin typeface="Arial" panose="020B0604020202020204" pitchFamily="34" charset="0"/>
                <a:cs typeface="Arial" panose="020B0604020202020204" pitchFamily="34" charset="0"/>
              </a:rPr>
              <a:t>1.     Work plan</a:t>
            </a:r>
          </a:p>
          <a:p>
            <a:pPr marL="0" indent="0">
              <a:buNone/>
            </a:pPr>
            <a:r>
              <a:rPr lang="en-US" altLang="zh-CN" sz="2300" b="1" dirty="0">
                <a:latin typeface="Arial" panose="020B0604020202020204" pitchFamily="34" charset="0"/>
                <a:cs typeface="Arial" panose="020B0604020202020204" pitchFamily="34" charset="0"/>
              </a:rPr>
              <a:t> - Proposed work plan for SA2#143e</a:t>
            </a:r>
          </a:p>
          <a:p>
            <a:pPr marL="0" indent="0">
              <a:buNone/>
            </a:pPr>
            <a:r>
              <a:rPr lang="en-US" altLang="zh-CN" sz="2100" dirty="0">
                <a:latin typeface="Arial" panose="020B0604020202020204" pitchFamily="34" charset="0"/>
                <a:cs typeface="Arial" panose="020B0604020202020204" pitchFamily="34" charset="0"/>
                <a:hlinkClick r:id="rId2"/>
              </a:rPr>
              <a:t>https://www.3gpp.org/ftp/Email_Discussions/SA2/5G_AIS/proposed%20work%20plan%20for%20SA2%23143e-v3.pptx</a:t>
            </a:r>
            <a:endParaRPr lang="en-US" altLang="zh-CN" sz="2100" dirty="0">
              <a:latin typeface="Arial" panose="020B0604020202020204" pitchFamily="34" charset="0"/>
              <a:cs typeface="Arial" panose="020B0604020202020204" pitchFamily="34" charset="0"/>
            </a:endParaRPr>
          </a:p>
          <a:p>
            <a:pPr marL="0" indent="0">
              <a:buNone/>
            </a:pPr>
            <a:r>
              <a:rPr lang="en-US" altLang="zh-CN" sz="1800" dirty="0">
                <a:solidFill>
                  <a:srgbClr val="00B050"/>
                </a:solidFill>
                <a:latin typeface="Arial" panose="020B0604020202020204" pitchFamily="34" charset="0"/>
                <a:cs typeface="Arial" panose="020B0604020202020204" pitchFamily="34" charset="0"/>
              </a:rPr>
              <a:t>Meeting</a:t>
            </a:r>
            <a:r>
              <a:rPr lang="zh-CN" altLang="en-US" sz="1800" dirty="0">
                <a:solidFill>
                  <a:srgbClr val="00B050"/>
                </a:solidFill>
                <a:latin typeface="Arial" panose="020B0604020202020204" pitchFamily="34" charset="0"/>
                <a:cs typeface="Arial" panose="020B0604020202020204" pitchFamily="34" charset="0"/>
              </a:rPr>
              <a:t> </a:t>
            </a:r>
            <a:r>
              <a:rPr lang="en-US" altLang="zh-CN" sz="1800" dirty="0">
                <a:solidFill>
                  <a:srgbClr val="00B050"/>
                </a:solidFill>
                <a:latin typeface="Arial" panose="020B0604020202020204" pitchFamily="34" charset="0"/>
                <a:cs typeface="Arial" panose="020B0604020202020204" pitchFamily="34" charset="0"/>
              </a:rPr>
              <a:t>minutes: </a:t>
            </a:r>
          </a:p>
          <a:p>
            <a:pPr marL="0" indent="0">
              <a:buNone/>
            </a:pPr>
            <a:r>
              <a:rPr lang="en-US" altLang="zh-CN" sz="1800" dirty="0">
                <a:solidFill>
                  <a:srgbClr val="00B050"/>
                </a:solidFill>
                <a:latin typeface="Arial" panose="020B0604020202020204" pitchFamily="34" charset="0"/>
                <a:cs typeface="Arial" panose="020B0604020202020204" pitchFamily="34" charset="0"/>
              </a:rPr>
              <a:t>- Rapporteur</a:t>
            </a:r>
            <a:r>
              <a:rPr lang="zh-CN" altLang="en-US" sz="1800" dirty="0">
                <a:solidFill>
                  <a:srgbClr val="00B050"/>
                </a:solidFill>
                <a:latin typeface="Arial" panose="020B0604020202020204" pitchFamily="34" charset="0"/>
                <a:cs typeface="Arial" panose="020B0604020202020204" pitchFamily="34" charset="0"/>
              </a:rPr>
              <a:t> </a:t>
            </a:r>
            <a:r>
              <a:rPr lang="en-US" altLang="zh-CN" sz="1800" dirty="0">
                <a:solidFill>
                  <a:srgbClr val="00B050"/>
                </a:solidFill>
                <a:latin typeface="Arial" panose="020B0604020202020204" pitchFamily="34" charset="0"/>
                <a:cs typeface="Arial" panose="020B0604020202020204" pitchFamily="34" charset="0"/>
              </a:rPr>
              <a:t>proposes</a:t>
            </a:r>
            <a:r>
              <a:rPr lang="zh-CN" altLang="en-US" sz="1800" dirty="0">
                <a:solidFill>
                  <a:srgbClr val="00B050"/>
                </a:solidFill>
                <a:latin typeface="Arial" panose="020B0604020202020204" pitchFamily="34" charset="0"/>
                <a:cs typeface="Arial" panose="020B0604020202020204" pitchFamily="34" charset="0"/>
              </a:rPr>
              <a:t> </a:t>
            </a:r>
            <a:r>
              <a:rPr lang="en-US" altLang="zh-CN" sz="1800" dirty="0">
                <a:solidFill>
                  <a:srgbClr val="00B050"/>
                </a:solidFill>
                <a:latin typeface="Arial" panose="020B0604020202020204" pitchFamily="34" charset="0"/>
                <a:cs typeface="Arial" panose="020B0604020202020204" pitchFamily="34" charset="0"/>
              </a:rPr>
              <a:t>that for 5QI aspect, if there is no RAN1 LS response, no further discussion in SA2#143e.  MTK supports the view. Sherry asks to add “and SA4” since SA2 also send LS to SA4 and rapporteur agreed.  Updated proposed work plan provided as below:</a:t>
            </a:r>
          </a:p>
          <a:p>
            <a:pPr marL="0" indent="0">
              <a:buNone/>
            </a:pPr>
            <a:r>
              <a:rPr lang="en" altLang="zh-CN" sz="1800" dirty="0">
                <a:latin typeface="Arial" panose="020B0604020202020204" pitchFamily="34" charset="0"/>
                <a:cs typeface="Arial" panose="020B0604020202020204" pitchFamily="34" charset="0"/>
                <a:hlinkClick r:id="rId3"/>
              </a:rPr>
              <a:t>https://www.3gpp.org/ftp/Email_Discussions/SA2/5G_AIS/proposed%20work%20plan%20for%20SA2%23143e-v4.pptx</a:t>
            </a:r>
            <a:endParaRPr lang="zh-CN" altLang="zh-CN" sz="1800" dirty="0">
              <a:latin typeface="Arial" panose="020B0604020202020204" pitchFamily="34" charset="0"/>
              <a:cs typeface="Arial" panose="020B0604020202020204" pitchFamily="34" charset="0"/>
            </a:endParaRPr>
          </a:p>
          <a:p>
            <a:pPr marL="0" indent="0">
              <a:buNone/>
            </a:pPr>
            <a:endParaRPr lang="en-US" altLang="zh-CN" dirty="0"/>
          </a:p>
          <a:p>
            <a:pPr marL="0" indent="0">
              <a:buNone/>
            </a:pPr>
            <a:endParaRPr lang="en-US" altLang="zh-CN" dirty="0"/>
          </a:p>
          <a:p>
            <a:endParaRPr lang="en-US" altLang="zh-CN" dirty="0"/>
          </a:p>
          <a:p>
            <a:endParaRPr lang="en-US" altLang="zh-CN" dirty="0"/>
          </a:p>
          <a:p>
            <a:pPr marL="0" indent="0">
              <a:buNone/>
            </a:pPr>
            <a:endParaRPr lang="en-US" altLang="zh-CN" dirty="0"/>
          </a:p>
          <a:p>
            <a:endParaRPr lang="zh-CN" altLang="en-US" dirty="0"/>
          </a:p>
        </p:txBody>
      </p:sp>
    </p:spTree>
    <p:extLst>
      <p:ext uri="{BB962C8B-B14F-4D97-AF65-F5344CB8AC3E}">
        <p14:creationId xmlns:p14="http://schemas.microsoft.com/office/powerpoint/2010/main" val="75562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721315-7FE3-4546-B5A2-39B322C862BD}"/>
              </a:ext>
            </a:extLst>
          </p:cNvPr>
          <p:cNvSpPr>
            <a:spLocks noGrp="1"/>
          </p:cNvSpPr>
          <p:nvPr>
            <p:ph type="title"/>
          </p:nvPr>
        </p:nvSpPr>
        <p:spPr>
          <a:xfrm>
            <a:off x="838200" y="0"/>
            <a:ext cx="10515600" cy="1325563"/>
          </a:xfrm>
        </p:spPr>
        <p:txBody>
          <a:bodyPr/>
          <a:lstStyle/>
          <a:p>
            <a:r>
              <a:rPr kumimoji="1" lang="en-US" altLang="zh-CN" dirty="0">
                <a:latin typeface="Microsoft YaHei" panose="020B0503020204020204" pitchFamily="34" charset="-122"/>
                <a:ea typeface="Microsoft YaHei" panose="020B0503020204020204" pitchFamily="34" charset="-122"/>
              </a:rPr>
              <a:t>Meeting Agenda with minutes</a:t>
            </a:r>
            <a:endParaRPr kumimoji="1" lang="zh-CN" altLang="en-US" dirty="0">
              <a:latin typeface="Microsoft YaHei" panose="020B0503020204020204" pitchFamily="34" charset="-122"/>
              <a:ea typeface="Microsoft YaHei" panose="020B0503020204020204" pitchFamily="34" charset="-122"/>
            </a:endParaRPr>
          </a:p>
        </p:txBody>
      </p:sp>
      <p:sp>
        <p:nvSpPr>
          <p:cNvPr id="5" name="内容占位符 4">
            <a:extLst>
              <a:ext uri="{FF2B5EF4-FFF2-40B4-BE49-F238E27FC236}">
                <a16:creationId xmlns:a16="http://schemas.microsoft.com/office/drawing/2014/main" id="{28B88E7D-3DBE-C644-8242-1CDFC3F2898D}"/>
              </a:ext>
            </a:extLst>
          </p:cNvPr>
          <p:cNvSpPr>
            <a:spLocks noGrp="1"/>
          </p:cNvSpPr>
          <p:nvPr>
            <p:ph idx="1"/>
          </p:nvPr>
        </p:nvSpPr>
        <p:spPr>
          <a:xfrm>
            <a:off x="838200" y="1457324"/>
            <a:ext cx="10515600" cy="4817969"/>
          </a:xfrm>
        </p:spPr>
        <p:txBody>
          <a:bodyPr>
            <a:normAutofit fontScale="70000" lnSpcReduction="20000"/>
          </a:bodyPr>
          <a:lstStyle/>
          <a:p>
            <a:r>
              <a:rPr lang="en-US" altLang="zh-CN" sz="4100" b="1" dirty="0">
                <a:latin typeface="Arial" panose="020B0604020202020204" pitchFamily="34" charset="0"/>
                <a:cs typeface="Arial" panose="020B0604020202020204" pitchFamily="34" charset="0"/>
              </a:rPr>
              <a:t>2.     Other QoS parameters including periodicity, burst etc. and CRs to 501/502/503.</a:t>
            </a:r>
          </a:p>
          <a:p>
            <a:pPr marL="0" indent="0">
              <a:buNone/>
            </a:pPr>
            <a:r>
              <a:rPr lang="en-US" altLang="zh-CN" sz="2200" b="1" dirty="0">
                <a:latin typeface="Arial" panose="020B0604020202020204" pitchFamily="34" charset="0"/>
                <a:cs typeface="Arial" panose="020B0604020202020204" pitchFamily="34" charset="0"/>
              </a:rPr>
              <a:t> - DPs</a:t>
            </a:r>
            <a:endParaRPr lang="en-US" altLang="zh-CN" sz="2600"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2"/>
              </a:rPr>
              <a:t>https://www.3gpp.org/ftp/Email_Discussions/SA2/5G_AIS/S2-200xxx1%20Discussion%20Paper%20for%20AIS%20v2.doc</a:t>
            </a:r>
          </a:p>
          <a:p>
            <a:pPr marL="0" indent="0">
              <a:buNone/>
            </a:pPr>
            <a:r>
              <a:rPr lang="en-US" altLang="zh-CN" sz="2100" dirty="0">
                <a:latin typeface="Arial" panose="020B0604020202020204" pitchFamily="34" charset="0"/>
                <a:cs typeface="Arial" panose="020B0604020202020204" pitchFamily="34" charset="0"/>
                <a:hlinkClick r:id="rId2"/>
              </a:rPr>
              <a:t>https://www.3gpp.org/ftp/Email_Discussions/SA2/5G_AIS/QC%20S2-210xxxx%205G_AIS%20TSCAI%201%20DP.doc</a:t>
            </a:r>
            <a:endParaRPr lang="en-US" altLang="zh-CN" sz="2100" dirty="0">
              <a:latin typeface="Arial" panose="020B0604020202020204" pitchFamily="34" charset="0"/>
              <a:cs typeface="Arial" panose="020B0604020202020204" pitchFamily="34" charset="0"/>
            </a:endParaRPr>
          </a:p>
          <a:p>
            <a:pPr marL="0" indent="0">
              <a:buNone/>
            </a:pPr>
            <a:r>
              <a:rPr lang="en-US" altLang="zh-CN" sz="2100" b="1" dirty="0">
                <a:latin typeface="Arial" panose="020B0604020202020204" pitchFamily="34" charset="0"/>
                <a:cs typeface="Arial" panose="020B0604020202020204" pitchFamily="34" charset="0"/>
              </a:rPr>
              <a:t> - CRs</a:t>
            </a:r>
          </a:p>
          <a:p>
            <a:pPr marL="0" indent="0">
              <a:buNone/>
            </a:pPr>
            <a:r>
              <a:rPr lang="en-US" altLang="zh-CN" sz="2100" dirty="0">
                <a:latin typeface="Arial" panose="020B0604020202020204" pitchFamily="34" charset="0"/>
                <a:cs typeface="Arial" panose="020B0604020202020204" pitchFamily="34" charset="0"/>
                <a:hlinkClick r:id="rId3"/>
              </a:rPr>
              <a:t>https://www.3gpp.org/ftp/Email_Discussions/SA2/5G_AIS/QC%20S2-210xxxx%205G_AIS%20TSCAI%202%20CR%2023501.doc</a:t>
            </a:r>
            <a:endParaRPr lang="en-US" altLang="zh-CN" sz="2100"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4"/>
              </a:rPr>
              <a:t>https://www.3gpp.org/ftp/Email_Discussions/SA2/5G_AIS/S2-200xxx2%2023.501%20AIS%20v2.doc</a:t>
            </a:r>
            <a:endParaRPr lang="en-US" altLang="zh-CN" sz="2100"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5"/>
              </a:rPr>
              <a:t>https://www.3gpp.org/ftp/Email_Discussions/SA2/5G_AIS/S2-200xxx3%2023.502%20AIS%20v2.doc</a:t>
            </a:r>
            <a:endParaRPr lang="en-US" altLang="zh-CN" sz="2100"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6"/>
              </a:rPr>
              <a:t>https://www.3gpp.org/ftp/Email_Discussions/SA2/5G_AIS/S2-200xxx4%2023.503%20AIS%20v2.doc</a:t>
            </a:r>
            <a:endParaRPr lang="en-US" altLang="zh-CN" sz="2100" dirty="0">
              <a:latin typeface="Arial" panose="020B0604020202020204" pitchFamily="34" charset="0"/>
              <a:cs typeface="Arial" panose="020B0604020202020204" pitchFamily="34" charset="0"/>
            </a:endParaRPr>
          </a:p>
          <a:p>
            <a:pPr marL="0" indent="0">
              <a:buNone/>
            </a:pPr>
            <a:r>
              <a:rPr lang="en-US" altLang="zh-CN" sz="2900" b="1" dirty="0">
                <a:solidFill>
                  <a:srgbClr val="00B050"/>
                </a:solidFill>
                <a:latin typeface="Arial" panose="020B0604020202020204" pitchFamily="34" charset="0"/>
                <a:cs typeface="Arial" panose="020B0604020202020204" pitchFamily="34" charset="0"/>
              </a:rPr>
              <a:t>Meeting minutes: </a:t>
            </a:r>
          </a:p>
          <a:p>
            <a:pPr>
              <a:buFontTx/>
              <a:buChar char="-"/>
            </a:pPr>
            <a:r>
              <a:rPr lang="en-US" altLang="zh-CN" sz="2300" dirty="0">
                <a:solidFill>
                  <a:srgbClr val="00B050"/>
                </a:solidFill>
                <a:latin typeface="Arial" panose="020B0604020202020204" pitchFamily="34" charset="0"/>
                <a:cs typeface="Arial" panose="020B0604020202020204" pitchFamily="34" charset="0"/>
              </a:rPr>
              <a:t>There were discussions about the service pattern (I/B/P pictures and periodicity) and related parameters of AIS .  Then people discussed the the principle to try to reuse TSCAI and also the common and different aspects of IIOT and AIS.  There are discussions on how to define and document the service information between AF and PCF and between AIS and IIOT.  AIS rapporteur propose that we can further discuss based on contributions and can offline discuss with IIOT rapporteur on how to make the coordination more efficient.</a:t>
            </a:r>
            <a:endParaRPr lang="en-US" altLang="zh-CN" dirty="0"/>
          </a:p>
          <a:p>
            <a:pPr marL="0" indent="0">
              <a:buNone/>
            </a:pPr>
            <a:endParaRPr lang="en-US" altLang="zh-CN" dirty="0"/>
          </a:p>
          <a:p>
            <a:endParaRPr lang="zh-CN" altLang="en-US" dirty="0"/>
          </a:p>
        </p:txBody>
      </p:sp>
    </p:spTree>
    <p:extLst>
      <p:ext uri="{BB962C8B-B14F-4D97-AF65-F5344CB8AC3E}">
        <p14:creationId xmlns:p14="http://schemas.microsoft.com/office/powerpoint/2010/main" val="231911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721315-7FE3-4546-B5A2-39B322C862BD}"/>
              </a:ext>
            </a:extLst>
          </p:cNvPr>
          <p:cNvSpPr>
            <a:spLocks noGrp="1"/>
          </p:cNvSpPr>
          <p:nvPr>
            <p:ph type="title"/>
          </p:nvPr>
        </p:nvSpPr>
        <p:spPr>
          <a:xfrm>
            <a:off x="838200" y="0"/>
            <a:ext cx="10515600" cy="1325563"/>
          </a:xfrm>
        </p:spPr>
        <p:txBody>
          <a:bodyPr/>
          <a:lstStyle/>
          <a:p>
            <a:r>
              <a:rPr kumimoji="1" lang="en-US" altLang="zh-CN" dirty="0">
                <a:latin typeface="Microsoft YaHei" panose="020B0503020204020204" pitchFamily="34" charset="-122"/>
                <a:ea typeface="Microsoft YaHei" panose="020B0503020204020204" pitchFamily="34" charset="-122"/>
              </a:rPr>
              <a:t>Meeting Agenda with minutes</a:t>
            </a:r>
            <a:endParaRPr kumimoji="1" lang="zh-CN" altLang="en-US" dirty="0">
              <a:latin typeface="Microsoft YaHei" panose="020B0503020204020204" pitchFamily="34" charset="-122"/>
              <a:ea typeface="Microsoft YaHei" panose="020B0503020204020204" pitchFamily="34" charset="-122"/>
            </a:endParaRPr>
          </a:p>
        </p:txBody>
      </p:sp>
      <p:sp>
        <p:nvSpPr>
          <p:cNvPr id="5" name="内容占位符 4">
            <a:extLst>
              <a:ext uri="{FF2B5EF4-FFF2-40B4-BE49-F238E27FC236}">
                <a16:creationId xmlns:a16="http://schemas.microsoft.com/office/drawing/2014/main" id="{28B88E7D-3DBE-C644-8242-1CDFC3F2898D}"/>
              </a:ext>
            </a:extLst>
          </p:cNvPr>
          <p:cNvSpPr>
            <a:spLocks noGrp="1"/>
          </p:cNvSpPr>
          <p:nvPr>
            <p:ph idx="1"/>
          </p:nvPr>
        </p:nvSpPr>
        <p:spPr>
          <a:xfrm>
            <a:off x="838200" y="1457325"/>
            <a:ext cx="10515600" cy="4351338"/>
          </a:xfrm>
        </p:spPr>
        <p:txBody>
          <a:bodyPr>
            <a:normAutofit/>
          </a:bodyPr>
          <a:lstStyle/>
          <a:p>
            <a:r>
              <a:rPr lang="en-US" altLang="zh-CN" sz="2900" b="1" dirty="0">
                <a:latin typeface="Arial" panose="020B0604020202020204" pitchFamily="34" charset="0"/>
                <a:cs typeface="Arial" panose="020B0604020202020204" pitchFamily="34" charset="0"/>
              </a:rPr>
              <a:t>3.    Any other proposals e.g. potential LSes out etc.</a:t>
            </a:r>
          </a:p>
          <a:p>
            <a:pPr marL="0" indent="0">
              <a:buNone/>
            </a:pPr>
            <a:r>
              <a:rPr lang="en-US" altLang="zh-CN" sz="2000" b="1" dirty="0">
                <a:latin typeface="Arial" panose="020B0604020202020204" pitchFamily="34" charset="0"/>
                <a:cs typeface="Arial" panose="020B0604020202020204" pitchFamily="34" charset="0"/>
              </a:rPr>
              <a:t>- DP &amp; CR on 5QI</a:t>
            </a:r>
            <a:endParaRPr lang="zh-CN" altLang="zh-CN" sz="2000" b="1"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2"/>
              </a:rPr>
              <a:t>https://www.3gpp.org/ftp/Email_Discussions/SA2/5G_AIS/QC%20S2-210xxxx%205G_AIS%205QIs%201%20DP_v2.doc</a:t>
            </a:r>
            <a:endParaRPr lang="en-US" altLang="zh-CN" sz="2100" dirty="0">
              <a:latin typeface="Arial" panose="020B0604020202020204" pitchFamily="34" charset="0"/>
              <a:cs typeface="Arial" panose="020B0604020202020204" pitchFamily="34" charset="0"/>
            </a:endParaRPr>
          </a:p>
          <a:p>
            <a:pPr marL="0" indent="0">
              <a:buNone/>
            </a:pPr>
            <a:r>
              <a:rPr lang="en-US" altLang="zh-CN" sz="2100" dirty="0">
                <a:latin typeface="Arial" panose="020B0604020202020204" pitchFamily="34" charset="0"/>
                <a:cs typeface="Arial" panose="020B0604020202020204" pitchFamily="34" charset="0"/>
                <a:hlinkClick r:id="rId3"/>
              </a:rPr>
              <a:t>https://www.3gpp.org/ftp/Email_Discussions/SA2/5G_AIS/QC%20S2-210xxxx%205G_AIS%205QIs%202%20CR%2023501_v2.doc</a:t>
            </a:r>
            <a:endParaRPr lang="en-US" altLang="zh-CN" sz="2100" dirty="0">
              <a:latin typeface="Arial" panose="020B0604020202020204" pitchFamily="34" charset="0"/>
              <a:cs typeface="Arial" panose="020B0604020202020204" pitchFamily="34" charset="0"/>
            </a:endParaRPr>
          </a:p>
          <a:p>
            <a:pPr marL="0" indent="0">
              <a:buNone/>
            </a:pPr>
            <a:r>
              <a:rPr lang="en-US" altLang="zh-CN" sz="2000" b="1" dirty="0">
                <a:solidFill>
                  <a:srgbClr val="00B050"/>
                </a:solidFill>
                <a:latin typeface="Arial" panose="020B0604020202020204" pitchFamily="34" charset="0"/>
                <a:cs typeface="Arial" panose="020B0604020202020204" pitchFamily="34" charset="0"/>
              </a:rPr>
              <a:t>Meeting Minutes: </a:t>
            </a:r>
          </a:p>
          <a:p>
            <a:pPr marL="0" indent="0">
              <a:buNone/>
            </a:pPr>
            <a:r>
              <a:rPr lang="en-US" altLang="zh-CN" sz="1800" dirty="0">
                <a:solidFill>
                  <a:srgbClr val="00B050"/>
                </a:solidFill>
                <a:latin typeface="Arial" panose="020B0604020202020204" pitchFamily="34" charset="0"/>
                <a:cs typeface="Arial" panose="020B0604020202020204" pitchFamily="34" charset="0"/>
              </a:rPr>
              <a:t>- This part is not discussed in the call.   As in the beginning of telco people discussed that without RAN1 and SA4 LS back, it seems not necessary to rediscuss 5QI issues in SA2#143e.  However, if RAN1 and SA4 LS can come back, then it is still possible to proceed this aspect.  There are also questions on AIS schedule in Q2 and rapporteur said this will be decided by SA2 leadership.</a:t>
            </a:r>
            <a:endParaRPr lang="en-US" altLang="zh-CN" dirty="0"/>
          </a:p>
          <a:p>
            <a:pPr marL="0" indent="0">
              <a:buNone/>
            </a:pPr>
            <a:endParaRPr lang="en-US" altLang="zh-CN" dirty="0"/>
          </a:p>
          <a:p>
            <a:endParaRPr lang="en-US" altLang="zh-CN" dirty="0"/>
          </a:p>
          <a:p>
            <a:endParaRPr lang="en-US" altLang="zh-CN" dirty="0"/>
          </a:p>
          <a:p>
            <a:pPr marL="0" indent="0">
              <a:buNone/>
            </a:pPr>
            <a:endParaRPr lang="en-US" altLang="zh-CN" dirty="0"/>
          </a:p>
          <a:p>
            <a:endParaRPr lang="zh-CN" altLang="en-US" dirty="0"/>
          </a:p>
        </p:txBody>
      </p:sp>
    </p:spTree>
    <p:extLst>
      <p:ext uri="{BB962C8B-B14F-4D97-AF65-F5344CB8AC3E}">
        <p14:creationId xmlns:p14="http://schemas.microsoft.com/office/powerpoint/2010/main" val="2423800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5D854B-EFFF-0D46-B2F9-130DC064B412}"/>
              </a:ext>
            </a:extLst>
          </p:cNvPr>
          <p:cNvSpPr>
            <a:spLocks noGrp="1"/>
          </p:cNvSpPr>
          <p:nvPr>
            <p:ph type="title"/>
          </p:nvPr>
        </p:nvSpPr>
        <p:spPr/>
        <p:txBody>
          <a:bodyPr/>
          <a:lstStyle/>
          <a:p>
            <a:r>
              <a:rPr kumimoji="1" lang="en-US" altLang="zh-CN" dirty="0">
                <a:latin typeface="Microsoft YaHei" panose="020B0503020204020204" pitchFamily="34" charset="-122"/>
                <a:ea typeface="Microsoft YaHei" panose="020B0503020204020204" pitchFamily="34" charset="-122"/>
              </a:rPr>
              <a:t>Disclaimer – referenced from Devaki’s meeting minutes for IIOT</a:t>
            </a:r>
            <a:endParaRPr kumimoji="1" lang="zh-CN" altLang="en-US" dirty="0"/>
          </a:p>
        </p:txBody>
      </p:sp>
      <p:sp>
        <p:nvSpPr>
          <p:cNvPr id="3" name="内容占位符 2">
            <a:extLst>
              <a:ext uri="{FF2B5EF4-FFF2-40B4-BE49-F238E27FC236}">
                <a16:creationId xmlns:a16="http://schemas.microsoft.com/office/drawing/2014/main" id="{D7EF64E0-6EC4-E248-828B-104C48E77A10}"/>
              </a:ext>
            </a:extLst>
          </p:cNvPr>
          <p:cNvSpPr>
            <a:spLocks noGrp="1"/>
          </p:cNvSpPr>
          <p:nvPr>
            <p:ph idx="1"/>
          </p:nvPr>
        </p:nvSpPr>
        <p:spPr>
          <a:xfrm>
            <a:off x="838200" y="1908752"/>
            <a:ext cx="10515600" cy="4351338"/>
          </a:xfrm>
        </p:spPr>
        <p:txBody>
          <a:bodyPr/>
          <a:lstStyle/>
          <a:p>
            <a:r>
              <a:rPr lang="en-US" altLang="zh-CN" b="1" dirty="0"/>
              <a:t>Disclaimer: </a:t>
            </a:r>
            <a:r>
              <a:rPr lang="en-US" altLang="zh-CN" dirty="0"/>
              <a:t>Notes are captured for informative purposes only and it does not capture any formal agreement nor any conclusion. It is captured to author’s best of ability. There may be inaccuracies and missing parts.</a:t>
            </a:r>
            <a:endParaRPr lang="zh-CN" altLang="zh-CN" dirty="0"/>
          </a:p>
          <a:p>
            <a:r>
              <a:rPr lang="en-US" altLang="zh-CN" b="1" dirty="0"/>
              <a:t>Disclaimer on the attendance list</a:t>
            </a:r>
            <a:r>
              <a:rPr lang="en-US" altLang="zh-CN" b="1" dirty="0">
                <a:highlight>
                  <a:srgbClr val="00FFFF"/>
                </a:highlight>
              </a:rPr>
              <a:t>: I will try to get a snapshot from zoom</a:t>
            </a:r>
            <a:r>
              <a:rPr lang="en-US" altLang="zh-CN" b="1" dirty="0"/>
              <a:t> attendance list thus captured based on who I knew actually attended thus it may not be a complete attendance list, if you attended the call and wish to be added, please drop me an email directly and I will update the notes.</a:t>
            </a:r>
            <a:endParaRPr lang="zh-CN" altLang="zh-CN" dirty="0"/>
          </a:p>
          <a:p>
            <a:endParaRPr kumimoji="1" lang="zh-CN" altLang="en-US" dirty="0"/>
          </a:p>
        </p:txBody>
      </p:sp>
    </p:spTree>
    <p:extLst>
      <p:ext uri="{BB962C8B-B14F-4D97-AF65-F5344CB8AC3E}">
        <p14:creationId xmlns:p14="http://schemas.microsoft.com/office/powerpoint/2010/main" val="389464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46B05939-0145-DE4D-A0E8-2819A42B9537}"/>
              </a:ext>
            </a:extLst>
          </p:cNvPr>
          <p:cNvSpPr>
            <a:spLocks noGrp="1"/>
          </p:cNvSpPr>
          <p:nvPr>
            <p:ph type="title"/>
          </p:nvPr>
        </p:nvSpPr>
        <p:spPr>
          <a:xfrm>
            <a:off x="4016619" y="2766218"/>
            <a:ext cx="3887665" cy="1325563"/>
          </a:xfrm>
        </p:spPr>
        <p:txBody>
          <a:bodyPr>
            <a:normAutofit/>
          </a:bodyPr>
          <a:lstStyle/>
          <a:p>
            <a:r>
              <a:rPr lang="en-US" altLang="zh-CN" dirty="0">
                <a:latin typeface="Microsoft YaHei" panose="020B0503020204020204" pitchFamily="34" charset="-122"/>
                <a:ea typeface="Microsoft YaHei" panose="020B0503020204020204" pitchFamily="34" charset="-122"/>
              </a:rPr>
              <a:t>Thanks a lot!</a:t>
            </a:r>
            <a:endParaRPr lang="zh-CN" altLang="en-US"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04720849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842</TotalTime>
  <Words>992</Words>
  <Application>Microsoft Macintosh PowerPoint</Application>
  <PresentationFormat>宽屏</PresentationFormat>
  <Paragraphs>94</Paragraphs>
  <Slides>7</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vt:i4>
      </vt:variant>
    </vt:vector>
  </HeadingPairs>
  <TitlesOfParts>
    <vt:vector size="13" baseType="lpstr">
      <vt:lpstr>等线</vt:lpstr>
      <vt:lpstr>Microsoft YaHei</vt:lpstr>
      <vt:lpstr>Arial</vt:lpstr>
      <vt:lpstr>Calibri</vt:lpstr>
      <vt:lpstr>Calibri Light</vt:lpstr>
      <vt:lpstr>Office 主题​​</vt:lpstr>
      <vt:lpstr>5G_AIS Telco @ Jan. 29th  Agenda &amp; Meeting Minutes</vt:lpstr>
      <vt:lpstr>Participants</vt:lpstr>
      <vt:lpstr>Meeting Agenda with minutes</vt:lpstr>
      <vt:lpstr>Meeting Agenda with minutes</vt:lpstr>
      <vt:lpstr>Meeting Agenda with minutes</vt:lpstr>
      <vt:lpstr>Disclaimer – referenced from Devaki’s meeting minutes for IIOT</vt:lpstr>
      <vt:lpstr>Thanks a lot!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 Work Plan for 5G-AIS in SA2#143e</dc:title>
  <dc:creator>T137290</dc:creator>
  <cp:lastModifiedBy>T137290</cp:lastModifiedBy>
  <cp:revision>42</cp:revision>
  <dcterms:created xsi:type="dcterms:W3CDTF">2021-01-18T13:45:43Z</dcterms:created>
  <dcterms:modified xsi:type="dcterms:W3CDTF">2021-02-01T03:06:35Z</dcterms:modified>
</cp:coreProperties>
</file>