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86" r:id="rId4"/>
    <p:sldId id="281" r:id="rId5"/>
    <p:sldId id="282" r:id="rId6"/>
    <p:sldId id="283" r:id="rId7"/>
    <p:sldId id="28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3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84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197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38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74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158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759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295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42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669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11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76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64074-3292-4C74-B67E-3661D873B3EB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879AD-2DC9-472F-9519-75AEEA4F3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46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33236" y="134403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altLang="zh-CN" sz="4800" dirty="0" smtClean="0"/>
              <a:t>Study </a:t>
            </a:r>
            <a:r>
              <a:rPr lang="en-GB" altLang="zh-CN" sz="4800" dirty="0" smtClean="0"/>
              <a:t>proposal on </a:t>
            </a:r>
            <a:r>
              <a:rPr lang="en-GB" altLang="zh-CN" sz="4800" dirty="0" err="1" smtClean="0"/>
              <a:t>i</a:t>
            </a:r>
            <a:r>
              <a:rPr lang="en-US" altLang="zh-CN" sz="4800" dirty="0" err="1" smtClean="0"/>
              <a:t>ntegration</a:t>
            </a:r>
            <a:r>
              <a:rPr lang="en-US" altLang="zh-CN" sz="4800" dirty="0" smtClean="0"/>
              <a:t> </a:t>
            </a:r>
            <a:r>
              <a:rPr lang="en-GB" altLang="zh-CN" sz="4800" dirty="0" smtClean="0"/>
              <a:t>enhancement</a:t>
            </a:r>
            <a:br>
              <a:rPr lang="en-GB" altLang="zh-CN" sz="4800" dirty="0" smtClean="0"/>
            </a:br>
            <a:r>
              <a:rPr lang="en-US" altLang="zh-CN" sz="4800" dirty="0" smtClean="0"/>
              <a:t>of </a:t>
            </a:r>
            <a:r>
              <a:rPr lang="en-US" altLang="zh-CN" sz="4800" dirty="0"/>
              <a:t>satellite components in the 5G architecture </a:t>
            </a:r>
            <a:r>
              <a:rPr lang="en-US" altLang="zh-CN" sz="4800" dirty="0" smtClean="0"/>
              <a:t>for R18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31636" y="4304002"/>
            <a:ext cx="9144000" cy="1655762"/>
          </a:xfrm>
        </p:spPr>
        <p:txBody>
          <a:bodyPr/>
          <a:lstStyle/>
          <a:p>
            <a:r>
              <a:rPr lang="en-US" altLang="zh-CN" dirty="0" smtClean="0"/>
              <a:t>5GSAT_ARCH c</a:t>
            </a:r>
            <a:r>
              <a:rPr lang="en-US" altLang="zh-CN" dirty="0" smtClean="0"/>
              <a:t>all conference 01/07/2021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Thales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05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CN" sz="3600" dirty="0" smtClean="0"/>
              <a:t>Where we are?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15166"/>
            <a:ext cx="9857014" cy="4794869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b="1" u="sng" dirty="0" smtClean="0"/>
              <a:t>SA1: </a:t>
            </a:r>
            <a:endParaRPr lang="en-US" altLang="zh-CN" b="1" u="sng" dirty="0" smtClean="0"/>
          </a:p>
          <a:p>
            <a:pPr lvl="1"/>
            <a:r>
              <a:rPr lang="en-US" altLang="zh-CN" dirty="0"/>
              <a:t>Stage 1 of </a:t>
            </a:r>
            <a:r>
              <a:rPr lang="en-US" altLang="zh-CN" dirty="0" smtClean="0"/>
              <a:t>5GSAT (5GSAT) (R17)</a:t>
            </a:r>
          </a:p>
          <a:p>
            <a:pPr lvl="1"/>
            <a:r>
              <a:rPr lang="en-US" altLang="zh-CN" dirty="0"/>
              <a:t>Guidelines for Extra-territorial 5G Systems (FS_5GET</a:t>
            </a:r>
            <a:r>
              <a:rPr lang="en-US" altLang="zh-CN" dirty="0" smtClean="0"/>
              <a:t>)(R18</a:t>
            </a:r>
            <a:r>
              <a:rPr lang="en-US" altLang="zh-CN" dirty="0" smtClean="0"/>
              <a:t>) ongoing </a:t>
            </a:r>
          </a:p>
          <a:p>
            <a:pPr lvl="1"/>
            <a:endParaRPr lang="en-US" altLang="zh-CN" dirty="0" smtClean="0"/>
          </a:p>
          <a:p>
            <a:r>
              <a:rPr lang="en-US" altLang="zh-CN" b="1" u="sng" dirty="0" smtClean="0"/>
              <a:t>SA2:</a:t>
            </a:r>
            <a:endParaRPr lang="en-US" altLang="zh-CN" b="1" u="sng" dirty="0" smtClean="0"/>
          </a:p>
          <a:p>
            <a:pPr lvl="1"/>
            <a:r>
              <a:rPr lang="en-US" altLang="zh-CN" dirty="0"/>
              <a:t>Integration of satellite components in the 5G architecture (5GSAT_ARCH</a:t>
            </a:r>
            <a:r>
              <a:rPr lang="en-US" altLang="zh-CN" dirty="0" smtClean="0"/>
              <a:t>) </a:t>
            </a:r>
            <a:r>
              <a:rPr lang="en-US" altLang="zh-CN" dirty="0" smtClean="0"/>
              <a:t>near to be completed </a:t>
            </a:r>
          </a:p>
          <a:p>
            <a:pPr lvl="1"/>
            <a:endParaRPr lang="en-US" altLang="zh-CN" dirty="0"/>
          </a:p>
          <a:p>
            <a:r>
              <a:rPr lang="en-US" altLang="zh-CN" b="1" u="sng" dirty="0" smtClean="0"/>
              <a:t>RAN</a:t>
            </a:r>
            <a:endParaRPr lang="en-US" altLang="zh-CN" b="1" u="sng" dirty="0" smtClean="0"/>
          </a:p>
          <a:p>
            <a:r>
              <a:rPr lang="en-US" dirty="0"/>
              <a:t> </a:t>
            </a:r>
            <a:r>
              <a:rPr lang="en-US" dirty="0" smtClean="0"/>
              <a:t>Main outcomes of RAN#92-e </a:t>
            </a:r>
            <a:r>
              <a:rPr lang="en-US" dirty="0"/>
              <a:t>plenary </a:t>
            </a:r>
            <a:r>
              <a:rPr lang="en-US" dirty="0" smtClean="0"/>
              <a:t>:</a:t>
            </a:r>
            <a:endParaRPr lang="fr-FR" dirty="0"/>
          </a:p>
          <a:p>
            <a:pPr lvl="1"/>
            <a:r>
              <a:rPr lang="en-US" dirty="0"/>
              <a:t>Enhancements to the 5G New Radio protocol to support Non-Terrestrial Network (NR-NTN-solutions Work item):</a:t>
            </a:r>
            <a:endParaRPr lang="fr-FR" dirty="0"/>
          </a:p>
          <a:p>
            <a:pPr lvl="2"/>
            <a:r>
              <a:rPr lang="en-US" dirty="0"/>
              <a:t>Specs to be completed in March 2022 for S band </a:t>
            </a:r>
            <a:r>
              <a:rPr lang="en-US" dirty="0" err="1"/>
              <a:t>SatCom</a:t>
            </a:r>
            <a:r>
              <a:rPr lang="en-US" dirty="0"/>
              <a:t>. List of specs have been enriched with 3 new documents among which RF spec of satellite node. Deployment in S band is the 1</a:t>
            </a:r>
            <a:r>
              <a:rPr lang="en-US" baseline="30000" dirty="0"/>
              <a:t>st</a:t>
            </a:r>
            <a:r>
              <a:rPr lang="en-US" dirty="0"/>
              <a:t> to be addressed</a:t>
            </a:r>
            <a:endParaRPr lang="fr-FR" dirty="0"/>
          </a:p>
          <a:p>
            <a:pPr lvl="2"/>
            <a:r>
              <a:rPr lang="en-US" dirty="0"/>
              <a:t>study phase on the deployment of NR-NTN in above 10 GHz bands (including </a:t>
            </a:r>
            <a:r>
              <a:rPr lang="en-US" dirty="0" err="1"/>
              <a:t>Ka</a:t>
            </a:r>
            <a:r>
              <a:rPr lang="en-US" dirty="0"/>
              <a:t> band) for VHTS systems will start in April 2022</a:t>
            </a:r>
            <a:endParaRPr lang="fr-FR" dirty="0"/>
          </a:p>
          <a:p>
            <a:pPr lvl="1"/>
            <a:r>
              <a:rPr lang="en-US" dirty="0"/>
              <a:t>Enhancements to the 4G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Radio protocol to support Non-Terrestrial Network (</a:t>
            </a:r>
            <a:r>
              <a:rPr lang="en-US" dirty="0" err="1"/>
              <a:t>IoT</a:t>
            </a:r>
            <a:r>
              <a:rPr lang="en-US" dirty="0"/>
              <a:t>-NTN-solutions Work item) : study phase completed, Normative phase approved but with RAN4 part which refers to RF </a:t>
            </a:r>
            <a:r>
              <a:rPr lang="en-US" dirty="0" smtClean="0"/>
              <a:t>specs</a:t>
            </a:r>
            <a:endParaRPr lang="fr-FR" dirty="0"/>
          </a:p>
          <a:p>
            <a:r>
              <a:rPr lang="en-US" dirty="0"/>
              <a:t>Rel-18 workshop: see RWS-210600 for all NTN candidate enhancements for respectively NR-NTN and </a:t>
            </a:r>
            <a:r>
              <a:rPr lang="en-US" dirty="0" err="1"/>
              <a:t>IoT</a:t>
            </a:r>
            <a:r>
              <a:rPr lang="en-US" dirty="0"/>
              <a:t>-NTN</a:t>
            </a:r>
            <a:endParaRPr lang="fr-FR" dirty="0"/>
          </a:p>
          <a:p>
            <a:r>
              <a:rPr lang="en-US" dirty="0"/>
              <a:t>Down scoping to take place for September plenary </a:t>
            </a:r>
            <a:endParaRPr lang="fr-FR" dirty="0"/>
          </a:p>
          <a:p>
            <a:endParaRPr lang="zh-CN" alt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6223247" cy="5157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725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CN" sz="3600" dirty="0" smtClean="0"/>
              <a:t>R18 content definition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06201"/>
            <a:ext cx="9857014" cy="4794869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SA: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 (Georg) “</a:t>
            </a:r>
            <a:r>
              <a:rPr lang="en-US" dirty="0" smtClean="0"/>
              <a:t>I </a:t>
            </a:r>
            <a:r>
              <a:rPr lang="en-US" dirty="0"/>
              <a:t>see it as my responsibility to enable us in September to have a good initial discussion on the content of Rel-18, which will finalize in December. As we already know that prioritization will be done for SA2 items on SA level, we need to have a rather complete view of the </a:t>
            </a:r>
            <a:r>
              <a:rPr lang="en-US" dirty="0" smtClean="0"/>
              <a:t>candidate items that </a:t>
            </a:r>
            <a:r>
              <a:rPr lang="en-US" dirty="0"/>
              <a:t>would go into </a:t>
            </a:r>
            <a:r>
              <a:rPr lang="en-US" dirty="0" smtClean="0"/>
              <a:t>Rel-18”</a:t>
            </a: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SA2#146 (August):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Objective proposal: </a:t>
            </a:r>
            <a:r>
              <a:rPr lang="en-US" dirty="0" smtClean="0"/>
              <a:t>identify </a:t>
            </a:r>
            <a:r>
              <a:rPr lang="en-US" dirty="0"/>
              <a:t>candidate </a:t>
            </a:r>
            <a:r>
              <a:rPr lang="en-US" dirty="0" smtClean="0"/>
              <a:t>enhancements, characterize </a:t>
            </a:r>
            <a:r>
              <a:rPr lang="en-US" dirty="0"/>
              <a:t>their justification/study-normative objective</a:t>
            </a:r>
            <a:r>
              <a:rPr lang="en-US" altLang="zh-CN" dirty="0" smtClean="0"/>
              <a:t> , with estimated TUs (</a:t>
            </a:r>
            <a:r>
              <a:rPr lang="en-US" altLang="zh-CN" dirty="0" err="1" smtClean="0"/>
              <a:t>study+normative</a:t>
            </a:r>
            <a:r>
              <a:rPr lang="en-US" altLang="zh-CN" dirty="0" smtClean="0"/>
              <a:t>) and collect supporting companies, for both access and backhaul.</a:t>
            </a:r>
          </a:p>
          <a:p>
            <a:pPr lvl="1"/>
            <a:endParaRPr lang="en-US" altLang="zh-CN" dirty="0" smtClean="0"/>
          </a:p>
          <a:p>
            <a:pPr lvl="2"/>
            <a:r>
              <a:rPr lang="en-US" altLang="zh-CN" dirty="0" smtClean="0"/>
              <a:t>Possible enhancements should </a:t>
            </a:r>
            <a:r>
              <a:rPr lang="en-US" altLang="zh-CN" dirty="0"/>
              <a:t>improve </a:t>
            </a:r>
            <a:r>
              <a:rPr lang="en-US" altLang="zh-CN" dirty="0" err="1"/>
              <a:t>QoE</a:t>
            </a:r>
            <a:r>
              <a:rPr lang="en-US" altLang="zh-CN" dirty="0"/>
              <a:t> </a:t>
            </a:r>
            <a:r>
              <a:rPr lang="en-US" altLang="zh-CN" dirty="0" smtClean="0"/>
              <a:t>and address regulated requirements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We recommend SAT backhauling and access enhancements to be studied in 2 </a:t>
            </a:r>
            <a:r>
              <a:rPr lang="en-US" altLang="zh-CN" smtClean="0"/>
              <a:t>separated SID.</a:t>
            </a:r>
            <a:endParaRPr lang="en-US" altLang="zh-CN" dirty="0"/>
          </a:p>
          <a:p>
            <a:pPr marL="0" indent="0">
              <a:buNone/>
            </a:pPr>
            <a:endParaRPr lang="en-US" altLang="zh-CN" i="1" dirty="0" smtClean="0"/>
          </a:p>
          <a:p>
            <a:endParaRPr lang="zh-CN" alt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6223247" cy="5157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74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4917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>
                <a:latin typeface="Calibri" panose="020F0502020204030204" pitchFamily="34" charset="0"/>
                <a:cs typeface="Calibri" panose="020F0502020204030204" pitchFamily="34" charset="0"/>
              </a:rPr>
              <a:t>R18 </a:t>
            </a:r>
            <a:r>
              <a:rPr lang="en-US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Proposals for </a:t>
            </a:r>
            <a:r>
              <a:rPr lang="en-US" altLang="de-DE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5GSAT_ARCH</a:t>
            </a:r>
            <a:r>
              <a:rPr lang="zh-CN" alt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SID</a:t>
            </a:r>
            <a:endParaRPr lang="zh-CN" alt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615166"/>
            <a:ext cx="10760901" cy="4794869"/>
          </a:xfrm>
        </p:spPr>
        <p:txBody>
          <a:bodyPr>
            <a:normAutofit/>
          </a:bodyPr>
          <a:lstStyle/>
          <a:p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#1 Multi </a:t>
            </a:r>
            <a:r>
              <a:rPr lang="en-GB" altLang="zh-CN" dirty="0">
                <a:latin typeface="Calibri" panose="020F0502020204030204" pitchFamily="34" charset="0"/>
                <a:cs typeface="Calibri" panose="020F0502020204030204" pitchFamily="34" charset="0"/>
              </a:rPr>
              <a:t>connectivity with satellite </a:t>
            </a:r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access</a:t>
            </a:r>
          </a:p>
          <a:p>
            <a:pPr marL="0" indent="0">
              <a:buNone/>
            </a:pPr>
            <a:endParaRPr lang="en-GB" altLang="zh-CN" dirty="0"/>
          </a:p>
          <a:p>
            <a:pPr lvl="1"/>
            <a:r>
              <a:rPr lang="en-GB" altLang="zh-CN" dirty="0" smtClean="0"/>
              <a:t>Statements:  </a:t>
            </a:r>
          </a:p>
          <a:p>
            <a:pPr lvl="2"/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Key </a:t>
            </a:r>
            <a:r>
              <a:rPr lang="en-GB" altLang="zh-CN" dirty="0">
                <a:latin typeface="Calibri" panose="020F0502020204030204" pitchFamily="34" charset="0"/>
                <a:cs typeface="Calibri" panose="020F0502020204030204" pitchFamily="34" charset="0"/>
              </a:rPr>
              <a:t>Issue #7 of TR </a:t>
            </a:r>
            <a:r>
              <a:rPr lang="fr-FR" altLang="zh-CN" dirty="0"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.737 “</a:t>
            </a:r>
            <a:r>
              <a:rPr lang="en-GB" altLang="zh-CN" dirty="0">
                <a:latin typeface="Calibri" panose="020F0502020204030204" pitchFamily="34" charset="0"/>
                <a:cs typeface="Calibri" panose="020F0502020204030204" pitchFamily="34" charset="0"/>
              </a:rPr>
              <a:t>Multi connectivity with satellite access</a:t>
            </a:r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”, It is </a:t>
            </a:r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concluded, </a:t>
            </a:r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for dual connectivity, that SA2 shall follow </a:t>
            </a:r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RAN work.</a:t>
            </a:r>
            <a:endParaRPr lang="en-GB" altLang="zh-CN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GB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It is proposed (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RWS-210600)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for Rel18 NTN RAN to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study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Asynchronous multi connectivity (e.g. between two satellites or NTN/TN) and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Carrier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Aggregration</a:t>
            </a:r>
            <a:endParaRPr lang="en-GB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fr-FR" altLang="zh-CN" dirty="0" smtClean="0"/>
          </a:p>
          <a:p>
            <a:pPr lvl="1"/>
            <a:r>
              <a:rPr lang="en-GB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SA2 objective: Study accordingly the impacts of asynchronous multi connectivity and carrier aggregation on architecture and procedures. </a:t>
            </a:r>
          </a:p>
          <a:p>
            <a:pPr lvl="1"/>
            <a:endParaRPr lang="zh-CN" alt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6223247" cy="5157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646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15166"/>
            <a:ext cx="11353800" cy="4794869"/>
          </a:xfrm>
        </p:spPr>
        <p:txBody>
          <a:bodyPr>
            <a:normAutofit/>
          </a:bodyPr>
          <a:lstStyle/>
          <a:p>
            <a:pPr hangingPunct="0">
              <a:spcAft>
                <a:spcPts val="900"/>
              </a:spcAft>
            </a:pPr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#2 </a:t>
            </a:r>
            <a:r>
              <a:rPr lang="en-US" dirty="0"/>
              <a:t>Architectural impacts due to </a:t>
            </a:r>
            <a:r>
              <a:rPr lang="en-US" dirty="0" smtClean="0"/>
              <a:t>extraterritoriality </a:t>
            </a:r>
            <a:r>
              <a:rPr lang="en-US" dirty="0"/>
              <a:t>regulatory </a:t>
            </a:r>
            <a:r>
              <a:rPr lang="en-US" dirty="0" smtClean="0"/>
              <a:t>requirements</a:t>
            </a:r>
            <a:endParaRPr lang="en-GB" altLang="zh-CN" dirty="0"/>
          </a:p>
          <a:p>
            <a:pPr lvl="1"/>
            <a:endParaRPr lang="en-GB" altLang="zh-CN" dirty="0" smtClean="0"/>
          </a:p>
          <a:p>
            <a:pPr lvl="1"/>
            <a:r>
              <a:rPr lang="en-GB" altLang="zh-CN" dirty="0" smtClean="0"/>
              <a:t>Statements: </a:t>
            </a:r>
          </a:p>
          <a:p>
            <a:pPr lvl="2"/>
            <a:r>
              <a:rPr lang="en-GB" altLang="zh-CN" dirty="0" smtClean="0"/>
              <a:t>Stage 1 Rel18 new </a:t>
            </a:r>
            <a:r>
              <a:rPr lang="en-GB" altLang="zh-CN" dirty="0" smtClean="0"/>
              <a:t>recommendations </a:t>
            </a:r>
            <a:r>
              <a:rPr lang="en-GB" altLang="zh-CN" dirty="0"/>
              <a:t>22.926 provided Guidelines for </a:t>
            </a:r>
            <a:r>
              <a:rPr lang="en-GB" altLang="zh-CN" dirty="0"/>
              <a:t>e</a:t>
            </a:r>
            <a:r>
              <a:rPr lang="en-GB" altLang="zh-CN" dirty="0" smtClean="0"/>
              <a:t>xtraterritorial </a:t>
            </a:r>
            <a:r>
              <a:rPr lang="en-GB" altLang="zh-CN" dirty="0"/>
              <a:t>5G Systems, in which territories affected by regulatory requirements on communication, 3GPP Services/features affected by </a:t>
            </a:r>
            <a:r>
              <a:rPr lang="en-GB" altLang="zh-CN" dirty="0" smtClean="0"/>
              <a:t>extraterritoriality</a:t>
            </a:r>
            <a:r>
              <a:rPr lang="en-GB" altLang="zh-CN" dirty="0" smtClean="0"/>
              <a:t>: e.g.</a:t>
            </a:r>
            <a:r>
              <a:rPr lang="en-GB" altLang="zh-CN" dirty="0" smtClean="0"/>
              <a:t> Network based UE location.</a:t>
            </a:r>
            <a:endParaRPr lang="en-GB" altLang="zh-CN" dirty="0"/>
          </a:p>
          <a:p>
            <a:pPr lvl="1"/>
            <a:endParaRPr lang="fr-FR" altLang="zh-CN" dirty="0" smtClean="0"/>
          </a:p>
          <a:p>
            <a:pPr lvl="1"/>
            <a:r>
              <a:rPr lang="en-GB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SA2 objective: </a:t>
            </a:r>
            <a:r>
              <a:rPr lang="en-GB" altLang="zh-CN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tudy the recommendations provided by SA1 in Rel18 and enhance accordingly functions and procedures to better fulfil </a:t>
            </a:r>
            <a:r>
              <a:rPr lang="en-US" i="1" dirty="0" smtClean="0"/>
              <a:t>extraterritoriality </a:t>
            </a:r>
            <a:r>
              <a:rPr lang="en-US" i="1" dirty="0"/>
              <a:t>regulatory </a:t>
            </a:r>
            <a:r>
              <a:rPr lang="en-US" i="1" dirty="0" smtClean="0"/>
              <a:t>requirements.</a:t>
            </a:r>
            <a:endParaRPr lang="fr-FR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GB" altLang="zh-CN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zh-CN" altLang="en-US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4917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>
                <a:latin typeface="Calibri" panose="020F0502020204030204" pitchFamily="34" charset="0"/>
                <a:cs typeface="Calibri" panose="020F0502020204030204" pitchFamily="34" charset="0"/>
              </a:rPr>
              <a:t>R18 </a:t>
            </a:r>
            <a:r>
              <a:rPr lang="en-US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Proposals for </a:t>
            </a:r>
            <a:r>
              <a:rPr lang="en-US" altLang="de-DE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5GSAT_ARCH</a:t>
            </a:r>
            <a:r>
              <a:rPr lang="zh-CN" alt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SID</a:t>
            </a:r>
            <a:endParaRPr lang="zh-CN" alt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6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15166"/>
            <a:ext cx="10964916" cy="4794869"/>
          </a:xfrm>
        </p:spPr>
        <p:txBody>
          <a:bodyPr>
            <a:normAutofit/>
          </a:bodyPr>
          <a:lstStyle/>
          <a:p>
            <a:pPr hangingPunct="0">
              <a:spcAft>
                <a:spcPts val="900"/>
              </a:spcAft>
            </a:pPr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#3 </a:t>
            </a:r>
            <a:r>
              <a:rPr lang="en-GB" dirty="0" smtClean="0"/>
              <a:t>RAT fall back to SAT for </a:t>
            </a:r>
            <a:r>
              <a:rPr lang="en-GB" dirty="0"/>
              <a:t>IMS voice and Emergency </a:t>
            </a:r>
            <a:r>
              <a:rPr lang="en-GB" dirty="0" smtClean="0"/>
              <a:t>services.</a:t>
            </a:r>
            <a:endParaRPr lang="fr-FR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altLang="zh-CN" dirty="0"/>
          </a:p>
          <a:p>
            <a:pPr lvl="1"/>
            <a:r>
              <a:rPr lang="en-GB" altLang="zh-CN" dirty="0" smtClean="0"/>
              <a:t>Statements: </a:t>
            </a:r>
          </a:p>
          <a:p>
            <a:pPr lvl="2"/>
            <a:r>
              <a:rPr lang="en-GB" altLang="zh-CN" dirty="0" smtClean="0"/>
              <a:t>c</a:t>
            </a:r>
            <a:r>
              <a:rPr lang="en-GB" dirty="0" smtClean="0"/>
              <a:t>overage </a:t>
            </a:r>
            <a:r>
              <a:rPr lang="en-GB" dirty="0"/>
              <a:t>provided by the satellite access </a:t>
            </a:r>
            <a:r>
              <a:rPr lang="en-GB" dirty="0" smtClean="0"/>
              <a:t>may </a:t>
            </a:r>
            <a:r>
              <a:rPr lang="en-GB" dirty="0"/>
              <a:t>be expected in case of </a:t>
            </a:r>
            <a:r>
              <a:rPr lang="en-GB" dirty="0" smtClean="0"/>
              <a:t>emergency </a:t>
            </a:r>
            <a:r>
              <a:rPr lang="en-GB" dirty="0"/>
              <a:t>e.g. </a:t>
            </a:r>
            <a:r>
              <a:rPr lang="en-GB" dirty="0" smtClean="0"/>
              <a:t>Lost </a:t>
            </a:r>
            <a:r>
              <a:rPr lang="en-GB" dirty="0"/>
              <a:t>of the coverage provided by terrestrial </a:t>
            </a:r>
            <a:r>
              <a:rPr lang="en-GB" dirty="0" smtClean="0"/>
              <a:t>RANs (EUTRA/NR) </a:t>
            </a:r>
            <a:r>
              <a:rPr lang="en-GB" dirty="0"/>
              <a:t>connected to EPC and/or 5GC. </a:t>
            </a:r>
            <a:r>
              <a:rPr lang="fr-FR" dirty="0" smtClean="0"/>
              <a:t> </a:t>
            </a:r>
          </a:p>
          <a:p>
            <a:pPr lvl="1"/>
            <a:endParaRPr lang="fr-FR" altLang="zh-CN" dirty="0" smtClean="0"/>
          </a:p>
          <a:p>
            <a:pPr lvl="1"/>
            <a:r>
              <a:rPr lang="en-GB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SA2 objective: Study </a:t>
            </a:r>
            <a:r>
              <a:rPr lang="fr-FR" i="1" dirty="0" smtClean="0"/>
              <a:t>impacts of the </a:t>
            </a:r>
            <a:r>
              <a:rPr lang="en-GB" i="1" dirty="0"/>
              <a:t>s</a:t>
            </a:r>
            <a:r>
              <a:rPr lang="en-GB" i="1" dirty="0" smtClean="0"/>
              <a:t>upport </a:t>
            </a:r>
            <a:r>
              <a:rPr lang="en-GB" i="1" dirty="0"/>
              <a:t>of RAT </a:t>
            </a:r>
            <a:r>
              <a:rPr lang="en-GB" i="1" dirty="0" smtClean="0"/>
              <a:t>fall-back to </a:t>
            </a:r>
            <a:r>
              <a:rPr lang="en-GB" i="1" dirty="0"/>
              <a:t>the satellite </a:t>
            </a:r>
            <a:r>
              <a:rPr lang="en-GB" i="1" dirty="0" smtClean="0"/>
              <a:t>access </a:t>
            </a:r>
            <a:r>
              <a:rPr lang="en-GB" i="1" dirty="0"/>
              <a:t>for IMS voice and Emergency service </a:t>
            </a:r>
            <a:r>
              <a:rPr lang="en-GB" i="1" dirty="0" smtClean="0"/>
              <a:t>(e.g.: impact on mobility management procedures).</a:t>
            </a:r>
            <a:endParaRPr lang="fr-FR" i="1" dirty="0"/>
          </a:p>
          <a:p>
            <a:pPr lvl="1"/>
            <a:endParaRPr lang="fr-FR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GB" altLang="zh-CN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4917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>
                <a:latin typeface="Calibri" panose="020F0502020204030204" pitchFamily="34" charset="0"/>
                <a:cs typeface="Calibri" panose="020F0502020204030204" pitchFamily="34" charset="0"/>
              </a:rPr>
              <a:t>R18 </a:t>
            </a:r>
            <a:r>
              <a:rPr lang="en-US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Proposals for </a:t>
            </a:r>
            <a:r>
              <a:rPr lang="en-US" altLang="de-DE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5GSAT_ARCH</a:t>
            </a:r>
            <a:r>
              <a:rPr lang="zh-CN" alt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SID</a:t>
            </a:r>
            <a:endParaRPr lang="zh-CN" alt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26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15166"/>
            <a:ext cx="10964916" cy="4794869"/>
          </a:xfrm>
        </p:spPr>
        <p:txBody>
          <a:bodyPr>
            <a:normAutofit/>
          </a:bodyPr>
          <a:lstStyle/>
          <a:p>
            <a:r>
              <a:rPr lang="en-GB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#4 </a:t>
            </a:r>
            <a:r>
              <a:rPr lang="en-GB" dirty="0" smtClean="0"/>
              <a:t>RAN </a:t>
            </a:r>
            <a:r>
              <a:rPr lang="en-GB" dirty="0"/>
              <a:t>mobility with NGSO regenerative-based satellite </a:t>
            </a:r>
            <a:r>
              <a:rPr lang="en-GB" dirty="0" smtClean="0"/>
              <a:t>access</a:t>
            </a:r>
          </a:p>
          <a:p>
            <a:endParaRPr lang="en-GB" altLang="zh-CN" dirty="0"/>
          </a:p>
          <a:p>
            <a:pPr lvl="1"/>
            <a:r>
              <a:rPr lang="en-GB" altLang="zh-CN" dirty="0" smtClean="0"/>
              <a:t>Statements: </a:t>
            </a:r>
          </a:p>
          <a:p>
            <a:pPr lvl="2"/>
            <a:r>
              <a:rPr lang="en-US" dirty="0" smtClean="0"/>
              <a:t>Key Issue #6 in TR23.737 (RAN </a:t>
            </a:r>
            <a:r>
              <a:rPr lang="en-US" dirty="0"/>
              <a:t>mobility with NGSO regenerative-based satellite </a:t>
            </a:r>
            <a:r>
              <a:rPr lang="en-US" dirty="0" smtClean="0"/>
              <a:t>access) may have not been completely covered as transparent payload only was  considered as rel17 hypothesis.</a:t>
            </a:r>
          </a:p>
          <a:p>
            <a:pPr lvl="2"/>
            <a:r>
              <a:rPr lang="en-US" dirty="0" smtClean="0"/>
              <a:t>Regenerative </a:t>
            </a:r>
            <a:r>
              <a:rPr lang="en-US" dirty="0"/>
              <a:t>payload may include </a:t>
            </a:r>
            <a:r>
              <a:rPr lang="en-GB" dirty="0" smtClean="0"/>
              <a:t>RAN </a:t>
            </a:r>
            <a:r>
              <a:rPr lang="en-GB" dirty="0"/>
              <a:t>functions </a:t>
            </a:r>
            <a:r>
              <a:rPr lang="en-GB" dirty="0" smtClean="0"/>
              <a:t>and </a:t>
            </a:r>
            <a:r>
              <a:rPr lang="en-GB" dirty="0"/>
              <a:t>may provide </a:t>
            </a:r>
            <a:r>
              <a:rPr lang="en-GB" dirty="0" smtClean="0"/>
              <a:t>ISL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  <a:p>
            <a:pPr lvl="2"/>
            <a:endParaRPr lang="fr-FR" dirty="0" smtClean="0"/>
          </a:p>
          <a:p>
            <a:pPr lvl="1"/>
            <a:endParaRPr lang="fr-FR" altLang="zh-CN" dirty="0" smtClean="0"/>
          </a:p>
          <a:p>
            <a:pPr lvl="1"/>
            <a:r>
              <a:rPr lang="en-GB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SA2 objective: reconsider if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any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functional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procedural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enhancement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requested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to support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regenerative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ISL in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fix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moving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schemes</a:t>
            </a:r>
            <a:r>
              <a:rPr lang="fr-FR" altLang="zh-CN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fr-FR" i="1" dirty="0"/>
          </a:p>
          <a:p>
            <a:pPr lvl="1"/>
            <a:endParaRPr lang="fr-FR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GB" altLang="zh-CN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4917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>
                <a:latin typeface="Calibri" panose="020F0502020204030204" pitchFamily="34" charset="0"/>
                <a:cs typeface="Calibri" panose="020F0502020204030204" pitchFamily="34" charset="0"/>
              </a:rPr>
              <a:t>R18 </a:t>
            </a:r>
            <a:r>
              <a:rPr lang="en-US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Proposals for </a:t>
            </a:r>
            <a:r>
              <a:rPr lang="en-US" altLang="de-DE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5GSAT_ARCH</a:t>
            </a:r>
            <a:r>
              <a:rPr lang="zh-CN" alt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zh-CN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SID</a:t>
            </a:r>
            <a:endParaRPr lang="zh-CN" alt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36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682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等线</vt:lpstr>
      <vt:lpstr>等线 Light</vt:lpstr>
      <vt:lpstr>Office 主题​​</vt:lpstr>
      <vt:lpstr>Study proposal on integration enhancement of satellite components in the 5G architecture for R18</vt:lpstr>
      <vt:lpstr>Where we are? </vt:lpstr>
      <vt:lpstr>R18 content definition </vt:lpstr>
      <vt:lpstr> R18 Proposals for 5GSAT_ARCH SID</vt:lpstr>
      <vt:lpstr> R18 Proposals for 5GSAT_ARCH SID</vt:lpstr>
      <vt:lpstr> R18 Proposals for 5GSAT_ARCH SID</vt:lpstr>
      <vt:lpstr> R18 Proposals for 5GSAT_ARCH SID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supporting Ranging Service</dc:title>
  <dc:creator>mi2</dc:creator>
  <cp:lastModifiedBy>jy20</cp:lastModifiedBy>
  <cp:revision>170</cp:revision>
  <dcterms:created xsi:type="dcterms:W3CDTF">2021-02-10T09:52:24Z</dcterms:created>
  <dcterms:modified xsi:type="dcterms:W3CDTF">2021-07-01T09:41:37Z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3e1f8bf477da4576a6c357368b7fb30e">
    <vt:lpwstr>CWMmJ/Q7uges7ZmwOdqogKgvYmzjKCs9O048d5yQSbFrlnoDTZ/JeOBRgPMncUsr8QjPEYXwAIcLbLF4yutCQWvqA==</vt:lpwstr>
  </property>
</Properties>
</file>