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1"/>
  </p:notesMasterIdLst>
  <p:handoutMasterIdLst>
    <p:handoutMasterId r:id="rId12"/>
  </p:handoutMasterIdLst>
  <p:sldIdLst>
    <p:sldId id="303" r:id="rId2"/>
    <p:sldId id="736" r:id="rId3"/>
    <p:sldId id="734" r:id="rId4"/>
    <p:sldId id="741" r:id="rId5"/>
    <p:sldId id="737" r:id="rId6"/>
    <p:sldId id="738" r:id="rId7"/>
    <p:sldId id="739" r:id="rId8"/>
    <p:sldId id="740" r:id="rId9"/>
    <p:sldId id="735" r:id="rId10"/>
  </p:sldIdLst>
  <p:sldSz cx="9144000" cy="5143500" type="screen16x9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msung" initials="Samsun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7FCA2"/>
    <a:srgbClr val="9EEB4F"/>
    <a:srgbClr val="72AF2F"/>
    <a:srgbClr val="00CC00"/>
    <a:srgbClr val="FF00FF"/>
    <a:srgbClr val="339933"/>
    <a:srgbClr val="00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28"/>
    <p:restoredTop sz="91922"/>
  </p:normalViewPr>
  <p:slideViewPr>
    <p:cSldViewPr snapToGrid="0">
      <p:cViewPr>
        <p:scale>
          <a:sx n="90" d="100"/>
          <a:sy n="90" d="100"/>
        </p:scale>
        <p:origin x="-638" y="-283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258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5D2EA2E-FB82-8E49-BF44-684EF1FD1544}" type="datetime1">
              <a:rPr lang="en-US" altLang="en-US"/>
              <a:pPr>
                <a:defRPr/>
              </a:pPr>
              <a:t>3/23/2018</a:t>
            </a:fld>
            <a:endParaRPr lang="en-US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6C49C3E-2ABF-BF40-B59C-9B7209BEED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6840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F9B35D63-687F-0645-93C3-538BC8329077}" type="datetime1">
              <a:rPr lang="en-US" altLang="en-US"/>
              <a:pPr>
                <a:defRPr/>
              </a:pPr>
              <a:t>3/23/2018</a:t>
            </a:fld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691D9AE-09FE-5F48-8320-D94237B742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782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691F40F3-D6D8-A740-B3A4-6E7453421C9B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x-none" dirty="0">
              <a:latin typeface="Times New Roman" charset="0"/>
              <a:ea typeface="ＭＳ Ｐゴシック" charset="-128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284413" indent="1588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741613" indent="1588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198813" indent="1588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656013" indent="1588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8570CF4-30C0-1E4C-B198-4030F6B9F12D}" type="slidenum">
              <a:rPr lang="en-GB" altLang="en-US" sz="1200">
                <a:latin typeface="Times New Roman" charset="0"/>
              </a:rPr>
              <a:pPr/>
              <a:t>2</a:t>
            </a:fld>
            <a:endParaRPr lang="en-GB" alt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latin typeface="Times New Roman" charset="0"/>
              <a:ea typeface="ＭＳ Ｐゴシック" charset="-128"/>
            </a:endParaRPr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284413" indent="1588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741613" indent="1588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198813" indent="1588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656013" indent="1588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90F804B8-2573-F043-ACA4-6A876C71C0BA}" type="slidenum">
              <a:rPr lang="en-GB" altLang="en-US" sz="1200">
                <a:latin typeface="Times New Roman" charset="0"/>
              </a:rPr>
              <a:pPr/>
              <a:t>5</a:t>
            </a:fld>
            <a:endParaRPr lang="en-GB" alt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 dirty="0">
              <a:latin typeface="Times New Roman" charset="0"/>
              <a:ea typeface="ＭＳ Ｐゴシック" charset="-128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284413" indent="1588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741613" indent="1588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198813" indent="1588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656013" indent="1588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B3A4AFBF-B31D-4C48-BD70-BB0CAD6549AD}" type="slidenum">
              <a:rPr lang="en-GB" altLang="en-US" sz="1200">
                <a:latin typeface="Times New Roman" charset="0"/>
              </a:rPr>
              <a:pPr/>
              <a:t>6</a:t>
            </a:fld>
            <a:endParaRPr lang="en-GB" alt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latin typeface="Times New Roman" charset="0"/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defTabSz="930275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284413" indent="1588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741613" indent="1588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198813" indent="1588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656013" indent="1588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345E8BD2-9C02-7148-BDBA-7A274FB856B2}" type="slidenum">
              <a:rPr lang="en-GB" altLang="en-US" sz="1200">
                <a:latin typeface="Times New Roman" charset="0"/>
              </a:rPr>
              <a:pPr/>
              <a:t>7</a:t>
            </a:fld>
            <a:endParaRPr lang="en-GB" alt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0"/>
            <a:ext cx="3859212" cy="47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7852" y="2859161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148" indent="0" algn="ctr">
              <a:buNone/>
              <a:defRPr/>
            </a:lvl2pPr>
            <a:lvl3pPr marL="914296" indent="0" algn="ctr">
              <a:buNone/>
              <a:defRPr/>
            </a:lvl3pPr>
            <a:lvl4pPr marL="1371444" indent="0" algn="ctr">
              <a:buNone/>
              <a:defRPr/>
            </a:lvl4pPr>
            <a:lvl5pPr marL="1828592" indent="0" algn="ctr">
              <a:buNone/>
              <a:defRPr/>
            </a:lvl5pPr>
            <a:lvl6pPr marL="2285740" indent="0" algn="ctr">
              <a:buNone/>
              <a:defRPr/>
            </a:lvl6pPr>
            <a:lvl7pPr marL="2742888" indent="0" algn="ctr">
              <a:buNone/>
              <a:defRPr/>
            </a:lvl7pPr>
            <a:lvl8pPr marL="3200036" indent="0" algn="ctr">
              <a:buNone/>
              <a:defRPr/>
            </a:lvl8pPr>
            <a:lvl9pPr marL="3657184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034432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861" indent="-342861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76983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18355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/>
        </p:nvSpPr>
        <p:spPr bwMode="auto">
          <a:xfrm>
            <a:off x="7938" y="4779963"/>
            <a:ext cx="6169025" cy="242887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667933" y="171450"/>
            <a:ext cx="5771091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1133" y="1090613"/>
            <a:ext cx="8012642" cy="362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588" y="4773613"/>
            <a:ext cx="6221412" cy="288925"/>
          </a:xfrm>
          <a:prstGeom prst="rect">
            <a:avLst/>
          </a:prstGeom>
          <a:noFill/>
        </p:spPr>
        <p:txBody>
          <a:bodyPr lIns="91430" tIns="45715" rIns="91430" bIns="45715" anchor="ctr">
            <a:norm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GB" altLang="en-US" dirty="0" smtClean="0">
                <a:solidFill>
                  <a:schemeClr val="bg1"/>
                </a:solidFill>
              </a:rPr>
              <a:t> Workshop</a:t>
            </a:r>
            <a:r>
              <a:rPr lang="en-GB" altLang="en-US" baseline="0" dirty="0" smtClean="0">
                <a:solidFill>
                  <a:schemeClr val="bg1"/>
                </a:solidFill>
              </a:rPr>
              <a:t> with 3GPP Executives</a:t>
            </a:r>
            <a:r>
              <a:rPr lang="en-GB" altLang="en-US" sz="800" dirty="0" smtClean="0">
                <a:solidFill>
                  <a:schemeClr val="bg1"/>
                </a:solidFill>
              </a:rPr>
              <a:t>, 23 March, 2018, Chennai,</a:t>
            </a:r>
            <a:r>
              <a:rPr lang="en-GB" altLang="en-US" sz="800" baseline="0" dirty="0" smtClean="0">
                <a:solidFill>
                  <a:schemeClr val="bg1"/>
                </a:solidFill>
              </a:rPr>
              <a:t> IN</a:t>
            </a:r>
            <a:endParaRPr lang="en-GB" altLang="en-US" sz="800" dirty="0" smtClean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/>
        </p:nvSpPr>
        <p:spPr bwMode="auto">
          <a:xfrm>
            <a:off x="4086225" y="2478088"/>
            <a:ext cx="974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altLang="en-US" smtClean="0">
                <a:solidFill>
                  <a:schemeClr val="bg1"/>
                </a:solidFill>
              </a:rPr>
              <a:t>© 3GPP 2012</a:t>
            </a:r>
            <a:endParaRPr lang="en-GB" altLang="en-US" smtClean="0"/>
          </a:p>
        </p:txBody>
      </p:sp>
      <p:pic>
        <p:nvPicPr>
          <p:cNvPr id="1031" name="Picture 10" descr="3GPP_TM_RD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230188"/>
            <a:ext cx="118745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/>
        </p:nvSpPr>
        <p:spPr bwMode="auto">
          <a:xfrm>
            <a:off x="7439025" y="4846638"/>
            <a:ext cx="824244" cy="21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altLang="en-US" sz="800" dirty="0" smtClean="0"/>
              <a:t>© 3GPP 2018</a:t>
            </a:r>
          </a:p>
        </p:txBody>
      </p:sp>
      <p:sp>
        <p:nvSpPr>
          <p:cNvPr id="1033" name="Oval 11"/>
          <p:cNvSpPr>
            <a:spLocks noChangeArrowheads="1"/>
          </p:cNvSpPr>
          <p:nvPr/>
        </p:nvSpPr>
        <p:spPr bwMode="auto">
          <a:xfrm>
            <a:off x="8308975" y="4773613"/>
            <a:ext cx="609600" cy="314325"/>
          </a:xfrm>
          <a:prstGeom prst="ellipse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30" tIns="45715" rIns="91430" bIns="45715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defRPr/>
            </a:pPr>
            <a:fld id="{52DF0A0B-5E76-A442-B4AE-AABC0FB81F34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smtClean="0"/>
          </a:p>
          <a:p>
            <a:pPr>
              <a:defRPr/>
            </a:pPr>
            <a:endParaRPr lang="en-GB" altLang="en-US" smtClean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87" y="230188"/>
            <a:ext cx="1101796" cy="6905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1" r:id="rId2"/>
    <p:sldLayoutId id="2147484152" r:id="rId3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148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296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44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592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514314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462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8610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5758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417638" y="1976438"/>
            <a:ext cx="7069137" cy="11017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de-DE" sz="2200" dirty="0" smtClean="0"/>
              <a:t>3GPP Broadband Communication Applied to New Sectors</a:t>
            </a:r>
            <a:endParaRPr lang="en-GB" sz="1600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5122" name="Subtitle 6"/>
          <p:cNvSpPr>
            <a:spLocks noGrp="1"/>
          </p:cNvSpPr>
          <p:nvPr>
            <p:ph type="subTitle" idx="1"/>
          </p:nvPr>
        </p:nvSpPr>
        <p:spPr>
          <a:xfrm>
            <a:off x="1749425" y="2879725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ea typeface="ＭＳ Ｐゴシック" charset="-128"/>
              </a:rPr>
              <a:t/>
            </a:r>
            <a:br>
              <a:rPr lang="en-US" altLang="en-US" sz="2000" dirty="0">
                <a:ea typeface="ＭＳ Ｐゴシック" charset="-128"/>
              </a:rPr>
            </a:br>
            <a:r>
              <a:rPr lang="en-US" altLang="en-US" sz="2000" dirty="0">
                <a:latin typeface="Arial" charset="0"/>
                <a:ea typeface="ＭＳ Ｐゴシック" charset="-128"/>
              </a:rPr>
              <a:t>Erik </a:t>
            </a:r>
            <a:r>
              <a:rPr lang="en-US" altLang="en-US" sz="2000" dirty="0" err="1">
                <a:latin typeface="Arial" charset="0"/>
                <a:ea typeface="ＭＳ Ｐゴシック" charset="-128"/>
              </a:rPr>
              <a:t>Guttman</a:t>
            </a:r>
            <a:endParaRPr lang="en-US" altLang="en-US" sz="2000" dirty="0"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n-US" altLang="en-US" sz="1800" dirty="0">
                <a:ea typeface="ＭＳ Ｐゴシック" charset="-128"/>
              </a:rPr>
              <a:t>Chairman of 3GPP SA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US" altLang="en-US" sz="1600" i="1" dirty="0">
                <a:ea typeface="ＭＳ Ｐゴシック" charset="-128"/>
              </a:rPr>
              <a:t>Samsung Electronics Co., Ltd.</a:t>
            </a:r>
          </a:p>
          <a:p>
            <a:pPr>
              <a:lnSpc>
                <a:spcPct val="80000"/>
              </a:lnSpc>
            </a:pPr>
            <a:endParaRPr lang="en-GB" altLang="en-US" sz="2000" dirty="0">
              <a:ea typeface="ＭＳ Ｐゴシック" charset="-128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>
          <a:xfrm>
            <a:off x="1777999" y="201613"/>
            <a:ext cx="5535613" cy="857250"/>
          </a:xfrm>
        </p:spPr>
        <p:txBody>
          <a:bodyPr/>
          <a:lstStyle/>
          <a:p>
            <a:r>
              <a:rPr lang="de-DE" altLang="en-US" dirty="0" smtClean="0">
                <a:ea typeface="ＭＳ Ｐゴシック" charset="-128"/>
              </a:rPr>
              <a:t>3GPP Status Overview</a:t>
            </a:r>
            <a:endParaRPr lang="de-DE" altLang="en-US" dirty="0">
              <a:ea typeface="ＭＳ Ｐゴシック" charset="-128"/>
            </a:endParaRPr>
          </a:p>
        </p:txBody>
      </p:sp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85775" y="4318000"/>
            <a:ext cx="8488363" cy="403224"/>
          </a:xfrm>
        </p:spPr>
        <p:txBody>
          <a:bodyPr/>
          <a:lstStyle/>
          <a:p>
            <a:pPr marL="0" indent="0" algn="ctr">
              <a:buNone/>
            </a:pPr>
            <a:r>
              <a:rPr lang="de-DE" altLang="en-US" sz="1800" dirty="0" smtClean="0">
                <a:ea typeface="ＭＳ Ｐゴシック" charset="-128"/>
              </a:rPr>
              <a:t>5G Phase 1: Rel-15, 5G Phase 2: Rel-16, IMT-2020 Submission: 12.19</a:t>
            </a:r>
            <a:endParaRPr lang="de-DE" altLang="en-US" sz="1800" dirty="0">
              <a:ea typeface="ＭＳ Ｐゴシック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64" y="2825893"/>
            <a:ext cx="8204200" cy="153874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106" y="883787"/>
            <a:ext cx="5194627" cy="2001371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 dirty="0" smtClean="0">
                <a:ea typeface="ＭＳ Ｐゴシック" charset="-128"/>
              </a:rPr>
              <a:t>3GPP Broadband Communication Overview</a:t>
            </a:r>
            <a:endParaRPr lang="en-GB" altLang="en-US" sz="2800" dirty="0">
              <a:ea typeface="ＭＳ Ｐゴシック" charset="-128"/>
            </a:endParaRP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85775" y="995363"/>
            <a:ext cx="8388350" cy="3746500"/>
          </a:xfrm>
        </p:spPr>
        <p:txBody>
          <a:bodyPr/>
          <a:lstStyle/>
          <a:p>
            <a:pPr marL="341313" indent="-341313">
              <a:lnSpc>
                <a:spcPct val="80000"/>
              </a:lnSpc>
            </a:pPr>
            <a:r>
              <a:rPr lang="en-US" altLang="en-US" sz="2400" dirty="0" smtClean="0">
                <a:ea typeface="ＭＳ Ｐゴシック" charset="-128"/>
              </a:rPr>
              <a:t>Evolution with backward compatibility</a:t>
            </a:r>
          </a:p>
          <a:p>
            <a:pPr marL="739815" lvl="1" indent="-341313">
              <a:lnSpc>
                <a:spcPct val="80000"/>
              </a:lnSpc>
            </a:pPr>
            <a:endParaRPr lang="en-US" altLang="en-US" sz="2000" dirty="0" smtClean="0">
              <a:ea typeface="ＭＳ Ｐゴシック" charset="-128"/>
            </a:endParaRPr>
          </a:p>
          <a:p>
            <a:pPr marL="739815" lvl="1" indent="-341313">
              <a:lnSpc>
                <a:spcPct val="80000"/>
              </a:lnSpc>
            </a:pPr>
            <a:endParaRPr lang="en-US" altLang="en-US" sz="2000" dirty="0">
              <a:ea typeface="ＭＳ Ｐゴシック" charset="-128"/>
            </a:endParaRPr>
          </a:p>
          <a:p>
            <a:pPr marL="341313" indent="-341313">
              <a:lnSpc>
                <a:spcPct val="80000"/>
              </a:lnSpc>
            </a:pPr>
            <a:r>
              <a:rPr lang="en-US" altLang="en-US" dirty="0" smtClean="0">
                <a:ea typeface="ＭＳ Ｐゴシック" charset="-128"/>
              </a:rPr>
              <a:t>Mobility and service continuity</a:t>
            </a:r>
          </a:p>
          <a:p>
            <a:pPr marL="739815" lvl="1" indent="-341313">
              <a:lnSpc>
                <a:spcPct val="80000"/>
              </a:lnSpc>
            </a:pPr>
            <a:endParaRPr lang="en-US" altLang="en-US" dirty="0">
              <a:ea typeface="ＭＳ Ｐゴシック" charset="-128"/>
            </a:endParaRPr>
          </a:p>
          <a:p>
            <a:pPr marL="341313" indent="-341313">
              <a:lnSpc>
                <a:spcPct val="80000"/>
              </a:lnSpc>
            </a:pPr>
            <a:r>
              <a:rPr lang="en-US" altLang="en-US" dirty="0" smtClean="0">
                <a:ea typeface="ＭＳ Ｐゴシック" charset="-128"/>
              </a:rPr>
              <a:t>Continuing development of RAN and CN to support ever higher data rates</a:t>
            </a:r>
          </a:p>
          <a:p>
            <a:pPr marL="341313" indent="-341313">
              <a:lnSpc>
                <a:spcPct val="80000"/>
              </a:lnSpc>
            </a:pPr>
            <a:endParaRPr lang="en-US" altLang="en-US" dirty="0">
              <a:ea typeface="ＭＳ Ｐゴシック" charset="-128"/>
            </a:endParaRPr>
          </a:p>
          <a:p>
            <a:pPr marL="341313" indent="-341313">
              <a:lnSpc>
                <a:spcPct val="80000"/>
              </a:lnSpc>
            </a:pPr>
            <a:r>
              <a:rPr lang="en-US" altLang="en-US" dirty="0" smtClean="0">
                <a:ea typeface="ＭＳ Ｐゴシック" charset="-128"/>
              </a:rPr>
              <a:t>New 5G broadband capabilities (URLLC, </a:t>
            </a:r>
            <a:r>
              <a:rPr lang="en-US" altLang="en-US" dirty="0" err="1" smtClean="0">
                <a:ea typeface="ＭＳ Ｐゴシック" charset="-128"/>
              </a:rPr>
              <a:t>mIoT</a:t>
            </a:r>
            <a:r>
              <a:rPr lang="en-US" altLang="en-US" dirty="0" smtClean="0">
                <a:ea typeface="ＭＳ Ｐゴシック" charset="-128"/>
              </a:rPr>
              <a:t>)</a:t>
            </a:r>
            <a:endParaRPr lang="en-US" altLang="en-US" dirty="0">
              <a:ea typeface="ＭＳ Ｐゴシック" charset="-128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011" y="1311804"/>
            <a:ext cx="3170555" cy="708025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Broadband</a:t>
            </a:r>
            <a:endParaRPr lang="en-GB" dirty="0"/>
          </a:p>
        </p:txBody>
      </p:sp>
      <p:pic>
        <p:nvPicPr>
          <p:cNvPr id="3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724" y="900787"/>
            <a:ext cx="6973091" cy="386383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2345" y="3902845"/>
            <a:ext cx="1393330" cy="861774"/>
          </a:xfrm>
          <a:prstGeom prst="rect">
            <a:avLst/>
          </a:prstGeom>
          <a:solidFill>
            <a:srgbClr val="FFCC99">
              <a:alpha val="18824"/>
            </a:srgbClr>
          </a:solidFill>
        </p:spPr>
        <p:txBody>
          <a:bodyPr wrap="none" rtlCol="0">
            <a:spAutoFit/>
          </a:bodyPr>
          <a:lstStyle/>
          <a:p>
            <a:r>
              <a:rPr lang="en-GB" i="1" dirty="0" smtClean="0">
                <a:latin typeface="Calibri"/>
              </a:rPr>
              <a:t>● </a:t>
            </a:r>
            <a:r>
              <a:rPr lang="en-GB" b="1" i="1" dirty="0" err="1" smtClean="0">
                <a:latin typeface="Calibri"/>
              </a:rPr>
              <a:t>enTV</a:t>
            </a:r>
            <a:r>
              <a:rPr lang="en-GB" i="1" dirty="0" smtClean="0">
                <a:latin typeface="Calibri"/>
              </a:rPr>
              <a:t> feature </a:t>
            </a:r>
            <a:br>
              <a:rPr lang="en-GB" i="1" dirty="0" smtClean="0">
                <a:latin typeface="Calibri"/>
              </a:rPr>
            </a:br>
            <a:r>
              <a:rPr lang="en-GB" i="1" dirty="0" smtClean="0">
                <a:latin typeface="Calibri"/>
              </a:rPr>
              <a:t>   increases broadcast </a:t>
            </a:r>
            <a:br>
              <a:rPr lang="en-GB" i="1" dirty="0" smtClean="0">
                <a:latin typeface="Calibri"/>
              </a:rPr>
            </a:br>
            <a:r>
              <a:rPr lang="en-GB" i="1" dirty="0" smtClean="0">
                <a:latin typeface="Calibri"/>
              </a:rPr>
              <a:t>   range for </a:t>
            </a:r>
            <a:r>
              <a:rPr lang="en-US" i="1" dirty="0" smtClean="0">
                <a:latin typeface="Calibri"/>
              </a:rPr>
              <a:t>LTE </a:t>
            </a:r>
            <a:r>
              <a:rPr lang="en-US" i="1" dirty="0" err="1" smtClean="0">
                <a:latin typeface="Calibri"/>
              </a:rPr>
              <a:t>eMBMS</a:t>
            </a:r>
            <a:endParaRPr lang="en-US" i="1" dirty="0" smtClean="0">
              <a:latin typeface="Calibri"/>
            </a:endParaRPr>
          </a:p>
          <a:p>
            <a:r>
              <a:rPr lang="en-GB" i="1" dirty="0" smtClean="0">
                <a:latin typeface="Calibri"/>
              </a:rPr>
              <a:t>● </a:t>
            </a:r>
            <a:r>
              <a:rPr lang="en-GB" b="1" i="1" dirty="0" smtClean="0">
                <a:latin typeface="Calibri"/>
              </a:rPr>
              <a:t>FS_5GSAT</a:t>
            </a:r>
            <a:r>
              <a:rPr lang="en-GB" i="1" dirty="0" smtClean="0">
                <a:latin typeface="Calibri"/>
              </a:rPr>
              <a:t> studies </a:t>
            </a:r>
          </a:p>
          <a:p>
            <a:r>
              <a:rPr lang="en-GB" i="1" dirty="0">
                <a:latin typeface="Calibri"/>
              </a:rPr>
              <a:t> </a:t>
            </a:r>
            <a:r>
              <a:rPr lang="en-GB" i="1" dirty="0" smtClean="0">
                <a:latin typeface="Calibri"/>
              </a:rPr>
              <a:t>  Satellite Access in 5G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19818779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z="2800" dirty="0" smtClean="0">
                <a:ea typeface="ＭＳ Ｐゴシック" charset="-128"/>
              </a:rPr>
              <a:t>New Sectors &amp; 3GPP SMARTER Work</a:t>
            </a:r>
            <a:endParaRPr lang="de-DE" altLang="en-US" sz="2800" dirty="0">
              <a:ea typeface="ＭＳ Ｐゴシック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3GPP has worked with verticals in the past</a:t>
            </a:r>
          </a:p>
          <a:p>
            <a:pPr lvl="1"/>
            <a:r>
              <a:rPr lang="en-US" dirty="0" smtClean="0"/>
              <a:t>Broadcast, Mission Critical, Vehicle, </a:t>
            </a:r>
            <a:r>
              <a:rPr lang="en-US" dirty="0" err="1" smtClean="0"/>
              <a:t>IoT</a:t>
            </a:r>
            <a:endParaRPr lang="en-US" dirty="0" smtClean="0"/>
          </a:p>
          <a:p>
            <a:r>
              <a:rPr lang="en-US" dirty="0" smtClean="0"/>
              <a:t>5G will </a:t>
            </a:r>
            <a:r>
              <a:rPr lang="en-US" dirty="0" err="1" smtClean="0"/>
              <a:t>accellerate</a:t>
            </a:r>
            <a:r>
              <a:rPr lang="en-US" dirty="0" smtClean="0"/>
              <a:t> and intensify this</a:t>
            </a:r>
          </a:p>
          <a:p>
            <a:r>
              <a:rPr lang="en-US" dirty="0" smtClean="0"/>
              <a:t>SMARTER </a:t>
            </a:r>
            <a:r>
              <a:rPr lang="en-US" dirty="0" smtClean="0"/>
              <a:t>foresees intensified work in new business areas not yet addressed by the Enhanced Packet System – e.g</a:t>
            </a:r>
            <a:r>
              <a:rPr lang="en-US" dirty="0" smtClean="0"/>
              <a:t>. more demanding KPIs, offering efficiencies and increased control and flexibility.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z="2800" dirty="0" smtClean="0">
                <a:ea typeface="ＭＳ Ｐゴシック" charset="-128"/>
              </a:rPr>
              <a:t>Case Study: Critical Communications</a:t>
            </a:r>
            <a:endParaRPr lang="de-DE" altLang="en-US" sz="2800" dirty="0">
              <a:ea typeface="ＭＳ Ｐゴシック" charset="-128"/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5245" y="790731"/>
            <a:ext cx="7050892" cy="3950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z="2800" dirty="0" smtClean="0">
                <a:ea typeface="ＭＳ Ｐゴシック" charset="-128"/>
              </a:rPr>
              <a:t>Progress on Network Slicing</a:t>
            </a:r>
            <a:endParaRPr lang="de-DE" altLang="en-US" sz="2800" dirty="0">
              <a:ea typeface="ＭＳ Ｐゴシック" charset="-12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75" y="1141578"/>
            <a:ext cx="7704488" cy="3520745"/>
          </a:xfr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sz="2800" dirty="0" smtClean="0">
                <a:ea typeface="ＭＳ Ｐゴシック" charset="-128"/>
              </a:rPr>
              <a:t>Security (SA3) Aspects</a:t>
            </a:r>
            <a:endParaRPr lang="de-DE" altLang="en-US" sz="2800" dirty="0">
              <a:ea typeface="ＭＳ Ｐゴシック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1133" y="1090613"/>
            <a:ext cx="8012642" cy="3870854"/>
          </a:xfrm>
        </p:spPr>
        <p:txBody>
          <a:bodyPr/>
          <a:lstStyle/>
          <a:p>
            <a:r>
              <a:rPr lang="en-US" sz="1800" dirty="0" smtClean="0"/>
              <a:t>Key mission: secure the service and infrastructure to meet business goals and regulations</a:t>
            </a:r>
          </a:p>
          <a:p>
            <a:pPr lvl="1"/>
            <a:r>
              <a:rPr lang="en-US" sz="1600" dirty="0" smtClean="0"/>
              <a:t>End to end aspects (e.g. IMS </a:t>
            </a:r>
            <a:r>
              <a:rPr lang="en-US" sz="1600" dirty="0" err="1" smtClean="0"/>
              <a:t>signalling</a:t>
            </a:r>
            <a:r>
              <a:rPr lang="en-US" sz="1600" dirty="0" smtClean="0"/>
              <a:t> security)</a:t>
            </a:r>
          </a:p>
          <a:p>
            <a:pPr lvl="1"/>
            <a:r>
              <a:rPr lang="en-US" sz="1600" dirty="0" smtClean="0"/>
              <a:t>Radio aspects (RRC security)</a:t>
            </a:r>
          </a:p>
          <a:p>
            <a:pPr lvl="1"/>
            <a:r>
              <a:rPr lang="en-US" sz="1600" dirty="0" smtClean="0"/>
              <a:t>Network aspects (Mobility support, roaming aspects)</a:t>
            </a:r>
          </a:p>
          <a:p>
            <a:pPr lvl="1"/>
            <a:r>
              <a:rPr lang="en-US" sz="1600" dirty="0" smtClean="0"/>
              <a:t>Service aspects (Mission </a:t>
            </a:r>
            <a:r>
              <a:rPr lang="en-US" sz="1600" dirty="0"/>
              <a:t>Critical) </a:t>
            </a:r>
            <a:endParaRPr lang="en-US" sz="1600" dirty="0" smtClean="0"/>
          </a:p>
          <a:p>
            <a:pPr lvl="1"/>
            <a:r>
              <a:rPr lang="en-US" sz="1600" dirty="0" smtClean="0"/>
              <a:t>Legal Intercept</a:t>
            </a:r>
          </a:p>
          <a:p>
            <a:r>
              <a:rPr lang="en-US" sz="1800" dirty="0" smtClean="0"/>
              <a:t>Additional tasks</a:t>
            </a:r>
          </a:p>
          <a:p>
            <a:pPr lvl="1"/>
            <a:r>
              <a:rPr lang="en-US" sz="1600" dirty="0" smtClean="0"/>
              <a:t>Privacy (For all aspects, both per regulatory requirements and protection of user privacy)</a:t>
            </a:r>
          </a:p>
          <a:p>
            <a:pPr lvl="1"/>
            <a:r>
              <a:rPr lang="en-US" sz="1600" dirty="0" smtClean="0"/>
              <a:t>Security Assurance (Expectations for delivery of secure products)</a:t>
            </a:r>
          </a:p>
          <a:p>
            <a:pPr lvl="1"/>
            <a:r>
              <a:rPr lang="en-US" sz="1600" dirty="0" smtClean="0"/>
              <a:t>Coordinated Vulnerability Disclosure</a:t>
            </a:r>
            <a:endParaRPr lang="en-GB" sz="16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488950" y="2041525"/>
            <a:ext cx="6827838" cy="857250"/>
          </a:xfrm>
        </p:spPr>
        <p:txBody>
          <a:bodyPr/>
          <a:lstStyle/>
          <a:p>
            <a:r>
              <a:rPr lang="en-US" altLang="en-US" dirty="0" smtClean="0">
                <a:ea typeface="ＭＳ Ｐゴシック" charset="-128"/>
              </a:rPr>
              <a:t>Thank you for your attention.</a:t>
            </a:r>
            <a:endParaRPr lang="en-US" altLang="en-US" dirty="0">
              <a:ea typeface="ＭＳ Ｐゴシック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12993</TotalTime>
  <Words>227</Words>
  <Application>Microsoft Office PowerPoint</Application>
  <PresentationFormat>On-screen Show (16:9)</PresentationFormat>
  <Paragraphs>43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3GPP Broadband Communication Applied to New Sectors</vt:lpstr>
      <vt:lpstr>3GPP Status Overview</vt:lpstr>
      <vt:lpstr>3GPP Broadband Communication Overview</vt:lpstr>
      <vt:lpstr>3GPP Broadband</vt:lpstr>
      <vt:lpstr>New Sectors &amp; 3GPP SMARTER Work</vt:lpstr>
      <vt:lpstr>Case Study: Critical Communications</vt:lpstr>
      <vt:lpstr>Progress on Network Slicing</vt:lpstr>
      <vt:lpstr>Security (SA3) Aspects</vt:lpstr>
      <vt:lpstr>Thank you for your attention.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Samsung</cp:lastModifiedBy>
  <cp:revision>1218</cp:revision>
  <cp:lastPrinted>2017-02-24T12:37:51Z</cp:lastPrinted>
  <dcterms:created xsi:type="dcterms:W3CDTF">2008-08-30T09:32:10Z</dcterms:created>
  <dcterms:modified xsi:type="dcterms:W3CDTF">2018-03-23T08:53:34Z</dcterms:modified>
</cp:coreProperties>
</file>