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9" r:id="rId2"/>
    <p:sldId id="269" r:id="rId3"/>
    <p:sldId id="270" r:id="rId4"/>
    <p:sldId id="271" r:id="rId5"/>
    <p:sldId id="272" r:id="rId6"/>
    <p:sldId id="273" r:id="rId7"/>
    <p:sldId id="261" r:id="rId8"/>
  </p:sldIdLst>
  <p:sldSz cx="12192000" cy="6858000"/>
  <p:notesSz cx="6858000" cy="9144000"/>
  <p:embeddedFontLst>
    <p:embeddedFont>
      <p:font typeface="Ericsson Hilda" panose="00000500000000000000" pitchFamily="2" charset="0"/>
      <p:regular r:id="rId11"/>
      <p:bold r:id="rId12"/>
    </p:embeddedFont>
    <p:embeddedFont>
      <p:font typeface="Ericsson Hilda Light" panose="00000400000000000000" pitchFamily="2" charset="0"/>
      <p:regular r:id="rId13"/>
    </p:embeddedFont>
    <p:embeddedFont>
      <p:font typeface="Ericsson Technical Icons" panose="00000500000000000000" pitchFamily="2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CAD9C4-FD4E-42DD-A46F-E1786A6FCEBF}" v="1417" dt="2019-07-05T09:58:47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284" autoAdjust="0"/>
  </p:normalViewPr>
  <p:slideViewPr>
    <p:cSldViewPr snapToGrid="0" snapToObjects="1" showGuides="1">
      <p:cViewPr varScale="1">
        <p:scale>
          <a:sx n="144" d="100"/>
          <a:sy n="144" d="100"/>
        </p:scale>
        <p:origin x="15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Asplund" userId="667ea862-1bdc-41aa-9520-56998145c4ed" providerId="ADAL" clId="{30F1CC43-0F94-4ABE-8349-AF0858B1EF36}"/>
    <pc:docChg chg="undo custSel addSld modSld">
      <pc:chgData name="Henrik Asplund" userId="667ea862-1bdc-41aa-9520-56998145c4ed" providerId="ADAL" clId="{30F1CC43-0F94-4ABE-8349-AF0858B1EF36}" dt="2019-07-05T09:58:47.096" v="1413" actId="27636"/>
      <pc:docMkLst>
        <pc:docMk/>
      </pc:docMkLst>
      <pc:sldChg chg="modSp">
        <pc:chgData name="Henrik Asplund" userId="667ea862-1bdc-41aa-9520-56998145c4ed" providerId="ADAL" clId="{30F1CC43-0F94-4ABE-8349-AF0858B1EF36}" dt="2019-07-05T08:50:17.617" v="266" actId="27636"/>
        <pc:sldMkLst>
          <pc:docMk/>
          <pc:sldMk cId="3998029485" sldId="271"/>
        </pc:sldMkLst>
        <pc:spChg chg="mod">
          <ac:chgData name="Henrik Asplund" userId="667ea862-1bdc-41aa-9520-56998145c4ed" providerId="ADAL" clId="{30F1CC43-0F94-4ABE-8349-AF0858B1EF36}" dt="2019-07-05T08:50:17.617" v="266" actId="27636"/>
          <ac:spMkLst>
            <pc:docMk/>
            <pc:sldMk cId="3998029485" sldId="271"/>
            <ac:spMk id="3" creationId="{4822FDC0-A91B-436D-8E65-55907D95CA80}"/>
          </ac:spMkLst>
        </pc:spChg>
        <pc:graphicFrameChg chg="mod modGraphic">
          <ac:chgData name="Henrik Asplund" userId="667ea862-1bdc-41aa-9520-56998145c4ed" providerId="ADAL" clId="{30F1CC43-0F94-4ABE-8349-AF0858B1EF36}" dt="2019-07-05T08:43:21.258" v="240" actId="14100"/>
          <ac:graphicFrameMkLst>
            <pc:docMk/>
            <pc:sldMk cId="3998029485" sldId="271"/>
            <ac:graphicFrameMk id="5" creationId="{BC74DBED-7775-476D-8432-A141EE89DA8E}"/>
          </ac:graphicFrameMkLst>
        </pc:graphicFrameChg>
      </pc:sldChg>
      <pc:sldChg chg="addSp delSp modSp">
        <pc:chgData name="Henrik Asplund" userId="667ea862-1bdc-41aa-9520-56998145c4ed" providerId="ADAL" clId="{30F1CC43-0F94-4ABE-8349-AF0858B1EF36}" dt="2019-07-05T09:56:36.040" v="1292" actId="6549"/>
        <pc:sldMkLst>
          <pc:docMk/>
          <pc:sldMk cId="3745426860" sldId="272"/>
        </pc:sldMkLst>
        <pc:spChg chg="mod">
          <ac:chgData name="Henrik Asplund" userId="667ea862-1bdc-41aa-9520-56998145c4ed" providerId="ADAL" clId="{30F1CC43-0F94-4ABE-8349-AF0858B1EF36}" dt="2019-07-05T09:56:36.040" v="1292" actId="6549"/>
          <ac:spMkLst>
            <pc:docMk/>
            <pc:sldMk cId="3745426860" sldId="272"/>
            <ac:spMk id="3" creationId="{10266EA9-4188-49BA-B3EA-2726C5CBB19C}"/>
          </ac:spMkLst>
        </pc:spChg>
        <pc:spChg chg="mod">
          <ac:chgData name="Henrik Asplund" userId="667ea862-1bdc-41aa-9520-56998145c4ed" providerId="ADAL" clId="{30F1CC43-0F94-4ABE-8349-AF0858B1EF36}" dt="2019-07-05T08:55:23.726" v="621" actId="1076"/>
          <ac:spMkLst>
            <pc:docMk/>
            <pc:sldMk cId="3745426860" sldId="272"/>
            <ac:spMk id="11" creationId="{D316CBAD-DAF9-4148-9A69-4C00F45BAB61}"/>
          </ac:spMkLst>
        </pc:spChg>
        <pc:spChg chg="mod">
          <ac:chgData name="Henrik Asplund" userId="667ea862-1bdc-41aa-9520-56998145c4ed" providerId="ADAL" clId="{30F1CC43-0F94-4ABE-8349-AF0858B1EF36}" dt="2019-07-05T08:56:45.016" v="670" actId="20577"/>
          <ac:spMkLst>
            <pc:docMk/>
            <pc:sldMk cId="3745426860" sldId="272"/>
            <ac:spMk id="13" creationId="{35C37879-6696-4CFD-8D72-904FF2B5D24B}"/>
          </ac:spMkLst>
        </pc:spChg>
        <pc:spChg chg="mod">
          <ac:chgData name="Henrik Asplund" userId="667ea862-1bdc-41aa-9520-56998145c4ed" providerId="ADAL" clId="{30F1CC43-0F94-4ABE-8349-AF0858B1EF36}" dt="2019-07-05T08:54:25.853" v="598" actId="1076"/>
          <ac:spMkLst>
            <pc:docMk/>
            <pc:sldMk cId="3745426860" sldId="272"/>
            <ac:spMk id="18" creationId="{E3D614BD-1B6E-4FBE-9D47-C602A985FA30}"/>
          </ac:spMkLst>
        </pc:spChg>
        <pc:spChg chg="mod">
          <ac:chgData name="Henrik Asplund" userId="667ea862-1bdc-41aa-9520-56998145c4ed" providerId="ADAL" clId="{30F1CC43-0F94-4ABE-8349-AF0858B1EF36}" dt="2019-07-05T08:54:51.841" v="610" actId="1037"/>
          <ac:spMkLst>
            <pc:docMk/>
            <pc:sldMk cId="3745426860" sldId="272"/>
            <ac:spMk id="21" creationId="{403AF007-C3E4-499D-99FD-168E22CD6D35}"/>
          </ac:spMkLst>
        </pc:spChg>
        <pc:spChg chg="mod">
          <ac:chgData name="Henrik Asplund" userId="667ea862-1bdc-41aa-9520-56998145c4ed" providerId="ADAL" clId="{30F1CC43-0F94-4ABE-8349-AF0858B1EF36}" dt="2019-07-05T08:54:10.854" v="595" actId="1076"/>
          <ac:spMkLst>
            <pc:docMk/>
            <pc:sldMk cId="3745426860" sldId="272"/>
            <ac:spMk id="25" creationId="{292A0E2F-D380-4D77-8B0E-9543F4AB1FF2}"/>
          </ac:spMkLst>
        </pc:spChg>
        <pc:picChg chg="del">
          <ac:chgData name="Henrik Asplund" userId="667ea862-1bdc-41aa-9520-56998145c4ed" providerId="ADAL" clId="{30F1CC43-0F94-4ABE-8349-AF0858B1EF36}" dt="2019-07-05T08:52:54.190" v="519" actId="478"/>
          <ac:picMkLst>
            <pc:docMk/>
            <pc:sldMk cId="3745426860" sldId="272"/>
            <ac:picMk id="4" creationId="{829E19FA-B1E9-47D0-A017-39FA6ECA3D4B}"/>
          </ac:picMkLst>
        </pc:picChg>
        <pc:picChg chg="add mod ord">
          <ac:chgData name="Henrik Asplund" userId="667ea862-1bdc-41aa-9520-56998145c4ed" providerId="ADAL" clId="{30F1CC43-0F94-4ABE-8349-AF0858B1EF36}" dt="2019-07-05T08:53:13.188" v="526" actId="1076"/>
          <ac:picMkLst>
            <pc:docMk/>
            <pc:sldMk cId="3745426860" sldId="272"/>
            <ac:picMk id="5" creationId="{1143A622-C2CA-4D6F-924A-7DD3F0C899FF}"/>
          </ac:picMkLst>
        </pc:picChg>
        <pc:cxnChg chg="mod">
          <ac:chgData name="Henrik Asplund" userId="667ea862-1bdc-41aa-9520-56998145c4ed" providerId="ADAL" clId="{30F1CC43-0F94-4ABE-8349-AF0858B1EF36}" dt="2019-07-05T08:55:36.126" v="625" actId="14100"/>
          <ac:cxnSpMkLst>
            <pc:docMk/>
            <pc:sldMk cId="3745426860" sldId="272"/>
            <ac:cxnSpMk id="7" creationId="{601A607D-DF4A-47EF-9618-327621EAD913}"/>
          </ac:cxnSpMkLst>
        </pc:cxnChg>
        <pc:cxnChg chg="mod">
          <ac:chgData name="Henrik Asplund" userId="667ea862-1bdc-41aa-9520-56998145c4ed" providerId="ADAL" clId="{30F1CC43-0F94-4ABE-8349-AF0858B1EF36}" dt="2019-07-05T08:56:50.335" v="671" actId="14100"/>
          <ac:cxnSpMkLst>
            <pc:docMk/>
            <pc:sldMk cId="3745426860" sldId="272"/>
            <ac:cxnSpMk id="12" creationId="{A5983E79-0C3C-43D2-8914-B796E4F47DAC}"/>
          </ac:cxnSpMkLst>
        </pc:cxnChg>
        <pc:cxnChg chg="mod">
          <ac:chgData name="Henrik Asplund" userId="667ea862-1bdc-41aa-9520-56998145c4ed" providerId="ADAL" clId="{30F1CC43-0F94-4ABE-8349-AF0858B1EF36}" dt="2019-07-05T08:54:30.782" v="600" actId="14100"/>
          <ac:cxnSpMkLst>
            <pc:docMk/>
            <pc:sldMk cId="3745426860" sldId="272"/>
            <ac:cxnSpMk id="19" creationId="{46A39D35-FFE7-41A2-8695-6D62E7A8118A}"/>
          </ac:cxnSpMkLst>
        </pc:cxnChg>
        <pc:cxnChg chg="mod">
          <ac:chgData name="Henrik Asplund" userId="667ea862-1bdc-41aa-9520-56998145c4ed" providerId="ADAL" clId="{30F1CC43-0F94-4ABE-8349-AF0858B1EF36}" dt="2019-07-05T08:54:51.841" v="610" actId="1037"/>
          <ac:cxnSpMkLst>
            <pc:docMk/>
            <pc:sldMk cId="3745426860" sldId="272"/>
            <ac:cxnSpMk id="20" creationId="{9BB04A12-1FAE-4426-AEE3-0F40F5AEC9B4}"/>
          </ac:cxnSpMkLst>
        </pc:cxnChg>
        <pc:cxnChg chg="mod">
          <ac:chgData name="Henrik Asplund" userId="667ea862-1bdc-41aa-9520-56998145c4ed" providerId="ADAL" clId="{30F1CC43-0F94-4ABE-8349-AF0858B1EF36}" dt="2019-07-05T08:53:17.070" v="527" actId="14100"/>
          <ac:cxnSpMkLst>
            <pc:docMk/>
            <pc:sldMk cId="3745426860" sldId="272"/>
            <ac:cxnSpMk id="22" creationId="{9ED61D12-CABA-429D-AFFA-B3877F5EA36B}"/>
          </ac:cxnSpMkLst>
        </pc:cxnChg>
        <pc:cxnChg chg="add mod">
          <ac:chgData name="Henrik Asplund" userId="667ea862-1bdc-41aa-9520-56998145c4ed" providerId="ADAL" clId="{30F1CC43-0F94-4ABE-8349-AF0858B1EF36}" dt="2019-07-05T08:54:51.841" v="610" actId="1037"/>
          <ac:cxnSpMkLst>
            <pc:docMk/>
            <pc:sldMk cId="3745426860" sldId="272"/>
            <ac:cxnSpMk id="23" creationId="{25FB8347-6D03-4976-B786-8B4F92AE0916}"/>
          </ac:cxnSpMkLst>
        </pc:cxnChg>
        <pc:cxnChg chg="add mod">
          <ac:chgData name="Henrik Asplund" userId="667ea862-1bdc-41aa-9520-56998145c4ed" providerId="ADAL" clId="{30F1CC43-0F94-4ABE-8349-AF0858B1EF36}" dt="2019-07-05T08:55:33.838" v="624" actId="14100"/>
          <ac:cxnSpMkLst>
            <pc:docMk/>
            <pc:sldMk cId="3745426860" sldId="272"/>
            <ac:cxnSpMk id="26" creationId="{2A17DDEB-8ECE-4081-8654-AFAE94DDF786}"/>
          </ac:cxnSpMkLst>
        </pc:cxnChg>
        <pc:cxnChg chg="add mod">
          <ac:chgData name="Henrik Asplund" userId="667ea862-1bdc-41aa-9520-56998145c4ed" providerId="ADAL" clId="{30F1CC43-0F94-4ABE-8349-AF0858B1EF36}" dt="2019-07-05T08:55:31.335" v="623" actId="14100"/>
          <ac:cxnSpMkLst>
            <pc:docMk/>
            <pc:sldMk cId="3745426860" sldId="272"/>
            <ac:cxnSpMk id="27" creationId="{4981FB08-DE08-4629-82AE-9A6939C9F20D}"/>
          </ac:cxnSpMkLst>
        </pc:cxnChg>
        <pc:cxnChg chg="add mod">
          <ac:chgData name="Henrik Asplund" userId="667ea862-1bdc-41aa-9520-56998145c4ed" providerId="ADAL" clId="{30F1CC43-0F94-4ABE-8349-AF0858B1EF36}" dt="2019-07-05T08:55:28.751" v="622" actId="14100"/>
          <ac:cxnSpMkLst>
            <pc:docMk/>
            <pc:sldMk cId="3745426860" sldId="272"/>
            <ac:cxnSpMk id="28" creationId="{B863CCAB-B6E6-426B-B750-646FB10F5015}"/>
          </ac:cxnSpMkLst>
        </pc:cxnChg>
        <pc:cxnChg chg="add mod">
          <ac:chgData name="Henrik Asplund" userId="667ea862-1bdc-41aa-9520-56998145c4ed" providerId="ADAL" clId="{30F1CC43-0F94-4ABE-8349-AF0858B1EF36}" dt="2019-07-05T08:56:17.120" v="630" actId="14100"/>
          <ac:cxnSpMkLst>
            <pc:docMk/>
            <pc:sldMk cId="3745426860" sldId="272"/>
            <ac:cxnSpMk id="40" creationId="{E8CE1A2F-9FDA-4F03-8861-5A2FE449A403}"/>
          </ac:cxnSpMkLst>
        </pc:cxnChg>
      </pc:sldChg>
      <pc:sldChg chg="modSp add">
        <pc:chgData name="Henrik Asplund" userId="667ea862-1bdc-41aa-9520-56998145c4ed" providerId="ADAL" clId="{30F1CC43-0F94-4ABE-8349-AF0858B1EF36}" dt="2019-07-05T09:58:47.096" v="1413" actId="27636"/>
        <pc:sldMkLst>
          <pc:docMk/>
          <pc:sldMk cId="1008624391" sldId="273"/>
        </pc:sldMkLst>
        <pc:spChg chg="mod">
          <ac:chgData name="Henrik Asplund" userId="667ea862-1bdc-41aa-9520-56998145c4ed" providerId="ADAL" clId="{30F1CC43-0F94-4ABE-8349-AF0858B1EF36}" dt="2019-07-05T08:57:52.137" v="679" actId="20577"/>
          <ac:spMkLst>
            <pc:docMk/>
            <pc:sldMk cId="1008624391" sldId="273"/>
            <ac:spMk id="2" creationId="{F32434B5-A633-4146-A23C-4E397750EE26}"/>
          </ac:spMkLst>
        </pc:spChg>
        <pc:spChg chg="mod">
          <ac:chgData name="Henrik Asplund" userId="667ea862-1bdc-41aa-9520-56998145c4ed" providerId="ADAL" clId="{30F1CC43-0F94-4ABE-8349-AF0858B1EF36}" dt="2019-07-05T09:58:47.096" v="1413" actId="27636"/>
          <ac:spMkLst>
            <pc:docMk/>
            <pc:sldMk cId="1008624391" sldId="273"/>
            <ac:spMk id="3" creationId="{FC4BBBAB-1BCA-4E3D-B94B-096C67620C3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1906.12145" TargetMode="External"/><Relationship Id="rId2" Type="http://schemas.openxmlformats.org/officeDocument/2006/relationships/hyperlink" Target="NULL" TargetMode="Externa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Delay spread vs hall volume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R1-1905202 in Xi’an, Ericsson and CEA-LETI compiled all contributions on RMS delay spread in Industrial halls</a:t>
            </a:r>
          </a:p>
          <a:p>
            <a:pPr lvl="1"/>
            <a:r>
              <a:rPr lang="en-US" dirty="0"/>
              <a:t>Based on the compilation, Ericsson proposed a model for the delay spread that is dependent on the hall volume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0142A8-DD59-48A9-A17D-394B7BD9564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6" y="3026888"/>
            <a:ext cx="4528185" cy="3394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41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the email discussion [97-NR-10] different proposals on LSP parameters including DS have been collected</a:t>
            </a:r>
          </a:p>
          <a:p>
            <a:pPr lvl="1"/>
            <a:r>
              <a:rPr lang="en-US" dirty="0"/>
              <a:t>Includes the hall volume-dependent function but also proposals based on new measurements and simulations</a:t>
            </a:r>
          </a:p>
          <a:p>
            <a:r>
              <a:rPr lang="en-US" dirty="0"/>
              <a:t>The purpose of this presentation is to see whether these proposals support or contradict the volume-dependent model proposal</a:t>
            </a:r>
          </a:p>
        </p:txBody>
      </p:sp>
    </p:spTree>
    <p:extLst>
      <p:ext uri="{BB962C8B-B14F-4D97-AF65-F5344CB8AC3E}">
        <p14:creationId xmlns:p14="http://schemas.microsoft.com/office/powerpoint/2010/main" val="154916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1E79-85C5-4905-96E2-00EF9BB1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Parameter proposals converted to 99th percentile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2FDC0-A91B-436D-8E65-55907D95CA8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6"/>
            <a:ext cx="11233150" cy="108108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For a Gaussian distribution, the 99th percentile is equal to: </a:t>
            </a:r>
            <a:r>
              <a:rPr lang="sv-SE" dirty="0">
                <a:latin typeface="Symbol" panose="05050102010706020507" pitchFamily="18" charset="2"/>
              </a:rPr>
              <a:t>m</a:t>
            </a:r>
            <a:r>
              <a:rPr lang="sv-SE" baseline="-25000" dirty="0"/>
              <a:t>lgDS</a:t>
            </a:r>
            <a:r>
              <a:rPr lang="sv-SE" dirty="0"/>
              <a:t>+2.33*</a:t>
            </a:r>
            <a:r>
              <a:rPr lang="sv-SE" dirty="0">
                <a:latin typeface="Symbol" panose="05050102010706020507" pitchFamily="18" charset="2"/>
              </a:rPr>
              <a:t>s</a:t>
            </a:r>
            <a:r>
              <a:rPr lang="sv-SE" baseline="-25000" dirty="0"/>
              <a:t>lgDS</a:t>
            </a:r>
            <a:endParaRPr lang="sv-SE" dirty="0"/>
          </a:p>
          <a:p>
            <a:r>
              <a:rPr lang="sv-SE" dirty="0"/>
              <a:t>Using the LSP DS proposals in [97-NR-10] and also additional contributions to the F2F as summarized in </a:t>
            </a:r>
            <a:r>
              <a:rPr lang="sv-SE" u="sng" dirty="0">
                <a:hlinkClick r:id="rId2" invalidUrl="ftp://ftp.3gpp.org/Email_Discussions/RAN1/RAN1_IIChM_July19/Docs/R1-19xxxxx LSP parameter proposals_v4_HHI.XLSX"/>
              </a:rPr>
              <a:t>R1-19xxxxx LSP parameter proposals_v4_HHI.XLSX</a:t>
            </a:r>
            <a:r>
              <a:rPr lang="sv-SE" dirty="0"/>
              <a:t>, the 99th percentiles in NLOS have been estimated as follows: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74DBED-7775-476D-8432-A141EE89D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600826"/>
              </p:ext>
            </p:extLst>
          </p:nvPr>
        </p:nvGraphicFramePr>
        <p:xfrm>
          <a:off x="105508" y="2909473"/>
          <a:ext cx="11834444" cy="3117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611">
                  <a:extLst>
                    <a:ext uri="{9D8B030D-6E8A-4147-A177-3AD203B41FA5}">
                      <a16:colId xmlns:a16="http://schemas.microsoft.com/office/drawing/2014/main" val="1408934013"/>
                    </a:ext>
                  </a:extLst>
                </a:gridCol>
                <a:gridCol w="2958611">
                  <a:extLst>
                    <a:ext uri="{9D8B030D-6E8A-4147-A177-3AD203B41FA5}">
                      <a16:colId xmlns:a16="http://schemas.microsoft.com/office/drawing/2014/main" val="4058882396"/>
                    </a:ext>
                  </a:extLst>
                </a:gridCol>
                <a:gridCol w="2958611">
                  <a:extLst>
                    <a:ext uri="{9D8B030D-6E8A-4147-A177-3AD203B41FA5}">
                      <a16:colId xmlns:a16="http://schemas.microsoft.com/office/drawing/2014/main" val="1933348950"/>
                    </a:ext>
                  </a:extLst>
                </a:gridCol>
                <a:gridCol w="2958611">
                  <a:extLst>
                    <a:ext uri="{9D8B030D-6E8A-4147-A177-3AD203B41FA5}">
                      <a16:colId xmlns:a16="http://schemas.microsoft.com/office/drawing/2014/main" val="3695221969"/>
                    </a:ext>
                  </a:extLst>
                </a:gridCol>
              </a:tblGrid>
              <a:tr h="303394">
                <a:tc>
                  <a:txBody>
                    <a:bodyPr/>
                    <a:lstStyle/>
                    <a:p>
                      <a:r>
                        <a:rPr lang="sv-SE" sz="1400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volume, V [m</a:t>
                      </a:r>
                      <a:r>
                        <a:rPr lang="sv-SE" sz="1400" baseline="30000" dirty="0"/>
                        <a:t>3</a:t>
                      </a:r>
                      <a:r>
                        <a:rPr lang="sv-SE" sz="14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Estimated 99th percentile DS [ns]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733628"/>
                  </a:ext>
                </a:extLst>
              </a:tr>
              <a:tr h="220744">
                <a:tc>
                  <a:txBody>
                    <a:bodyPr/>
                    <a:lstStyle/>
                    <a:p>
                      <a:r>
                        <a:rPr lang="sv-SE" sz="1050" dirty="0"/>
                        <a:t>ZTE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360000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230-376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Ray-tracing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63288"/>
                  </a:ext>
                </a:extLst>
              </a:tr>
              <a:tr h="220744">
                <a:tc>
                  <a:txBody>
                    <a:bodyPr/>
                    <a:lstStyle/>
                    <a:p>
                      <a:r>
                        <a:rPr lang="sv-SE" sz="1050" dirty="0"/>
                        <a:t>CMCC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42000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336-381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51770"/>
                  </a:ext>
                </a:extLst>
              </a:tr>
              <a:tr h="319942">
                <a:tc>
                  <a:txBody>
                    <a:bodyPr/>
                    <a:lstStyle/>
                    <a:p>
                      <a:r>
                        <a:rPr lang="sv-SE" sz="1050" dirty="0"/>
                        <a:t>DOCOMO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Data already included in previous compilation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399659"/>
                  </a:ext>
                </a:extLst>
              </a:tr>
              <a:tr h="220744">
                <a:tc>
                  <a:txBody>
                    <a:bodyPr/>
                    <a:lstStyle/>
                    <a:p>
                      <a:r>
                        <a:rPr lang="sv-SE" sz="1050" dirty="0"/>
                        <a:t>CEA-LETI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510503"/>
                  </a:ext>
                </a:extLst>
              </a:tr>
              <a:tr h="583422">
                <a:tc>
                  <a:txBody>
                    <a:bodyPr/>
                    <a:lstStyle/>
                    <a:p>
                      <a:r>
                        <a:rPr lang="sv-SE" sz="1050" dirty="0"/>
                        <a:t>Huawei: Shanghai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150000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1074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Large sigma gives very high 99th percentile. Possibly better to check 99th percentile directly on measurement data?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39152"/>
                  </a:ext>
                </a:extLst>
              </a:tr>
              <a:tr h="220744">
                <a:tc>
                  <a:txBody>
                    <a:bodyPr/>
                    <a:lstStyle/>
                    <a:p>
                      <a:r>
                        <a:rPr lang="sv-SE" sz="1050" dirty="0"/>
                        <a:t>Huawei: Munich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2875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60-91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dirty="0"/>
                        <a:t>Slightly reducing with 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088168"/>
                  </a:ext>
                </a:extLst>
              </a:tr>
              <a:tr h="451681">
                <a:tc>
                  <a:txBody>
                    <a:bodyPr/>
                    <a:lstStyle/>
                    <a:p>
                      <a:r>
                        <a:rPr lang="sv-SE" sz="1050" dirty="0"/>
                        <a:t>Fraunhofer HHI + IIS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8126-65541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30-270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dirty="0"/>
                        <a:t>Hall sizes taken from </a:t>
                      </a:r>
                      <a:r>
                        <a:rPr lang="sv-SE" sz="1050" dirty="0">
                          <a:hlinkClick r:id="rId3"/>
                        </a:rPr>
                        <a:t>arxiv paper</a:t>
                      </a:r>
                      <a:endParaRPr lang="sv-SE" sz="105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dirty="0"/>
                        <a:t>DS is increasing with Tx height and 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66275"/>
                  </a:ext>
                </a:extLst>
              </a:tr>
              <a:tr h="451681">
                <a:tc>
                  <a:txBody>
                    <a:bodyPr/>
                    <a:lstStyle/>
                    <a:p>
                      <a:r>
                        <a:rPr lang="sv-SE" sz="1050" dirty="0"/>
                        <a:t>Fraunhofer HHI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~51000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074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02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143A622-C2CA-4D6F-924A-7DD3F0C89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4293" y="2146022"/>
            <a:ext cx="5876720" cy="441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86FE42-28B4-4A24-A429-0F57937F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Adding these proposals to the plot of DS vs hall volume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6EA9-4188-49BA-B3EA-2726C5CBB1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063988" cy="4392612"/>
          </a:xfrm>
        </p:spPr>
        <p:txBody>
          <a:bodyPr/>
          <a:lstStyle/>
          <a:p>
            <a:r>
              <a:rPr lang="sv-SE" dirty="0"/>
              <a:t>New additions compared to R1-1905202 in </a:t>
            </a:r>
            <a:r>
              <a:rPr lang="sv-SE" dirty="0">
                <a:solidFill>
                  <a:srgbClr val="FF0000"/>
                </a:solidFill>
              </a:rPr>
              <a:t>red</a:t>
            </a:r>
          </a:p>
          <a:p>
            <a:r>
              <a:rPr lang="sv-SE" dirty="0"/>
              <a:t>These additions appear to be reasonably aligned with the model</a:t>
            </a:r>
          </a:p>
          <a:p>
            <a:pPr lvl="1"/>
            <a:r>
              <a:rPr lang="sv-SE" dirty="0"/>
              <a:t>Exception: the Huawei results from Shanghai appears to be an outlier due to a large </a:t>
            </a:r>
            <a:r>
              <a:rPr lang="sv-SE" dirty="0">
                <a:latin typeface="Symbol" panose="05050102010706020507" pitchFamily="18" charset="2"/>
              </a:rPr>
              <a:t>s </a:t>
            </a:r>
            <a:r>
              <a:rPr lang="sv-SE" dirty="0"/>
              <a:t>– can the 99th percentile be assessed directly from data instead?</a:t>
            </a:r>
          </a:p>
          <a:p>
            <a:pPr lvl="1"/>
            <a:r>
              <a:rPr lang="sv-SE" dirty="0"/>
              <a:t>CEA-LETI results can be included if hall volume can be supplied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1A607D-DF4A-47EF-9618-327621EAD913}"/>
              </a:ext>
            </a:extLst>
          </p:cNvPr>
          <p:cNvCxnSpPr>
            <a:cxnSpLocks/>
          </p:cNvCxnSpPr>
          <p:nvPr/>
        </p:nvCxnSpPr>
        <p:spPr bwMode="auto">
          <a:xfrm flipH="1">
            <a:off x="10712741" y="2009536"/>
            <a:ext cx="653000" cy="6077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316CBAD-DAF9-4148-9A69-4C00F45BAB61}"/>
              </a:ext>
            </a:extLst>
          </p:cNvPr>
          <p:cNvSpPr txBox="1"/>
          <p:nvPr/>
        </p:nvSpPr>
        <p:spPr bwMode="auto">
          <a:xfrm>
            <a:off x="11180958" y="1708189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ZTE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983E79-0C3C-43D2-8914-B796E4F47DAC}"/>
              </a:ext>
            </a:extLst>
          </p:cNvPr>
          <p:cNvCxnSpPr>
            <a:cxnSpLocks/>
          </p:cNvCxnSpPr>
          <p:nvPr/>
        </p:nvCxnSpPr>
        <p:spPr bwMode="auto">
          <a:xfrm flipH="1">
            <a:off x="10328583" y="1356732"/>
            <a:ext cx="448245" cy="11524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C37879-6696-4CFD-8D72-904FF2B5D24B}"/>
              </a:ext>
            </a:extLst>
          </p:cNvPr>
          <p:cNvSpPr txBox="1"/>
          <p:nvPr/>
        </p:nvSpPr>
        <p:spPr bwMode="auto">
          <a:xfrm>
            <a:off x="10150089" y="935481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Shanghai</a:t>
            </a:r>
          </a:p>
          <a:p>
            <a:pPr>
              <a:buClr>
                <a:schemeClr val="tx1"/>
              </a:buClr>
            </a:pPr>
            <a:r>
              <a:rPr lang="sv-SE" sz="800" dirty="0"/>
              <a:t>(1074 ns, outside range of plot)</a:t>
            </a:r>
            <a:endParaRPr lang="sv-SE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D614BD-1B6E-4FBE-9D47-C602A985FA30}"/>
              </a:ext>
            </a:extLst>
          </p:cNvPr>
          <p:cNvSpPr txBox="1"/>
          <p:nvPr/>
        </p:nvSpPr>
        <p:spPr bwMode="auto">
          <a:xfrm>
            <a:off x="5491994" y="6381750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Munich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6A39D35-FFE7-41A2-8695-6D62E7A8118A}"/>
              </a:ext>
            </a:extLst>
          </p:cNvPr>
          <p:cNvCxnSpPr>
            <a:cxnSpLocks/>
          </p:cNvCxnSpPr>
          <p:nvPr/>
        </p:nvCxnSpPr>
        <p:spPr bwMode="auto">
          <a:xfrm flipV="1">
            <a:off x="6836905" y="5380383"/>
            <a:ext cx="1689186" cy="10013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ED61D12-CABA-429D-AFFA-B3877F5EA36B}"/>
              </a:ext>
            </a:extLst>
          </p:cNvPr>
          <p:cNvCxnSpPr>
            <a:cxnSpLocks/>
          </p:cNvCxnSpPr>
          <p:nvPr/>
        </p:nvCxnSpPr>
        <p:spPr bwMode="auto">
          <a:xfrm>
            <a:off x="8003097" y="1770201"/>
            <a:ext cx="952105" cy="18542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92A0E2F-D380-4D77-8B0E-9543F4AB1FF2}"/>
              </a:ext>
            </a:extLst>
          </p:cNvPr>
          <p:cNvSpPr txBox="1"/>
          <p:nvPr/>
        </p:nvSpPr>
        <p:spPr bwMode="auto">
          <a:xfrm>
            <a:off x="6836905" y="1317270"/>
            <a:ext cx="2166327" cy="4272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Fraunhofer HHI + IIS </a:t>
            </a:r>
            <a:r>
              <a:rPr lang="sv-SE" sz="700" dirty="0"/>
              <a:t>(range due to frequency- and height-dependence)</a:t>
            </a:r>
            <a:endParaRPr lang="sv-SE" sz="16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BB04A12-1FAE-4426-AEE3-0F40F5AEC9B4}"/>
              </a:ext>
            </a:extLst>
          </p:cNvPr>
          <p:cNvCxnSpPr>
            <a:cxnSpLocks/>
          </p:cNvCxnSpPr>
          <p:nvPr/>
        </p:nvCxnSpPr>
        <p:spPr bwMode="auto">
          <a:xfrm>
            <a:off x="9595253" y="2105185"/>
            <a:ext cx="130169" cy="437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03AF007-C3E4-499D-99FD-168E22CD6D35}"/>
              </a:ext>
            </a:extLst>
          </p:cNvPr>
          <p:cNvSpPr txBox="1"/>
          <p:nvPr/>
        </p:nvSpPr>
        <p:spPr bwMode="auto">
          <a:xfrm>
            <a:off x="9230440" y="1811038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CMCC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5FB8347-6D03-4976-B786-8B4F92AE0916}"/>
              </a:ext>
            </a:extLst>
          </p:cNvPr>
          <p:cNvCxnSpPr>
            <a:cxnSpLocks/>
          </p:cNvCxnSpPr>
          <p:nvPr/>
        </p:nvCxnSpPr>
        <p:spPr bwMode="auto">
          <a:xfrm>
            <a:off x="9595253" y="2071548"/>
            <a:ext cx="130169" cy="91019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A17DDEB-8ECE-4081-8654-AFAE94DDF786}"/>
              </a:ext>
            </a:extLst>
          </p:cNvPr>
          <p:cNvCxnSpPr>
            <a:cxnSpLocks/>
          </p:cNvCxnSpPr>
          <p:nvPr/>
        </p:nvCxnSpPr>
        <p:spPr bwMode="auto">
          <a:xfrm flipH="1">
            <a:off x="10678201" y="2009536"/>
            <a:ext cx="687540" cy="12968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981FB08-DE08-4629-82AE-9A6939C9F20D}"/>
              </a:ext>
            </a:extLst>
          </p:cNvPr>
          <p:cNvCxnSpPr>
            <a:cxnSpLocks/>
          </p:cNvCxnSpPr>
          <p:nvPr/>
        </p:nvCxnSpPr>
        <p:spPr bwMode="auto">
          <a:xfrm flipH="1">
            <a:off x="10712741" y="2009536"/>
            <a:ext cx="653000" cy="15982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863CCAB-B6E6-426B-B750-646FB10F5015}"/>
              </a:ext>
            </a:extLst>
          </p:cNvPr>
          <p:cNvCxnSpPr>
            <a:cxnSpLocks/>
          </p:cNvCxnSpPr>
          <p:nvPr/>
        </p:nvCxnSpPr>
        <p:spPr bwMode="auto">
          <a:xfrm flipH="1">
            <a:off x="10787225" y="2009536"/>
            <a:ext cx="578516" cy="18995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8CE1A2F-9FDA-4F03-8861-5A2FE449A403}"/>
              </a:ext>
            </a:extLst>
          </p:cNvPr>
          <p:cNvCxnSpPr>
            <a:cxnSpLocks/>
          </p:cNvCxnSpPr>
          <p:nvPr/>
        </p:nvCxnSpPr>
        <p:spPr bwMode="auto">
          <a:xfrm flipV="1">
            <a:off x="10274070" y="2360380"/>
            <a:ext cx="0" cy="2975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74542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434B5-A633-4146-A23C-4E397750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BBBAB-1BCA-4E3D-B94B-096C67620C3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dirty="0"/>
              <a:t>Observations</a:t>
            </a:r>
          </a:p>
          <a:p>
            <a:r>
              <a:rPr lang="sv-SE" dirty="0"/>
              <a:t>New proposals and results appear to confirm trend of increasing DS with hall volume</a:t>
            </a:r>
          </a:p>
          <a:p>
            <a:r>
              <a:rPr lang="sv-SE" dirty="0"/>
              <a:t>Conflicting frequency dependence trends:</a:t>
            </a:r>
          </a:p>
          <a:p>
            <a:pPr lvl="1"/>
            <a:r>
              <a:rPr lang="sv-SE" dirty="0"/>
              <a:t>Huawei observes 30% decrease from 6.75 GHz to 60.75 GHz</a:t>
            </a:r>
          </a:p>
          <a:p>
            <a:pPr lvl="1"/>
            <a:r>
              <a:rPr lang="sv-SE" dirty="0"/>
              <a:t>Fraunhofer HHI observes 4x increase from 2 to 6 GHz</a:t>
            </a:r>
          </a:p>
          <a:p>
            <a:pPr lvl="1"/>
            <a:r>
              <a:rPr lang="sv-SE" dirty="0"/>
              <a:t>ZTE observes almost flat trends over 2 to 100 GHz</a:t>
            </a:r>
          </a:p>
          <a:p>
            <a:r>
              <a:rPr lang="sv-SE" dirty="0"/>
              <a:t>Range of variability between different measurements is much larger than any differences between sub-scenarios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b="1" dirty="0"/>
              <a:t>Proposals</a:t>
            </a:r>
          </a:p>
          <a:p>
            <a:r>
              <a:rPr lang="sv-SE" dirty="0"/>
              <a:t>Model DS as frequency-independent</a:t>
            </a:r>
          </a:p>
          <a:p>
            <a:r>
              <a:rPr lang="sv-SE" dirty="0"/>
              <a:t>Use common model for all NLOS sub-scenarios</a:t>
            </a:r>
          </a:p>
          <a:p>
            <a:r>
              <a:rPr lang="sv-SE" dirty="0"/>
              <a:t>Use the model proposed by Ericsson as this </a:t>
            </a:r>
            <a:r>
              <a:rPr lang="sv-SE"/>
              <a:t>seems be in line with most other proposals and observations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62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177</TotalTime>
  <Words>459</Words>
  <Application>Microsoft Office PowerPoint</Application>
  <PresentationFormat>Widescreen</PresentationFormat>
  <Paragraphs>77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Ericsson Hilda</vt:lpstr>
      <vt:lpstr>Ericsson Technical Icons</vt:lpstr>
      <vt:lpstr>Ericsson Hilda Light</vt:lpstr>
      <vt:lpstr>Symbol</vt:lpstr>
      <vt:lpstr>Arial</vt:lpstr>
      <vt:lpstr>PresentationTemplate2017</vt:lpstr>
      <vt:lpstr>Delay spread vs hall volume</vt:lpstr>
      <vt:lpstr>Background (1)</vt:lpstr>
      <vt:lpstr>Background (2)</vt:lpstr>
      <vt:lpstr>Parameter proposals converted to 99th percentile</vt:lpstr>
      <vt:lpstr>Adding these proposals to the plot of DS vs hall volume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Delay spread vs hall volume</dc:title>
  <dc:creator>Henrik Asplund</dc:creator>
  <cp:keywords/>
  <dc:description/>
  <cp:lastModifiedBy>Henrik Asplund</cp:lastModifiedBy>
  <cp:revision>31</cp:revision>
  <dcterms:created xsi:type="dcterms:W3CDTF">2019-07-01T21:05:26Z</dcterms:created>
  <dcterms:modified xsi:type="dcterms:W3CDTF">2019-07-05T09:58:47Z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R2A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R6B</vt:lpwstr>
  </property>
  <property fmtid="{D5CDD505-2E9C-101B-9397-08002B2CF9AE}" pid="8" name="TemplateName2">
    <vt:lpwstr>CXC 173 2731/1</vt:lpwstr>
  </property>
  <property fmtid="{D5CDD505-2E9C-101B-9397-08002B2CF9AE}" pid="9" name="TemplateVersion2">
    <vt:lpwstr>R2A</vt:lpwstr>
  </property>
  <property fmtid="{D5CDD505-2E9C-101B-9397-08002B2CF9AE}" pid="10" name="DocumentType2">
    <vt:lpwstr>Presentation2011</vt:lpwstr>
  </property>
  <property fmtid="{D5CDD505-2E9C-101B-9397-08002B2CF9AE}" pid="11" name="Keyword">
    <vt:lpwstr> </vt:lpwstr>
  </property>
  <property fmtid="{D5CDD505-2E9C-101B-9397-08002B2CF9AE}" pid="12" name="FooterType">
    <vt:lpwstr>PresTemp</vt:lpwstr>
  </property>
  <property fmtid="{D5CDD505-2E9C-101B-9397-08002B2CF9AE}" pid="13" name="UsedFont">
    <vt:lpwstr>Ericsson Capital TT</vt:lpwstr>
  </property>
  <property fmtid="{D5CDD505-2E9C-101B-9397-08002B2CF9AE}" pid="14" name="x">
    <vt:lpwstr>0</vt:lpwstr>
  </property>
  <property fmtid="{D5CDD505-2E9C-101B-9397-08002B2CF9AE}" pid="15" name="White">
    <vt:bool>true</vt:bool>
  </property>
  <property fmtid="{D5CDD505-2E9C-101B-9397-08002B2CF9AE}" pid="16" name="chkMetaData">
    <vt:bool>false</vt:bool>
  </property>
  <property fmtid="{D5CDD505-2E9C-101B-9397-08002B2CF9AE}" pid="17" name="chkTaglines">
    <vt:bool>true</vt:bool>
  </property>
  <property fmtid="{D5CDD505-2E9C-101B-9397-08002B2CF9AE}" pid="18" name="SecurityClass">
    <vt:lpwstr>Ericsson Internal</vt:lpwstr>
  </property>
  <property fmtid="{D5CDD505-2E9C-101B-9397-08002B2CF9AE}" pid="19" name="txtConfLabel">
    <vt:lpwstr>Ericsson Internal</vt:lpwstr>
  </property>
  <property fmtid="{D5CDD505-2E9C-101B-9397-08002B2CF9AE}" pid="20" name="optUseConfClass">
    <vt:bool>true</vt:bool>
  </property>
  <property fmtid="{D5CDD505-2E9C-101B-9397-08002B2CF9AE}" pid="21" name="optUseConfLabel">
    <vt:bool>false</vt:bool>
  </property>
  <property fmtid="{D5CDD505-2E9C-101B-9397-08002B2CF9AE}" pid="22" name="optFooterCVLDocNo">
    <vt:bool>true</vt:bool>
  </property>
  <property fmtid="{D5CDD505-2E9C-101B-9397-08002B2CF9AE}" pid="23" name="optFooterCVLCopyright">
    <vt:bool>false</vt:bool>
  </property>
  <property fmtid="{D5CDD505-2E9C-101B-9397-08002B2CF9AE}" pid="24" name="optEnterText1">
    <vt:bool>false</vt:bool>
  </property>
  <property fmtid="{D5CDD505-2E9C-101B-9397-08002B2CF9AE}" pid="25" name="optFooterCVLConfLabel">
    <vt:bool>true</vt:bool>
  </property>
  <property fmtid="{D5CDD505-2E9C-101B-9397-08002B2CF9AE}" pid="26" name="optEnterText2">
    <vt:bool>false</vt:bool>
  </property>
  <property fmtid="{D5CDD505-2E9C-101B-9397-08002B2CF9AE}" pid="27" name="optFooterCVLTitle">
    <vt:bool>true</vt:bool>
  </property>
  <property fmtid="{D5CDD505-2E9C-101B-9397-08002B2CF9AE}" pid="28" name="optFooterCVLPrep">
    <vt:bool>false</vt:bool>
  </property>
  <property fmtid="{D5CDD505-2E9C-101B-9397-08002B2CF9AE}" pid="29" name="optEnterText3">
    <vt:bool>false</vt:bool>
  </property>
  <property fmtid="{D5CDD505-2E9C-101B-9397-08002B2CF9AE}" pid="30" name="optFooterCVLDate">
    <vt:bool>true</vt:bool>
  </property>
  <property fmtid="{D5CDD505-2E9C-101B-9397-08002B2CF9AE}" pid="31" name="optEnterText4">
    <vt:bool>false</vt:bool>
  </property>
  <property fmtid="{D5CDD505-2E9C-101B-9397-08002B2CF9AE}" pid="32" name="LeftFooterField">
    <vt:lpwstr> </vt:lpwstr>
  </property>
  <property fmtid="{D5CDD505-2E9C-101B-9397-08002B2CF9AE}" pid="33" name="MiddleFooterField">
    <vt:lpwstr> </vt:lpwstr>
  </property>
  <property fmtid="{D5CDD505-2E9C-101B-9397-08002B2CF9AE}" pid="34" name="RightFooterField">
    <vt:lpwstr> </vt:lpwstr>
  </property>
  <property fmtid="{D5CDD505-2E9C-101B-9397-08002B2CF9AE}" pid="35" name="RightFooterField2">
    <vt:lpwstr> </vt:lpwstr>
  </property>
  <property fmtid="{D5CDD505-2E9C-101B-9397-08002B2CF9AE}" pid="36" name="TotalNumb">
    <vt:bool>false</vt:bool>
  </property>
  <property fmtid="{D5CDD505-2E9C-101B-9397-08002B2CF9AE}" pid="37" name="Pages">
    <vt:bool>true</vt:bool>
  </property>
  <property fmtid="{D5CDD505-2E9C-101B-9397-08002B2CF9AE}" pid="38" name="BCategory">
    <vt:lpwstr> </vt:lpwstr>
  </property>
  <property fmtid="{D5CDD505-2E9C-101B-9397-08002B2CF9AE}" pid="39" name="BSubject">
    <vt:lpwstr> </vt:lpwstr>
  </property>
  <property fmtid="{D5CDD505-2E9C-101B-9397-08002B2CF9AE}" pid="40" name="DocType">
    <vt:lpwstr> </vt:lpwstr>
  </property>
  <property fmtid="{D5CDD505-2E9C-101B-9397-08002B2CF9AE}" pid="41" name="chkShowAll">
    <vt:bool>false</vt:bool>
  </property>
  <property fmtid="{D5CDD505-2E9C-101B-9397-08002B2CF9AE}" pid="42" name="chkOnlyTitle">
    <vt:bool>false</vt:bool>
  </property>
  <property fmtid="{D5CDD505-2E9C-101B-9397-08002B2CF9AE}" pid="43" name="chkPrep">
    <vt:bool>true</vt:bool>
  </property>
  <property fmtid="{D5CDD505-2E9C-101B-9397-08002B2CF9AE}" pid="44" name="chkAppr">
    <vt:bool>true</vt:bool>
  </property>
  <property fmtid="{D5CDD505-2E9C-101B-9397-08002B2CF9AE}" pid="45" name="chkConf">
    <vt:bool>true</vt:bool>
  </property>
  <property fmtid="{D5CDD505-2E9C-101B-9397-08002B2CF9AE}" pid="46" name="chkDate">
    <vt:bool>true</vt:bool>
  </property>
  <property fmtid="{D5CDD505-2E9C-101B-9397-08002B2CF9AE}" pid="47" name="chkDocNo">
    <vt:bool>true</vt:bool>
  </property>
  <property fmtid="{D5CDD505-2E9C-101B-9397-08002B2CF9AE}" pid="48" name="chkRev">
    <vt:bool>true</vt:bool>
  </property>
  <property fmtid="{D5CDD505-2E9C-101B-9397-08002B2CF9AE}" pid="49" name="chkTitle">
    <vt:bool>false</vt:bool>
  </property>
  <property fmtid="{D5CDD505-2E9C-101B-9397-08002B2CF9AE}" pid="50" name="ExtConf">
    <vt:lpwstr> </vt:lpwstr>
  </property>
  <property fmtid="{D5CDD505-2E9C-101B-9397-08002B2CF9AE}" pid="51" name="chkExtConf">
    <vt:bool>false</vt:bool>
  </property>
</Properties>
</file>