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3" r:id="rId5"/>
    <p:sldId id="262" r:id="rId6"/>
    <p:sldId id="259" r:id="rId7"/>
    <p:sldId id="260" r:id="rId8"/>
    <p:sldId id="261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>
      <p:cViewPr varScale="1">
        <p:scale>
          <a:sx n="87" d="100"/>
          <a:sy n="87" d="100"/>
        </p:scale>
        <p:origin x="533" y="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2186F8-EC14-4E3D-9B28-B693B6A307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B29C698-023F-4DF7-BECC-B8E7B5014F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15CA96-355D-4FBB-A458-3AC48C7C62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EAE9D-C302-4ED8-9B12-123C48B96987}" type="datetimeFigureOut">
              <a:rPr lang="en-US" smtClean="0"/>
              <a:t>10/26/2021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FC5C03-0855-40B0-918F-11F6660FDE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854760-5901-4395-8C58-A3B718D63C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97DBE-420D-4BFD-A517-673FAD22F8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293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5FC902-C565-44D6-A795-C18D17F9D2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9647E6D-F0AA-4956-8BDE-29A8BAF732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188B1E-378F-4837-80B3-99ED676B8E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EAE9D-C302-4ED8-9B12-123C48B96987}" type="datetimeFigureOut">
              <a:rPr lang="en-US" smtClean="0"/>
              <a:t>10/26/2021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422A88-CB2C-40CA-9B70-234DAE3423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C6C330-6E96-4ACD-BCDC-FD3A1B4634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97DBE-420D-4BFD-A517-673FAD22F8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39956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17B4529-BCC6-4783-9793-C8B25BB1F33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9B025A6-DD0C-4124-93D2-A5E2C4F0E7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40C1ED-F879-4DD7-AFB6-C2249E0E11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EAE9D-C302-4ED8-9B12-123C48B96987}" type="datetimeFigureOut">
              <a:rPr lang="en-US" smtClean="0"/>
              <a:t>10/26/2021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D812CE-A8A6-4EA5-8373-CE3D5B0CF9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187CEE-1F95-4948-BF44-EBF13C0471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97DBE-420D-4BFD-A517-673FAD22F8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23266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DBAC2E-9427-4722-B80D-FEC9B688C8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E79E7E-F02C-4081-93CA-3874D0E18A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8A42E0-05F2-472C-AD5F-4848D7A9AE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EAE9D-C302-4ED8-9B12-123C48B96987}" type="datetimeFigureOut">
              <a:rPr lang="en-US" smtClean="0"/>
              <a:t>10/26/2021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73D8A5-5E94-438D-97F7-329CD93448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D52435-C5AC-464B-9CFD-734DA86F17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97DBE-420D-4BFD-A517-673FAD22F8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4802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DA6497-5660-480B-A122-FFFD5C78D8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6FD1849-C679-4675-A133-B5E5447D61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C27819-3980-49C8-BBC4-41A645D84F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EAE9D-C302-4ED8-9B12-123C48B96987}" type="datetimeFigureOut">
              <a:rPr lang="en-US" smtClean="0"/>
              <a:t>10/26/2021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BF1CD2-11CF-4A6E-A7FF-9F62C9D8B0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C73327-05BC-4BEC-BDF5-634C1AD684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97DBE-420D-4BFD-A517-673FAD22F8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51100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13CA08-1DF3-4C71-848B-C777F2FFBF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C58554-C32B-4E96-8B3B-9922F03D718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3AA3E38-3295-4414-836D-9604841D8D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3DEA07-2003-4EA2-9149-A0B12DAAE4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EAE9D-C302-4ED8-9B12-123C48B96987}" type="datetimeFigureOut">
              <a:rPr lang="en-US" smtClean="0"/>
              <a:t>10/26/2021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C433E3-0DFE-4F87-B809-4767BDCDA5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BBCB7A2-2B36-49B8-843A-8F6815DD49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97DBE-420D-4BFD-A517-673FAD22F8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1368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F24030-A71B-4CCC-AC9F-7FCA5B3DCF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BB0E3A-32BC-4F9A-9F4D-442BD0194D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6CE9982-CB66-4FBB-94DA-BDAB25B3F0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FB36329-D987-466F-85A1-48A65C8B072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0538FC7-9BE2-4DEF-AE97-2AE9A90718C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95FA1B7-645F-417D-A3EB-A5B8FB3184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EAE9D-C302-4ED8-9B12-123C48B96987}" type="datetimeFigureOut">
              <a:rPr lang="en-US" smtClean="0"/>
              <a:t>10/26/2021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B2CE55C-8F9D-4373-BD2B-8D27CD4BCE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1371869-721C-4894-9F22-8A0E7537E5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97DBE-420D-4BFD-A517-673FAD22F8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6783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DB3C4A-5466-45CE-9FEC-DE56AC3381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886623C-1FED-481C-9EB0-89CD9E9448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EAE9D-C302-4ED8-9B12-123C48B96987}" type="datetimeFigureOut">
              <a:rPr lang="en-US" smtClean="0"/>
              <a:t>10/26/2021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D5863F7-148E-400C-9D49-9A44D1594C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6FFEE1E-5C79-4303-A21A-628DBB97B5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97DBE-420D-4BFD-A517-673FAD22F8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00507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90C1BAF-19FE-44B3-A1AB-E191838C0D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EAE9D-C302-4ED8-9B12-123C48B96987}" type="datetimeFigureOut">
              <a:rPr lang="en-US" smtClean="0"/>
              <a:t>10/26/2021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B567214-63BF-416A-B8AF-895BEDABAD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F3B1CF-D773-4652-8829-6D3A205BF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97DBE-420D-4BFD-A517-673FAD22F8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41602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23525E-24B4-4758-80A2-453A8D34A5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CBDCCF-C96E-4504-871C-E59B2F8342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31EEAD3-720F-44A0-9185-A0042FE02E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BA12A43-7BDE-4253-A1FB-07D0F0291E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EAE9D-C302-4ED8-9B12-123C48B96987}" type="datetimeFigureOut">
              <a:rPr lang="en-US" smtClean="0"/>
              <a:t>10/26/2021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8A50B5-E847-40D6-857C-15C0533077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4FD12F2-62CC-45D1-81D6-6E7E34EC5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97DBE-420D-4BFD-A517-673FAD22F8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9333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1AF1F6-5E0C-4A80-9FBE-7855A83A2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9668760-500A-45E7-9D4E-1E88CFE18E9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3004F5-0A6D-4B78-8213-F240BFDF08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8C5BB2-6270-41B7-83D7-5EB802079C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EAE9D-C302-4ED8-9B12-123C48B96987}" type="datetimeFigureOut">
              <a:rPr lang="en-US" smtClean="0"/>
              <a:t>10/26/2021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98B141B-DBD0-4058-AD96-809263BF1C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420B46D-2D5A-47DD-ADFC-9DF06227A2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97DBE-420D-4BFD-A517-673FAD22F8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3187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6EDA0C5-D4BB-49C7-83E3-C6B91A3A35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C0B6EAC-C614-45C2-AA7B-5530538B82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DE2606-08DB-4ED0-A09F-0784A815D6E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9EAE9D-C302-4ED8-9B12-123C48B96987}" type="datetimeFigureOut">
              <a:rPr lang="en-US" smtClean="0"/>
              <a:t>10/26/2021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C215A0-1AF3-4213-9EC1-79CF872B32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F2ED0D-47CD-457B-8528-113F1714BBA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C97DBE-420D-4BFD-A517-673FAD22F8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8611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A7905B-AF95-4071-BE3E-F1C1394455E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UUAA/C2 Authorization in EPS by using protocol configuration options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4197EA8-F372-470E-B321-B44AE6F9927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Roozbeh Atarius</a:t>
            </a:r>
          </a:p>
          <a:p>
            <a:r>
              <a:rPr lang="en-US" dirty="0"/>
              <a:t>Lenovo, Motorola Mobility</a:t>
            </a:r>
          </a:p>
          <a:p>
            <a:r>
              <a:rPr lang="en-US" dirty="0"/>
              <a:t>ratarius@motorola.com</a:t>
            </a:r>
          </a:p>
        </p:txBody>
      </p:sp>
    </p:spTree>
    <p:extLst>
      <p:ext uri="{BB962C8B-B14F-4D97-AF65-F5344CB8AC3E}">
        <p14:creationId xmlns:p14="http://schemas.microsoft.com/office/powerpoint/2010/main" val="2098020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797CFDAD-F21C-4EF2-9680-225416B85E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5930774E-4FE6-4494-8FBB-E011D317029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46641959"/>
              </p:ext>
            </p:extLst>
          </p:nvPr>
        </p:nvGraphicFramePr>
        <p:xfrm>
          <a:off x="149475" y="0"/>
          <a:ext cx="4671476" cy="67393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icture" r:id="rId2" imgW="5797424" imgH="8358000" progId="Word.Picture.8">
                  <p:embed/>
                </p:oleObj>
              </mc:Choice>
              <mc:Fallback>
                <p:oleObj name="Picture" r:id="rId2" imgW="5797424" imgH="8358000" progId="Word.Picture.8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9475" y="0"/>
                        <a:ext cx="4671476" cy="673930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3">
            <a:extLst>
              <a:ext uri="{FF2B5EF4-FFF2-40B4-BE49-F238E27FC236}">
                <a16:creationId xmlns:a16="http://schemas.microsoft.com/office/drawing/2014/main" id="{8054081B-28E0-4C83-9A14-A753A19BA0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48870" y="118267"/>
            <a:ext cx="162218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Figure 5.3.2.1-1: Attach procedure – TS 23.401</a:t>
            </a:r>
            <a:endParaRPr kumimoji="0" lang="en-GB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BC1DE76-2C9D-4530-9BB8-A0450F639C1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96000" y="1636355"/>
            <a:ext cx="6069330" cy="4030980"/>
          </a:xfrm>
          <a:prstGeom prst="rect">
            <a:avLst/>
          </a:prstGeom>
        </p:spPr>
      </p:pic>
      <p:sp>
        <p:nvSpPr>
          <p:cNvPr id="10" name="Arrow: Left 9">
            <a:extLst>
              <a:ext uri="{FF2B5EF4-FFF2-40B4-BE49-F238E27FC236}">
                <a16:creationId xmlns:a16="http://schemas.microsoft.com/office/drawing/2014/main" id="{6EB9A879-854A-4B66-AC4B-98A67A271A8A}"/>
              </a:ext>
            </a:extLst>
          </p:cNvPr>
          <p:cNvSpPr/>
          <p:nvPr/>
        </p:nvSpPr>
        <p:spPr>
          <a:xfrm flipV="1">
            <a:off x="4888523" y="118267"/>
            <a:ext cx="804496" cy="294971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3">
            <a:extLst>
              <a:ext uri="{FF2B5EF4-FFF2-40B4-BE49-F238E27FC236}">
                <a16:creationId xmlns:a16="http://schemas.microsoft.com/office/drawing/2014/main" id="{58627D24-4205-4490-B4BA-05C770D4F8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84242" y="356422"/>
            <a:ext cx="162218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Figure 5.3.2.1-1: Attach procedure – simplified</a:t>
            </a:r>
            <a:endParaRPr kumimoji="0" lang="en-GB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Arrow: Down 11">
            <a:extLst>
              <a:ext uri="{FF2B5EF4-FFF2-40B4-BE49-F238E27FC236}">
                <a16:creationId xmlns:a16="http://schemas.microsoft.com/office/drawing/2014/main" id="{37E56F4C-6B83-4801-9066-48A75BCBCA25}"/>
              </a:ext>
            </a:extLst>
          </p:cNvPr>
          <p:cNvSpPr/>
          <p:nvPr/>
        </p:nvSpPr>
        <p:spPr>
          <a:xfrm>
            <a:off x="8756571" y="804496"/>
            <a:ext cx="277525" cy="57589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8568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537BD4-81A4-4FC3-98AF-8455FE25BB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Attach procedure with </a:t>
            </a:r>
            <a:r>
              <a:rPr lang="en-US" dirty="0" err="1"/>
              <a:t>ePCO</a:t>
            </a:r>
            <a:r>
              <a:rPr lang="en-US" dirty="0"/>
              <a:t> checking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76228B-FD0D-499E-B54E-C855EC5238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Proposal:</a:t>
            </a:r>
          </a:p>
          <a:p>
            <a:pPr lvl="1"/>
            <a:r>
              <a:rPr lang="en-US" dirty="0"/>
              <a:t>Attach Request (PDN CONNECTIVITY REQUEST message [PCO])</a:t>
            </a:r>
          </a:p>
          <a:p>
            <a:pPr lvl="1"/>
            <a:r>
              <a:rPr lang="en-US" dirty="0"/>
              <a:t>Attach Response (ACTIVATE DEFAULT EPS BEARER CONTEXT REQUEST message [</a:t>
            </a:r>
            <a:r>
              <a:rPr lang="en-US" dirty="0" err="1"/>
              <a:t>ePCO</a:t>
            </a:r>
            <a:r>
              <a:rPr lang="en-US" dirty="0"/>
              <a:t> support])</a:t>
            </a:r>
          </a:p>
          <a:p>
            <a:pPr lvl="1"/>
            <a:r>
              <a:rPr lang="en-US" dirty="0"/>
              <a:t>Attach complete (ACTIVATE DEFAULT EPS BEARER CONTEXT ACCEPT message [</a:t>
            </a:r>
            <a:r>
              <a:rPr lang="en-US" dirty="0" err="1"/>
              <a:t>ePCO</a:t>
            </a:r>
            <a:r>
              <a:rPr lang="en-US" dirty="0"/>
              <a:t>])</a:t>
            </a:r>
          </a:p>
          <a:p>
            <a:r>
              <a:rPr lang="en-US" dirty="0"/>
              <a:t>The proposal to the meeting has been that Modify Bearer Request message convey </a:t>
            </a:r>
            <a:r>
              <a:rPr lang="en-US" dirty="0" err="1"/>
              <a:t>ePCO</a:t>
            </a:r>
            <a:r>
              <a:rPr lang="en-US" dirty="0"/>
              <a:t> from ACTIVATE DEFAULT EPS BEARER CONTEXT ACCEPT message from MME via SGW to PGW-C+SMF.</a:t>
            </a:r>
          </a:p>
          <a:p>
            <a:pPr lvl="1"/>
            <a:r>
              <a:rPr lang="en-US" dirty="0"/>
              <a:t>Modify Bearer Request message does not have PCO/</a:t>
            </a:r>
            <a:r>
              <a:rPr lang="en-US" dirty="0" err="1"/>
              <a:t>ePCO</a:t>
            </a:r>
            <a:r>
              <a:rPr lang="en-US" dirty="0"/>
              <a:t> capability according to TS 29.274.</a:t>
            </a:r>
          </a:p>
        </p:txBody>
      </p:sp>
    </p:spTree>
    <p:extLst>
      <p:ext uri="{BB962C8B-B14F-4D97-AF65-F5344CB8AC3E}">
        <p14:creationId xmlns:p14="http://schemas.microsoft.com/office/powerpoint/2010/main" val="30473175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39CADD-2520-4C68-8DB2-91A5340762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4545"/>
            <a:ext cx="10515600" cy="852610"/>
          </a:xfrm>
        </p:spPr>
        <p:txBody>
          <a:bodyPr/>
          <a:lstStyle/>
          <a:p>
            <a:r>
              <a:rPr lang="en-US" dirty="0"/>
              <a:t>Solution 1 – </a:t>
            </a:r>
            <a:r>
              <a:rPr lang="en-US" dirty="0" err="1"/>
              <a:t>ePCO</a:t>
            </a:r>
            <a:r>
              <a:rPr lang="en-US" dirty="0"/>
              <a:t> Only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58B951-ABBA-491E-879D-00241E47E6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1581" y="1150207"/>
            <a:ext cx="10515600" cy="5804508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This assumption is currently very close to what we do, except we check by sending PCO.</a:t>
            </a:r>
          </a:p>
          <a:p>
            <a:r>
              <a:rPr lang="en-US" dirty="0"/>
              <a:t>MME support </a:t>
            </a:r>
            <a:r>
              <a:rPr lang="en-US" dirty="0" err="1"/>
              <a:t>ePCO</a:t>
            </a:r>
            <a:r>
              <a:rPr lang="en-US" dirty="0"/>
              <a:t>, the MME chooses:</a:t>
            </a:r>
          </a:p>
          <a:p>
            <a:pPr lvl="1"/>
            <a:r>
              <a:rPr lang="en-US" dirty="0"/>
              <a:t>SGW due to network topology, load balancing, non-IP, ethernet capability, if supported UE assisted dedicated core network(DCN).  </a:t>
            </a:r>
          </a:p>
          <a:p>
            <a:pPr lvl="2"/>
            <a:r>
              <a:rPr lang="en-US" dirty="0"/>
              <a:t>There is no SA2 requirement for </a:t>
            </a:r>
            <a:r>
              <a:rPr lang="en-US" dirty="0" err="1"/>
              <a:t>ePCO</a:t>
            </a:r>
            <a:r>
              <a:rPr lang="en-US" dirty="0"/>
              <a:t> support, however </a:t>
            </a:r>
            <a:r>
              <a:rPr lang="en-US" dirty="0">
                <a:solidFill>
                  <a:srgbClr val="FF0000"/>
                </a:solidFill>
              </a:rPr>
              <a:t>if SGW supports inter system change with 5GS</a:t>
            </a:r>
            <a:r>
              <a:rPr lang="en-US" dirty="0"/>
              <a:t>, it will support </a:t>
            </a:r>
            <a:r>
              <a:rPr lang="en-US" dirty="0" err="1"/>
              <a:t>ePCO</a:t>
            </a:r>
            <a:r>
              <a:rPr lang="en-US" dirty="0"/>
              <a:t>. </a:t>
            </a:r>
          </a:p>
          <a:p>
            <a:pPr lvl="2"/>
            <a:r>
              <a:rPr lang="en-US" dirty="0">
                <a:solidFill>
                  <a:srgbClr val="FF0000"/>
                </a:solidFill>
              </a:rPr>
              <a:t>I could not locate any such req. for MME/SGW and this may result in a change of MME to look for such capability but since it is not for UAS, then may be OK, however rel-17 will be first release, thus no legacy network and against SA2 requirement. Requirement for mobility and thus to find MME and SGW with this capability must also be added.</a:t>
            </a:r>
          </a:p>
          <a:p>
            <a:pPr lvl="2"/>
            <a:r>
              <a:rPr lang="en-US" dirty="0"/>
              <a:t>If SGW does not support </a:t>
            </a:r>
            <a:r>
              <a:rPr lang="en-US" dirty="0" err="1"/>
              <a:t>ePCO</a:t>
            </a:r>
            <a:r>
              <a:rPr lang="en-US" dirty="0"/>
              <a:t>, the </a:t>
            </a:r>
            <a:r>
              <a:rPr lang="en-US" dirty="0" err="1"/>
              <a:t>ePCO</a:t>
            </a:r>
            <a:r>
              <a:rPr lang="en-US" dirty="0"/>
              <a:t> IE is dropped from passing along in create session request message. </a:t>
            </a:r>
          </a:p>
          <a:p>
            <a:pPr lvl="1"/>
            <a:r>
              <a:rPr lang="en-US" dirty="0"/>
              <a:t>PGW due to UE’s subscribed APN or e.g. UE assisted DCN locates the PWG-C+SMF which supports inter system change with 5GS and always support </a:t>
            </a:r>
            <a:r>
              <a:rPr lang="en-US" dirty="0" err="1"/>
              <a:t>ePCO</a:t>
            </a:r>
            <a:r>
              <a:rPr lang="en-US" dirty="0"/>
              <a:t>.</a:t>
            </a:r>
          </a:p>
          <a:p>
            <a:r>
              <a:rPr lang="en-US" dirty="0"/>
              <a:t>MME does not support </a:t>
            </a:r>
            <a:r>
              <a:rPr lang="en-US" dirty="0" err="1"/>
              <a:t>ePCO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The </a:t>
            </a:r>
            <a:r>
              <a:rPr lang="en-US" dirty="0" err="1"/>
              <a:t>ePCO</a:t>
            </a:r>
            <a:r>
              <a:rPr lang="en-US" dirty="0"/>
              <a:t> IE is dropped by the MME when populating create session message towards SGW and PGW-C+SMF.</a:t>
            </a:r>
          </a:p>
          <a:p>
            <a:pPr lvl="1"/>
            <a:r>
              <a:rPr lang="en-US" dirty="0"/>
              <a:t>PGW-C+SMF may register the UE as a regular UE as a result even if it may realize the UE capability due to its subscription.</a:t>
            </a:r>
          </a:p>
          <a:p>
            <a:pPr lvl="1"/>
            <a:r>
              <a:rPr lang="en-US" dirty="0"/>
              <a:t>The UE receives PCO support indicator back from the network, and thus should consider the network is not supporting UAS services.</a:t>
            </a:r>
          </a:p>
        </p:txBody>
      </p:sp>
    </p:spTree>
    <p:extLst>
      <p:ext uri="{BB962C8B-B14F-4D97-AF65-F5344CB8AC3E}">
        <p14:creationId xmlns:p14="http://schemas.microsoft.com/office/powerpoint/2010/main" val="32132616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39CADD-2520-4C68-8DB2-91A5340762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9715"/>
            <a:ext cx="10515600" cy="826232"/>
          </a:xfrm>
        </p:spPr>
        <p:txBody>
          <a:bodyPr/>
          <a:lstStyle/>
          <a:p>
            <a:r>
              <a:rPr lang="en-US" dirty="0"/>
              <a:t>Solution 1 – </a:t>
            </a:r>
            <a:r>
              <a:rPr lang="en-US" dirty="0" err="1"/>
              <a:t>ePCO</a:t>
            </a:r>
            <a:r>
              <a:rPr lang="en-US" dirty="0"/>
              <a:t> only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58B951-ABBA-491E-879D-00241E47E6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75947"/>
            <a:ext cx="10515600" cy="581611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Pros:</a:t>
            </a:r>
          </a:p>
          <a:p>
            <a:pPr lvl="1"/>
            <a:r>
              <a:rPr lang="en-US" dirty="0"/>
              <a:t>Messages up to 65 K can be transmitted.</a:t>
            </a:r>
          </a:p>
          <a:p>
            <a:pPr marL="0" indent="0">
              <a:buNone/>
            </a:pPr>
            <a:r>
              <a:rPr lang="en-US" dirty="0"/>
              <a:t>Cons:</a:t>
            </a:r>
          </a:p>
          <a:p>
            <a:pPr lvl="1"/>
            <a:r>
              <a:rPr lang="en-US" dirty="0"/>
              <a:t>Only those network (MME, SGW) with inter system 5GS exchange capability which also have </a:t>
            </a:r>
            <a:r>
              <a:rPr lang="en-US" dirty="0" err="1"/>
              <a:t>ePCO</a:t>
            </a:r>
            <a:r>
              <a:rPr lang="en-US" dirty="0"/>
              <a:t> capability supports the UAS services. Thus rel-17 onwards and no legacy network.</a:t>
            </a:r>
          </a:p>
          <a:p>
            <a:pPr lvl="1"/>
            <a:r>
              <a:rPr lang="en-US" dirty="0"/>
              <a:t>This is not clear how MME should locate another MME or SGW should locate another SGW without breaking “no MME/SGW impact” requirement. If support for intersystem 5GS change is required, then only a selected EPC can comply. </a:t>
            </a:r>
          </a:p>
          <a:p>
            <a:pPr lvl="2"/>
            <a:r>
              <a:rPr lang="en-US" dirty="0"/>
              <a:t>If due to mobility MME and/or SGW change, the new MME and SGW must support </a:t>
            </a:r>
            <a:r>
              <a:rPr lang="en-US" dirty="0" err="1"/>
              <a:t>ePCO</a:t>
            </a:r>
            <a:r>
              <a:rPr lang="en-US" dirty="0"/>
              <a:t> since re-UUAA can be performed by the network. If the </a:t>
            </a:r>
            <a:r>
              <a:rPr lang="en-US" dirty="0" err="1"/>
              <a:t>ePCO</a:t>
            </a:r>
            <a:r>
              <a:rPr lang="en-US" dirty="0"/>
              <a:t> network support ceases, the PGW-C+SMF must release the UE.</a:t>
            </a:r>
          </a:p>
          <a:p>
            <a:pPr lvl="1"/>
            <a:r>
              <a:rPr lang="en-US" dirty="0"/>
              <a:t>PGW-C+SMF behavior needs to be defined if a UAV UE preforms a regular registration.</a:t>
            </a:r>
          </a:p>
          <a:p>
            <a:pPr lvl="1"/>
            <a:r>
              <a:rPr lang="en-US" dirty="0"/>
              <a:t>Even if </a:t>
            </a:r>
            <a:r>
              <a:rPr lang="en-US" dirty="0" err="1"/>
              <a:t>ePCO</a:t>
            </a:r>
            <a:r>
              <a:rPr lang="en-US" dirty="0"/>
              <a:t> is used, it is not clear that data is less than 65K, especially if the UE transmit data for both UUAA and C2 pairing authorization.</a:t>
            </a:r>
          </a:p>
        </p:txBody>
      </p:sp>
    </p:spTree>
    <p:extLst>
      <p:ext uri="{BB962C8B-B14F-4D97-AF65-F5344CB8AC3E}">
        <p14:creationId xmlns:p14="http://schemas.microsoft.com/office/powerpoint/2010/main" val="1065375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32AEEBC8-9D30-42EF-95F2-386C2653FB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5537BD4-81A4-4FC3-98AF-8455FE25BB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6" y="502920"/>
            <a:ext cx="3419856" cy="1463040"/>
          </a:xfrm>
        </p:spPr>
        <p:txBody>
          <a:bodyPr anchor="ctr">
            <a:normAutofit/>
          </a:bodyPr>
          <a:lstStyle/>
          <a:p>
            <a:r>
              <a:rPr lang="en-US" sz="4800" dirty="0"/>
              <a:t>Solution 2– </a:t>
            </a:r>
            <a:br>
              <a:rPr lang="en-US" sz="4800" dirty="0"/>
            </a:br>
            <a:r>
              <a:rPr lang="en-US" sz="2400" dirty="0"/>
              <a:t>UUAA data transmission</a:t>
            </a:r>
          </a:p>
        </p:txBody>
      </p:sp>
      <p:sp>
        <p:nvSpPr>
          <p:cNvPr id="23" name="sketch line">
            <a:extLst>
              <a:ext uri="{FF2B5EF4-FFF2-40B4-BE49-F238E27FC236}">
                <a16:creationId xmlns:a16="http://schemas.microsoft.com/office/drawing/2014/main" id="{2E92FA66-67D7-4CB4-94D3-E643A9AD47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566159" y="1225296"/>
            <a:ext cx="1554480" cy="18288"/>
          </a:xfrm>
          <a:custGeom>
            <a:avLst/>
            <a:gdLst>
              <a:gd name="connsiteX0" fmla="*/ 0 w 1554480"/>
              <a:gd name="connsiteY0" fmla="*/ 0 h 18288"/>
              <a:gd name="connsiteX1" fmla="*/ 549250 w 1554480"/>
              <a:gd name="connsiteY1" fmla="*/ 0 h 18288"/>
              <a:gd name="connsiteX2" fmla="*/ 1082954 w 1554480"/>
              <a:gd name="connsiteY2" fmla="*/ 0 h 18288"/>
              <a:gd name="connsiteX3" fmla="*/ 1554480 w 1554480"/>
              <a:gd name="connsiteY3" fmla="*/ 0 h 18288"/>
              <a:gd name="connsiteX4" fmla="*/ 1554480 w 1554480"/>
              <a:gd name="connsiteY4" fmla="*/ 18288 h 18288"/>
              <a:gd name="connsiteX5" fmla="*/ 1067410 w 1554480"/>
              <a:gd name="connsiteY5" fmla="*/ 18288 h 18288"/>
              <a:gd name="connsiteX6" fmla="*/ 549250 w 1554480"/>
              <a:gd name="connsiteY6" fmla="*/ 18288 h 18288"/>
              <a:gd name="connsiteX7" fmla="*/ 0 w 1554480"/>
              <a:gd name="connsiteY7" fmla="*/ 18288 h 18288"/>
              <a:gd name="connsiteX8" fmla="*/ 0 w 1554480"/>
              <a:gd name="connsiteY8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54480" h="18288" fill="none" extrusionOk="0">
                <a:moveTo>
                  <a:pt x="0" y="0"/>
                </a:moveTo>
                <a:cubicBezTo>
                  <a:pt x="114141" y="-19864"/>
                  <a:pt x="345055" y="-1657"/>
                  <a:pt x="549250" y="0"/>
                </a:cubicBezTo>
                <a:cubicBezTo>
                  <a:pt x="753445" y="1657"/>
                  <a:pt x="862292" y="-5674"/>
                  <a:pt x="1082954" y="0"/>
                </a:cubicBezTo>
                <a:cubicBezTo>
                  <a:pt x="1303616" y="5674"/>
                  <a:pt x="1363530" y="4537"/>
                  <a:pt x="1554480" y="0"/>
                </a:cubicBezTo>
                <a:cubicBezTo>
                  <a:pt x="1554963" y="7176"/>
                  <a:pt x="1553909" y="13682"/>
                  <a:pt x="1554480" y="18288"/>
                </a:cubicBezTo>
                <a:cubicBezTo>
                  <a:pt x="1338847" y="6127"/>
                  <a:pt x="1215066" y="37851"/>
                  <a:pt x="1067410" y="18288"/>
                </a:cubicBezTo>
                <a:cubicBezTo>
                  <a:pt x="919754" y="-1275"/>
                  <a:pt x="800465" y="3080"/>
                  <a:pt x="549250" y="18288"/>
                </a:cubicBezTo>
                <a:cubicBezTo>
                  <a:pt x="298035" y="33496"/>
                  <a:pt x="158868" y="22769"/>
                  <a:pt x="0" y="18288"/>
                </a:cubicBezTo>
                <a:cubicBezTo>
                  <a:pt x="-655" y="13237"/>
                  <a:pt x="709" y="4645"/>
                  <a:pt x="0" y="0"/>
                </a:cubicBezTo>
                <a:close/>
              </a:path>
              <a:path w="1554480" h="18288" stroke="0" extrusionOk="0">
                <a:moveTo>
                  <a:pt x="0" y="0"/>
                </a:moveTo>
                <a:cubicBezTo>
                  <a:pt x="249941" y="-58"/>
                  <a:pt x="367334" y="23448"/>
                  <a:pt x="502615" y="0"/>
                </a:cubicBezTo>
                <a:cubicBezTo>
                  <a:pt x="637897" y="-23448"/>
                  <a:pt x="813653" y="-20418"/>
                  <a:pt x="974141" y="0"/>
                </a:cubicBezTo>
                <a:cubicBezTo>
                  <a:pt x="1134629" y="20418"/>
                  <a:pt x="1268772" y="6288"/>
                  <a:pt x="1554480" y="0"/>
                </a:cubicBezTo>
                <a:cubicBezTo>
                  <a:pt x="1554917" y="7222"/>
                  <a:pt x="1555359" y="13299"/>
                  <a:pt x="1554480" y="18288"/>
                </a:cubicBezTo>
                <a:cubicBezTo>
                  <a:pt x="1336087" y="12172"/>
                  <a:pt x="1310024" y="19759"/>
                  <a:pt x="1067410" y="18288"/>
                </a:cubicBezTo>
                <a:cubicBezTo>
                  <a:pt x="824796" y="16818"/>
                  <a:pt x="787902" y="34647"/>
                  <a:pt x="518160" y="18288"/>
                </a:cubicBezTo>
                <a:cubicBezTo>
                  <a:pt x="248418" y="1930"/>
                  <a:pt x="133160" y="9205"/>
                  <a:pt x="0" y="18288"/>
                </a:cubicBezTo>
                <a:cubicBezTo>
                  <a:pt x="-643" y="9451"/>
                  <a:pt x="-340" y="7114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76228B-FD0D-499E-B54E-C855EC5238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54295" y="502920"/>
            <a:ext cx="6894576" cy="1463040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1500" dirty="0"/>
              <a:t>Follow the same procedure as for e.g. </a:t>
            </a:r>
          </a:p>
          <a:p>
            <a:pPr lvl="1"/>
            <a:r>
              <a:rPr lang="en-US" sz="1500" dirty="0"/>
              <a:t>bearer resource allocation or </a:t>
            </a:r>
          </a:p>
          <a:p>
            <a:pPr lvl="1"/>
            <a:r>
              <a:rPr lang="en-US" sz="1500" dirty="0"/>
              <a:t>bearer resource modification</a:t>
            </a:r>
          </a:p>
          <a:p>
            <a:pPr marL="0" indent="0">
              <a:buNone/>
            </a:pPr>
            <a:r>
              <a:rPr lang="en-US" sz="1500" dirty="0"/>
              <a:t>to trigger </a:t>
            </a:r>
          </a:p>
          <a:p>
            <a:pPr lvl="1"/>
            <a:r>
              <a:rPr lang="en-US" sz="1500" dirty="0"/>
              <a:t>Modify Bearer Command form MME to PGW-C + SMF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A0E4937-4041-46E6-9F8B-E2CBEB7565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0936" y="2313172"/>
            <a:ext cx="10917936" cy="39148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75787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5146B882-7D08-4983-9277-5B574656A1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33405" y="405353"/>
            <a:ext cx="8579276" cy="5924747"/>
          </a:xfrm>
          <a:prstGeom prst="rect">
            <a:avLst/>
          </a:prstGeom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id="{A9310582-E8F5-4327-AC73-7C2CF6810EC4}"/>
              </a:ext>
            </a:extLst>
          </p:cNvPr>
          <p:cNvSpPr txBox="1">
            <a:spLocks/>
          </p:cNvSpPr>
          <p:nvPr/>
        </p:nvSpPr>
        <p:spPr>
          <a:xfrm>
            <a:off x="46247" y="371036"/>
            <a:ext cx="3356376" cy="14630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dirty="0"/>
              <a:t>Solution 2– </a:t>
            </a:r>
            <a:br>
              <a:rPr lang="en-US" sz="4800" dirty="0"/>
            </a:br>
            <a:r>
              <a:rPr lang="en-US" sz="2400" dirty="0"/>
              <a:t>UUAA result transmission</a:t>
            </a:r>
          </a:p>
        </p:txBody>
      </p:sp>
    </p:spTree>
    <p:extLst>
      <p:ext uri="{BB962C8B-B14F-4D97-AF65-F5344CB8AC3E}">
        <p14:creationId xmlns:p14="http://schemas.microsoft.com/office/powerpoint/2010/main" val="8545914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3199A1-2EA2-4106-9D3A-258452DE2A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Solution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D34481-04CF-440E-9A0F-1FCA48B00E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Pros:</a:t>
            </a:r>
          </a:p>
          <a:p>
            <a:pPr lvl="1"/>
            <a:r>
              <a:rPr lang="en-US" dirty="0"/>
              <a:t>Even PCO can be used thus the pre-release 13 MME and SGW will also work Or even newer ones which did not implement </a:t>
            </a:r>
            <a:r>
              <a:rPr lang="en-US" dirty="0" err="1"/>
              <a:t>ePCO</a:t>
            </a:r>
            <a:r>
              <a:rPr lang="en-US" dirty="0"/>
              <a:t>. What needs to be done is to send repetitively parts of the UUAA data on slide 4 and to receive repetitively parts o </a:t>
            </a:r>
            <a:r>
              <a:rPr lang="en-US" dirty="0" err="1"/>
              <a:t>fthe</a:t>
            </a:r>
            <a:r>
              <a:rPr lang="en-US" dirty="0"/>
              <a:t> UUAA results.</a:t>
            </a:r>
          </a:p>
          <a:p>
            <a:pPr lvl="1"/>
            <a:r>
              <a:rPr lang="en-US" dirty="0"/>
              <a:t>Any size of message can be transferred since even if the messages are larger than 65K and </a:t>
            </a:r>
            <a:r>
              <a:rPr lang="en-US" dirty="0" err="1"/>
              <a:t>ePCO</a:t>
            </a:r>
            <a:r>
              <a:rPr lang="en-US" dirty="0"/>
              <a:t> is supported.</a:t>
            </a:r>
          </a:p>
          <a:p>
            <a:pPr lvl="1"/>
            <a:r>
              <a:rPr lang="en-US" dirty="0"/>
              <a:t>SA2 requirement that MME does not have to be updated is fully upfilled. </a:t>
            </a:r>
          </a:p>
          <a:p>
            <a:pPr marL="0" indent="0">
              <a:buNone/>
            </a:pPr>
            <a:r>
              <a:rPr lang="en-US" dirty="0"/>
              <a:t>Cons:</a:t>
            </a:r>
          </a:p>
          <a:p>
            <a:pPr lvl="1"/>
            <a:r>
              <a:rPr lang="en-US" dirty="0"/>
              <a:t>New procedure needs to be defined for</a:t>
            </a:r>
          </a:p>
          <a:p>
            <a:pPr lvl="2"/>
            <a:r>
              <a:rPr lang="en-US" dirty="0"/>
              <a:t>bearer modification concept for UUAA data and C2 authorization data transmission by PCO/</a:t>
            </a:r>
            <a:r>
              <a:rPr lang="en-US" dirty="0" err="1"/>
              <a:t>ePCO</a:t>
            </a:r>
            <a:r>
              <a:rPr lang="en-US" dirty="0"/>
              <a:t> in TS 24.301.</a:t>
            </a:r>
          </a:p>
          <a:p>
            <a:pPr lvl="2"/>
            <a:r>
              <a:rPr lang="en-US" dirty="0"/>
              <a:t>update bearer request concept for UUAA and C2 Authorization results transmission by PCO/</a:t>
            </a:r>
            <a:r>
              <a:rPr lang="en-US" dirty="0" err="1"/>
              <a:t>ePCO</a:t>
            </a:r>
            <a:r>
              <a:rPr lang="en-US" dirty="0"/>
              <a:t> in TS 29.274.</a:t>
            </a:r>
          </a:p>
        </p:txBody>
      </p:sp>
    </p:spTree>
    <p:extLst>
      <p:ext uri="{BB962C8B-B14F-4D97-AF65-F5344CB8AC3E}">
        <p14:creationId xmlns:p14="http://schemas.microsoft.com/office/powerpoint/2010/main" val="6951424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1026</TotalTime>
  <Words>774</Words>
  <Application>Microsoft Office PowerPoint</Application>
  <PresentationFormat>Widescreen</PresentationFormat>
  <Paragraphs>50</Paragraphs>
  <Slides>8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Picture</vt:lpstr>
      <vt:lpstr>UUAA/C2 Authorization in EPS by using protocol configuration options</vt:lpstr>
      <vt:lpstr>PowerPoint Presentation</vt:lpstr>
      <vt:lpstr>Attach procedure with ePCO checking</vt:lpstr>
      <vt:lpstr>Solution 1 – ePCO Only</vt:lpstr>
      <vt:lpstr>Solution 1 – ePCO only</vt:lpstr>
      <vt:lpstr>Solution 2–  UUAA data transmission</vt:lpstr>
      <vt:lpstr>PowerPoint Presentation</vt:lpstr>
      <vt:lpstr>Solution 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Motorola Mobility-V17</dc:creator>
  <cp:lastModifiedBy>Motorola Mobility-V17</cp:lastModifiedBy>
  <cp:revision>26</cp:revision>
  <dcterms:created xsi:type="dcterms:W3CDTF">2021-10-25T20:33:39Z</dcterms:created>
  <dcterms:modified xsi:type="dcterms:W3CDTF">2021-10-26T13:44:16Z</dcterms:modified>
</cp:coreProperties>
</file>