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1"/>
  </p:sldMasterIdLst>
  <p:notesMasterIdLst>
    <p:notesMasterId r:id="rId10"/>
  </p:notesMasterIdLst>
  <p:handoutMasterIdLst>
    <p:handoutMasterId r:id="rId11"/>
  </p:handoutMasterIdLst>
  <p:sldIdLst>
    <p:sldId id="341" r:id="rId2"/>
    <p:sldId id="386" r:id="rId3"/>
    <p:sldId id="388" r:id="rId4"/>
    <p:sldId id="389" r:id="rId5"/>
    <p:sldId id="390" r:id="rId6"/>
    <p:sldId id="391" r:id="rId7"/>
    <p:sldId id="392" r:id="rId8"/>
    <p:sldId id="393" r:id="rId9"/>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73" d="100"/>
          <a:sy n="73" d="100"/>
        </p:scale>
        <p:origin x="91" y="29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Hayes" userId="88df143c-9cc8-45b0-a799-19f2c7ac210c" providerId="ADAL" clId="{265EE84F-8D74-479A-940A-9541BC7FA372}"/>
    <pc:docChg chg="modSld modMainMaster">
      <pc:chgData name="Stephen Hayes" userId="88df143c-9cc8-45b0-a799-19f2c7ac210c" providerId="ADAL" clId="{265EE84F-8D74-479A-940A-9541BC7FA372}" dt="2020-09-04T13:39:57.596" v="33" actId="20577"/>
      <pc:docMkLst>
        <pc:docMk/>
      </pc:docMkLst>
      <pc:sldChg chg="modSp">
        <pc:chgData name="Stephen Hayes" userId="88df143c-9cc8-45b0-a799-19f2c7ac210c" providerId="ADAL" clId="{265EE84F-8D74-479A-940A-9541BC7FA372}" dt="2020-09-04T13:39:36.249" v="18" actId="20577"/>
        <pc:sldMkLst>
          <pc:docMk/>
          <pc:sldMk cId="0" sldId="386"/>
        </pc:sldMkLst>
        <pc:spChg chg="mod">
          <ac:chgData name="Stephen Hayes" userId="88df143c-9cc8-45b0-a799-19f2c7ac210c" providerId="ADAL" clId="{265EE84F-8D74-479A-940A-9541BC7FA372}" dt="2020-09-04T13:39:36.249" v="18" actId="20577"/>
          <ac:spMkLst>
            <pc:docMk/>
            <pc:sldMk cId="0" sldId="386"/>
            <ac:spMk id="9219" creationId="{CF0FD136-175C-4835-B90A-A6AE38A68FA2}"/>
          </ac:spMkLst>
        </pc:spChg>
      </pc:sldChg>
      <pc:sldChg chg="modSp">
        <pc:chgData name="Stephen Hayes" userId="88df143c-9cc8-45b0-a799-19f2c7ac210c" providerId="ADAL" clId="{265EE84F-8D74-479A-940A-9541BC7FA372}" dt="2020-09-04T13:39:57.596" v="33" actId="20577"/>
        <pc:sldMkLst>
          <pc:docMk/>
          <pc:sldMk cId="2218495353" sldId="388"/>
        </pc:sldMkLst>
        <pc:spChg chg="mod">
          <ac:chgData name="Stephen Hayes" userId="88df143c-9cc8-45b0-a799-19f2c7ac210c" providerId="ADAL" clId="{265EE84F-8D74-479A-940A-9541BC7FA372}" dt="2020-09-04T13:39:57.596" v="33" actId="20577"/>
          <ac:spMkLst>
            <pc:docMk/>
            <pc:sldMk cId="2218495353" sldId="388"/>
            <ac:spMk id="9219" creationId="{CF0FD136-175C-4835-B90A-A6AE38A68FA2}"/>
          </ac:spMkLst>
        </pc:spChg>
      </pc:sldChg>
      <pc:sldMasterChg chg="modSp">
        <pc:chgData name="Stephen Hayes" userId="88df143c-9cc8-45b0-a799-19f2c7ac210c" providerId="ADAL" clId="{265EE84F-8D74-479A-940A-9541BC7FA372}" dt="2020-09-04T13:38:20.651" v="3" actId="20577"/>
        <pc:sldMasterMkLst>
          <pc:docMk/>
          <pc:sldMasterMk cId="0" sldId="2147485146"/>
        </pc:sldMasterMkLst>
        <pc:spChg chg="mod">
          <ac:chgData name="Stephen Hayes" userId="88df143c-9cc8-45b0-a799-19f2c7ac210c" providerId="ADAL" clId="{265EE84F-8D74-479A-940A-9541BC7FA372}" dt="2020-09-04T13:38:20.651" v="3" actId="20577"/>
          <ac:spMkLst>
            <pc:docMk/>
            <pc:sldMasterMk cId="0" sldId="2147485146"/>
            <ac:spMk id="9" creationId="{D5581FBE-7D45-49BB-9FAE-4D0BA50A6531}"/>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FA7EB14B-E8F1-49CA-B84F-1CC162466BC0}"/>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xmlns="" id="{18CCCB51-75EF-49F6-9773-A5790458A8CB}"/>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xmlns="" id="{1A34D97F-8870-4D99-BE60-9780BFED7CBB}"/>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xmlns="" id="{EEA2E379-1961-4895-85C7-1F6E8F36E8A1}"/>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67670B2E-1CD9-4696-8C72-961B8F024298}" type="slidenum">
              <a:rPr lang="en-GB" altLang="en-US"/>
              <a:pPr>
                <a:defRPr/>
              </a:pPr>
              <a:t>‹#›</a:t>
            </a:fld>
            <a:endParaRPr lang="en-GB" altLang="en-US"/>
          </a:p>
        </p:txBody>
      </p:sp>
    </p:spTree>
    <p:extLst>
      <p:ext uri="{BB962C8B-B14F-4D97-AF65-F5344CB8AC3E}">
        <p14:creationId xmlns:p14="http://schemas.microsoft.com/office/powerpoint/2010/main" val="2684389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BD61EE09-BC5E-420A-8566-1001D71924C7}"/>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xmlns="" id="{7CD1B41D-BB55-4836-AD2D-5265B2E31B18}"/>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xmlns="" id="{2B281487-856D-40B8-96DC-74FB7DEE79AB}"/>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xmlns="" id="{83D77972-5124-4009-82A8-9CD7E5B28B32}"/>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xmlns="" id="{4FA72439-F094-4C75-A685-592B0E644188}"/>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xmlns="" id="{3B8ADD8A-04C3-4005-8B91-A8EBA21A446E}"/>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4C82004C-E2B2-464F-AF0A-339B49B495ED}" type="slidenum">
              <a:rPr lang="en-GB" altLang="en-US"/>
              <a:pPr>
                <a:defRPr/>
              </a:pPr>
              <a:t>‹#›</a:t>
            </a:fld>
            <a:endParaRPr lang="en-GB" altLang="en-US"/>
          </a:p>
        </p:txBody>
      </p:sp>
    </p:spTree>
    <p:extLst>
      <p:ext uri="{BB962C8B-B14F-4D97-AF65-F5344CB8AC3E}">
        <p14:creationId xmlns:p14="http://schemas.microsoft.com/office/powerpoint/2010/main" val="3057161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89796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094312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08B0857-26DA-47EA-BDFF-89AFC7B8A5EB}"/>
              </a:ext>
            </a:extLst>
          </p:cNvPr>
          <p:cNvSpPr txBox="1">
            <a:spLocks noChangeArrowheads="1"/>
          </p:cNvSpPr>
          <p:nvPr userDrawn="1"/>
        </p:nvSpPr>
        <p:spPr bwMode="auto">
          <a:xfrm>
            <a:off x="0" y="152400"/>
            <a:ext cx="70262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400" dirty="0"/>
              <a:t>PCG #45-e                          			September 2020</a:t>
            </a:r>
          </a:p>
        </p:txBody>
      </p:sp>
      <p:sp>
        <p:nvSpPr>
          <p:cNvPr id="4" name="TextBox 3">
            <a:extLst>
              <a:ext uri="{FF2B5EF4-FFF2-40B4-BE49-F238E27FC236}">
                <a16:creationId xmlns:a16="http://schemas.microsoft.com/office/drawing/2014/main" xmlns="" id="{C696F912-AC45-4F09-B080-65AB9E68FC1B}"/>
              </a:ext>
            </a:extLst>
          </p:cNvPr>
          <p:cNvSpPr txBox="1">
            <a:spLocks noChangeArrowheads="1"/>
          </p:cNvSpPr>
          <p:nvPr userDrawn="1"/>
        </p:nvSpPr>
        <p:spPr bwMode="auto">
          <a:xfrm>
            <a:off x="8277225" y="0"/>
            <a:ext cx="14049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1400" dirty="0"/>
              <a:t>PCG45_xx</a:t>
            </a:r>
          </a:p>
        </p:txBody>
      </p:sp>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4769101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xmlns="" id="{C3F38B4F-131F-4EA0-BBF1-B9A5FA9D9B7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xmlns="" id="{4BB998A6-3616-477F-9642-CEBD397B1DC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xmlns="" id="{FEE9D515-8FC4-43AC-B320-B02BB570FBF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xmlns="" id="{AC6D4170-A804-49D1-A446-0D026D813FCE}"/>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xmlns="" id="{D5581FBE-7D45-49BB-9FAE-4D0BA50A6531}"/>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2020</a:t>
            </a:r>
          </a:p>
        </p:txBody>
      </p:sp>
      <p:pic>
        <p:nvPicPr>
          <p:cNvPr id="1031" name="Picture 1">
            <a:extLst>
              <a:ext uri="{FF2B5EF4-FFF2-40B4-BE49-F238E27FC236}">
                <a16:creationId xmlns:a16="http://schemas.microsoft.com/office/drawing/2014/main" xmlns="" id="{38715FE7-683C-4BDF-B251-4E7CB250832E}"/>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xmlns="" id="{545DFEDF-1BB7-4359-8AB4-A3862791440E}"/>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C9BC57A4-BBC5-42EF-83F3-84A5FFA62657}"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59" r:id="rId1"/>
    <p:sldLayoutId id="2147485160" r:id="rId2"/>
    <p:sldLayoutId id="2147485161"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D9234809-97A1-4EBC-9A7A-8A9616F75D3A}"/>
              </a:ext>
            </a:extLst>
          </p:cNvPr>
          <p:cNvSpPr>
            <a:spLocks noGrp="1"/>
          </p:cNvSpPr>
          <p:nvPr>
            <p:ph type="title"/>
          </p:nvPr>
        </p:nvSpPr>
        <p:spPr>
          <a:xfrm>
            <a:off x="1325399" y="1736726"/>
            <a:ext cx="9387840" cy="2852737"/>
          </a:xfrm>
        </p:spPr>
        <p:txBody>
          <a:bodyPr/>
          <a:lstStyle/>
          <a:p>
            <a:pPr algn="ctr" eaLnBrk="1" hangingPunct="1"/>
            <a:r>
              <a:rPr lang="en-GB" altLang="en-US" b="1" dirty="0" smtClean="0"/>
              <a:t>3GPP </a:t>
            </a:r>
            <a:r>
              <a:rPr lang="en-GB" altLang="en-US" b="1" dirty="0" smtClean="0"/>
              <a:t>IT Task Force </a:t>
            </a:r>
            <a:r>
              <a:rPr lang="en-GB" altLang="en-US" b="1" dirty="0" smtClean="0"/>
              <a:t>Group</a:t>
            </a:r>
            <a:r>
              <a:rPr lang="en-GB" altLang="en-US" b="1" dirty="0"/>
              <a:t/>
            </a:r>
            <a:br>
              <a:rPr lang="en-GB" altLang="en-US" b="1" dirty="0"/>
            </a:br>
            <a:r>
              <a:rPr lang="en-GB" altLang="en-US" sz="3600" b="1" dirty="0"/>
              <a:t>Report and Recommendations</a:t>
            </a:r>
            <a:br>
              <a:rPr lang="en-GB" altLang="en-US" sz="3600" b="1" dirty="0"/>
            </a:br>
            <a:endParaRPr lang="en-GB" altLang="en-US" b="1" dirty="0"/>
          </a:p>
        </p:txBody>
      </p:sp>
      <p:sp>
        <p:nvSpPr>
          <p:cNvPr id="5123" name="Text Placeholder 2">
            <a:extLst>
              <a:ext uri="{FF2B5EF4-FFF2-40B4-BE49-F238E27FC236}">
                <a16:creationId xmlns:a16="http://schemas.microsoft.com/office/drawing/2014/main" xmlns="" id="{CC088AD1-396B-49C4-B584-08599876C98F}"/>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smtClean="0"/>
              <a:t>Erik Guttman</a:t>
            </a:r>
            <a:endParaRPr lang="en-GB" altLang="en-US" dirty="0"/>
          </a:p>
          <a:p>
            <a:pPr marL="0" indent="0" eaLnBrk="1" hangingPunct="1">
              <a:buFontTx/>
              <a:buNone/>
            </a:pPr>
            <a:r>
              <a:rPr lang="en-GB" altLang="en-US" dirty="0" smtClean="0"/>
              <a:t>3GPP IT Task Force Convenor</a:t>
            </a:r>
            <a:endParaRPr lang="en-GB" altLang="en-US" dirty="0"/>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1CAFD9A-E66A-4E7F-9B4A-076B845513C1}"/>
              </a:ext>
            </a:extLst>
          </p:cNvPr>
          <p:cNvSpPr>
            <a:spLocks noGrp="1"/>
          </p:cNvSpPr>
          <p:nvPr>
            <p:ph type="title"/>
          </p:nvPr>
        </p:nvSpPr>
        <p:spPr/>
        <p:txBody>
          <a:bodyPr/>
          <a:lstStyle/>
          <a:p>
            <a:r>
              <a:rPr lang="en-GB" altLang="en-US" dirty="0"/>
              <a:t>Status</a:t>
            </a:r>
          </a:p>
        </p:txBody>
      </p:sp>
      <p:sp>
        <p:nvSpPr>
          <p:cNvPr id="9219" name="Content Placeholder 2">
            <a:extLst>
              <a:ext uri="{FF2B5EF4-FFF2-40B4-BE49-F238E27FC236}">
                <a16:creationId xmlns:a16="http://schemas.microsoft.com/office/drawing/2014/main" xmlns="" id="{CF0FD136-175C-4835-B90A-A6AE38A68FA2}"/>
              </a:ext>
            </a:extLst>
          </p:cNvPr>
          <p:cNvSpPr>
            <a:spLocks noGrp="1"/>
          </p:cNvSpPr>
          <p:nvPr>
            <p:ph idx="1"/>
          </p:nvPr>
        </p:nvSpPr>
        <p:spPr>
          <a:xfrm>
            <a:off x="838200" y="1815114"/>
            <a:ext cx="10515600" cy="4351338"/>
          </a:xfrm>
        </p:spPr>
        <p:txBody>
          <a:bodyPr/>
          <a:lstStyle/>
          <a:p>
            <a:r>
              <a:rPr lang="en-US" altLang="en-US" sz="2400" dirty="0" smtClean="0"/>
              <a:t> Feasibility </a:t>
            </a:r>
            <a:r>
              <a:rPr lang="en-US" altLang="en-US" sz="2400" dirty="0"/>
              <a:t>Study on Virtual Presence in Physical </a:t>
            </a:r>
            <a:r>
              <a:rPr lang="en-US" altLang="en-US" sz="2400" dirty="0" smtClean="0"/>
              <a:t>Meetings</a:t>
            </a:r>
            <a:r>
              <a:rPr lang="en-US" altLang="en-US" sz="1800" dirty="0" smtClean="0"/>
              <a:t> </a:t>
            </a:r>
            <a:r>
              <a:rPr lang="en-US" altLang="en-US" sz="2400" dirty="0" smtClean="0">
                <a:solidFill>
                  <a:srgbClr val="FF0000"/>
                </a:solidFill>
              </a:rPr>
              <a:t>[</a:t>
            </a:r>
            <a:r>
              <a:rPr lang="en-US" altLang="en-US" sz="2400" dirty="0">
                <a:solidFill>
                  <a:srgbClr val="FF0000"/>
                </a:solidFill>
              </a:rPr>
              <a:t>Completed]</a:t>
            </a:r>
          </a:p>
          <a:p>
            <a:pPr lvl="1"/>
            <a:r>
              <a:rPr lang="en-US" altLang="en-US" sz="2000" dirty="0" smtClean="0"/>
              <a:t>We began study 2 year ago.</a:t>
            </a:r>
            <a:endParaRPr lang="en-US" altLang="en-US" sz="2000" dirty="0"/>
          </a:p>
          <a:p>
            <a:pPr lvl="2"/>
            <a:r>
              <a:rPr lang="en-US" sz="1800" dirty="0">
                <a:solidFill>
                  <a:srgbClr val="FF0000"/>
                </a:solidFill>
              </a:rPr>
              <a:t>A-PCG41/01 </a:t>
            </a:r>
            <a:r>
              <a:rPr lang="en-US" sz="1800" dirty="0" smtClean="0">
                <a:solidFill>
                  <a:srgbClr val="FF0000"/>
                </a:solidFill>
              </a:rPr>
              <a:t>Ongoing </a:t>
            </a:r>
            <a:r>
              <a:rPr lang="en-US" sz="1800" b="1" dirty="0" smtClean="0">
                <a:solidFill>
                  <a:srgbClr val="FF0000"/>
                </a:solidFill>
              </a:rPr>
              <a:t>- </a:t>
            </a:r>
            <a:r>
              <a:rPr lang="en-US" sz="1800" dirty="0"/>
              <a:t>To study the conditions under which virtual presence in physical meetings/virtual meetings would be practicable and the types of tools that would be required to support them [</a:t>
            </a:r>
            <a:r>
              <a:rPr lang="en-US" sz="1800" b="1" dirty="0"/>
              <a:t>3GPP/PCG#41(18)05</a:t>
            </a:r>
            <a:r>
              <a:rPr lang="en-US" sz="1800" dirty="0"/>
              <a:t>].</a:t>
            </a:r>
            <a:endParaRPr lang="en-US" altLang="en-US" sz="1800" dirty="0">
              <a:solidFill>
                <a:srgbClr val="FF0000"/>
              </a:solidFill>
            </a:endParaRPr>
          </a:p>
          <a:p>
            <a:pPr lvl="1"/>
            <a:r>
              <a:rPr lang="en-US" altLang="en-US" sz="2000" dirty="0" smtClean="0"/>
              <a:t>We followed the WP Group decisions upon elections and other matters.</a:t>
            </a:r>
            <a:endParaRPr lang="en-US" altLang="en-US" sz="2000" dirty="0"/>
          </a:p>
          <a:p>
            <a:pPr lvl="1"/>
            <a:r>
              <a:rPr lang="en-US" altLang="en-US" sz="2000" dirty="0" smtClean="0"/>
              <a:t>The study takes into account 2020 experience with e-meetings.</a:t>
            </a:r>
          </a:p>
          <a:p>
            <a:pPr lvl="1"/>
            <a:r>
              <a:rPr lang="en-US" altLang="en-US" sz="2000" dirty="0" smtClean="0"/>
              <a:t>The findings may be important when we begin to meet again face to face.</a:t>
            </a:r>
          </a:p>
          <a:p>
            <a:pPr lvl="1"/>
            <a:r>
              <a:rPr lang="en-US" altLang="en-US" sz="2000" b="1" dirty="0" smtClean="0">
                <a:solidFill>
                  <a:srgbClr val="FF0000"/>
                </a:solidFill>
              </a:rPr>
              <a:t>Recommendation for action – endorse the conclusions of the study.</a:t>
            </a:r>
            <a:endParaRPr lang="en-US" altLang="en-US" sz="2000" b="1" dirty="0">
              <a:solidFill>
                <a:srgbClr val="FF0000"/>
              </a:solidFill>
            </a:endParaRPr>
          </a:p>
          <a:p>
            <a:r>
              <a:rPr lang="en-US" altLang="en-US" sz="2400" dirty="0" smtClean="0"/>
              <a:t> Trials for Hybrid meetings </a:t>
            </a:r>
            <a:r>
              <a:rPr lang="en-US" altLang="en-US" sz="2400" dirty="0" smtClean="0">
                <a:solidFill>
                  <a:srgbClr val="FF0000"/>
                </a:solidFill>
              </a:rPr>
              <a:t>[Completed]</a:t>
            </a:r>
          </a:p>
          <a:p>
            <a:pPr lvl="1"/>
            <a:r>
              <a:rPr lang="en-US" sz="1800" dirty="0" smtClean="0">
                <a:solidFill>
                  <a:srgbClr val="FF0000"/>
                </a:solidFill>
              </a:rPr>
              <a:t>A-PCG42/05 Ongoing </a:t>
            </a:r>
            <a:r>
              <a:rPr lang="en-US" sz="1800" b="1" dirty="0" smtClean="0"/>
              <a:t>- </a:t>
            </a:r>
            <a:r>
              <a:rPr lang="en-US" sz="1800" dirty="0"/>
              <a:t>To consider the possibility to introduce remote monitoring trials within some of the smaller working groups and to report the experience gained to PCG [</a:t>
            </a:r>
            <a:r>
              <a:rPr lang="en-US" sz="1800" b="1" dirty="0"/>
              <a:t>3GPP/PCG#42(19)17&amp;18</a:t>
            </a:r>
            <a:r>
              <a:rPr lang="en-US" sz="1800" dirty="0" smtClean="0"/>
              <a:t>].</a:t>
            </a:r>
          </a:p>
          <a:p>
            <a:pPr lvl="1"/>
            <a:r>
              <a:rPr lang="en-US" altLang="en-US" sz="1800" dirty="0" smtClean="0"/>
              <a:t>Report at PCG 44 already [</a:t>
            </a:r>
            <a:r>
              <a:rPr lang="en-US" altLang="en-US" sz="1800" b="1" dirty="0" smtClean="0"/>
              <a:t>PCG(20)44-31</a:t>
            </a:r>
            <a:r>
              <a:rPr lang="en-US" altLang="en-US" sz="1800" dirty="0" smtClean="0"/>
              <a:t>]. Further trials will </a:t>
            </a:r>
            <a:r>
              <a:rPr lang="en-US" altLang="en-US" sz="1800" dirty="0"/>
              <a:t>have to wait until this is </a:t>
            </a:r>
            <a:r>
              <a:rPr lang="en-US" altLang="en-US" sz="1800" dirty="0" smtClean="0"/>
              <a:t>possible.</a:t>
            </a:r>
          </a:p>
          <a:p>
            <a:pPr lvl="1"/>
            <a:r>
              <a:rPr lang="en-US" altLang="en-US" sz="1800" dirty="0" smtClean="0"/>
              <a:t>In some sense, this action item has been overtaken by events – remote monitoring is now ‘normal.’</a:t>
            </a:r>
            <a:endParaRPr lang="en-US" altLang="en-US" sz="2000" dirty="0" smtClean="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1CAFD9A-E66A-4E7F-9B4A-076B845513C1}"/>
              </a:ext>
            </a:extLst>
          </p:cNvPr>
          <p:cNvSpPr>
            <a:spLocks noGrp="1"/>
          </p:cNvSpPr>
          <p:nvPr>
            <p:ph type="title"/>
          </p:nvPr>
        </p:nvSpPr>
        <p:spPr/>
        <p:txBody>
          <a:bodyPr/>
          <a:lstStyle/>
          <a:p>
            <a:r>
              <a:rPr lang="en-GB" altLang="en-US" dirty="0"/>
              <a:t>Recommendation 1 </a:t>
            </a:r>
            <a:r>
              <a:rPr lang="en-GB" altLang="en-US" dirty="0" smtClean="0"/>
              <a:t>(endorse proposals)</a:t>
            </a:r>
            <a:endParaRPr lang="en-GB" altLang="en-US" dirty="0"/>
          </a:p>
        </p:txBody>
      </p:sp>
      <p:sp>
        <p:nvSpPr>
          <p:cNvPr id="9219" name="Content Placeholder 2">
            <a:extLst>
              <a:ext uri="{FF2B5EF4-FFF2-40B4-BE49-F238E27FC236}">
                <a16:creationId xmlns:a16="http://schemas.microsoft.com/office/drawing/2014/main" xmlns="" id="{CF0FD136-175C-4835-B90A-A6AE38A68FA2}"/>
              </a:ext>
            </a:extLst>
          </p:cNvPr>
          <p:cNvSpPr>
            <a:spLocks noGrp="1"/>
          </p:cNvSpPr>
          <p:nvPr>
            <p:ph idx="1"/>
          </p:nvPr>
        </p:nvSpPr>
        <p:spPr>
          <a:xfrm>
            <a:off x="838200" y="2095927"/>
            <a:ext cx="10515600" cy="4081035"/>
          </a:xfrm>
        </p:spPr>
        <p:txBody>
          <a:bodyPr/>
          <a:lstStyle/>
          <a:p>
            <a:r>
              <a:rPr lang="en-US" altLang="en-US" sz="2700" dirty="0" smtClean="0"/>
              <a:t> Feasibility Study on Virtual Presence in Physical Meetings</a:t>
            </a:r>
          </a:p>
          <a:p>
            <a:pPr lvl="1"/>
            <a:r>
              <a:rPr lang="en-US" altLang="en-US" sz="2000" dirty="0" smtClean="0"/>
              <a:t>The capabilities listed below are considered ‘new’ (not yet supported by existing facilities available to 3GPP delegates and MCC.)</a:t>
            </a:r>
          </a:p>
          <a:p>
            <a:pPr lvl="1"/>
            <a:r>
              <a:rPr lang="en-US" altLang="en-US" sz="2000" dirty="0" smtClean="0"/>
              <a:t>Recommendations:</a:t>
            </a:r>
          </a:p>
          <a:p>
            <a:pPr lvl="2"/>
            <a:r>
              <a:rPr lang="en-GB" sz="1600" dirty="0" smtClean="0"/>
              <a:t>A </a:t>
            </a:r>
            <a:r>
              <a:rPr lang="en-GB" sz="1600" dirty="0"/>
              <a:t>tool enabling anyone (those present in the physical meeting and those who are remote) to see the live </a:t>
            </a:r>
            <a:r>
              <a:rPr lang="en-GB" sz="1600" dirty="0" err="1"/>
              <a:t>tdoc</a:t>
            </a:r>
            <a:r>
              <a:rPr lang="en-GB" sz="1600" dirty="0"/>
              <a:t> status, agenda </a:t>
            </a:r>
            <a:endParaRPr lang="en-GB" sz="1600" dirty="0" smtClean="0"/>
          </a:p>
          <a:p>
            <a:pPr lvl="2"/>
            <a:r>
              <a:rPr lang="en-GB" sz="1600" dirty="0" smtClean="0"/>
              <a:t>Additional </a:t>
            </a:r>
            <a:r>
              <a:rPr lang="en-GB" sz="1600" dirty="0"/>
              <a:t>consideration of internet accessible files from the physical meeting is needed, so that DRAFTS and INBOX files are synchronized between the internet and local file servers. </a:t>
            </a:r>
            <a:endParaRPr lang="en-GB" sz="1600" dirty="0" smtClean="0"/>
          </a:p>
          <a:p>
            <a:pPr lvl="2"/>
            <a:r>
              <a:rPr lang="en-GB" sz="1600" dirty="0" smtClean="0"/>
              <a:t>A </a:t>
            </a:r>
            <a:r>
              <a:rPr lang="en-GB" sz="1600" dirty="0"/>
              <a:t>tool enabling message (text) based chat would facilitate off-line communication between delegates physically present in the meeting and those remotely participating. This facility should have an archive so that the text messages exchanged can be accessed at any time during and subsequent to the meeting</a:t>
            </a:r>
            <a:r>
              <a:rPr lang="en-GB" sz="1600" dirty="0" smtClean="0"/>
              <a:t>.</a:t>
            </a:r>
          </a:p>
        </p:txBody>
      </p:sp>
    </p:spTree>
    <p:extLst>
      <p:ext uri="{BB962C8B-B14F-4D97-AF65-F5344CB8AC3E}">
        <p14:creationId xmlns:p14="http://schemas.microsoft.com/office/powerpoint/2010/main" val="221849535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1CAFD9A-E66A-4E7F-9B4A-076B845513C1}"/>
              </a:ext>
            </a:extLst>
          </p:cNvPr>
          <p:cNvSpPr>
            <a:spLocks noGrp="1"/>
          </p:cNvSpPr>
          <p:nvPr>
            <p:ph type="title"/>
          </p:nvPr>
        </p:nvSpPr>
        <p:spPr/>
        <p:txBody>
          <a:bodyPr/>
          <a:lstStyle/>
          <a:p>
            <a:r>
              <a:rPr lang="en-GB" altLang="en-US" dirty="0" smtClean="0"/>
              <a:t>Recommendation 2  (endorse proposals)</a:t>
            </a:r>
            <a:endParaRPr lang="en-GB" altLang="en-US" dirty="0"/>
          </a:p>
        </p:txBody>
      </p:sp>
      <p:sp>
        <p:nvSpPr>
          <p:cNvPr id="9219" name="Content Placeholder 2">
            <a:extLst>
              <a:ext uri="{FF2B5EF4-FFF2-40B4-BE49-F238E27FC236}">
                <a16:creationId xmlns:a16="http://schemas.microsoft.com/office/drawing/2014/main" xmlns="" id="{CF0FD136-175C-4835-B90A-A6AE38A68FA2}"/>
              </a:ext>
            </a:extLst>
          </p:cNvPr>
          <p:cNvSpPr>
            <a:spLocks noGrp="1"/>
          </p:cNvSpPr>
          <p:nvPr>
            <p:ph idx="1"/>
          </p:nvPr>
        </p:nvSpPr>
        <p:spPr>
          <a:xfrm>
            <a:off x="838200" y="2095927"/>
            <a:ext cx="10515600" cy="4081035"/>
          </a:xfrm>
        </p:spPr>
        <p:txBody>
          <a:bodyPr/>
          <a:lstStyle/>
          <a:p>
            <a:r>
              <a:rPr lang="en-US" altLang="en-US" sz="2700" dirty="0"/>
              <a:t>Elections are postponed until the availability of a secure e-voting tool</a:t>
            </a:r>
          </a:p>
          <a:p>
            <a:pPr lvl="1"/>
            <a:r>
              <a:rPr lang="en-US" altLang="en-US" dirty="0" smtClean="0"/>
              <a:t>The following recommendations use existing IT technology to support Hybrid meetings, but with specific considerations.</a:t>
            </a:r>
          </a:p>
          <a:p>
            <a:pPr lvl="1"/>
            <a:r>
              <a:rPr lang="en-US" altLang="en-US" dirty="0" smtClean="0"/>
              <a:t>Recommendations:</a:t>
            </a:r>
          </a:p>
          <a:p>
            <a:pPr lvl="2"/>
            <a:r>
              <a:rPr lang="en-GB" sz="1600" b="1" dirty="0"/>
              <a:t>Patching the audio</a:t>
            </a:r>
            <a:r>
              <a:rPr lang="en-GB" sz="1600" dirty="0"/>
              <a:t> of the physical meeting into the GTM. </a:t>
            </a:r>
            <a:endParaRPr lang="en-GB" sz="1600" dirty="0"/>
          </a:p>
          <a:p>
            <a:pPr lvl="2"/>
            <a:r>
              <a:rPr lang="en-GB" sz="1600" b="1" dirty="0" smtClean="0"/>
              <a:t>Patching </a:t>
            </a:r>
            <a:r>
              <a:rPr lang="en-GB" sz="1600" b="1" dirty="0"/>
              <a:t>the video </a:t>
            </a:r>
            <a:r>
              <a:rPr lang="en-GB" sz="1600" dirty="0"/>
              <a:t>output of the screen at the meeting into the </a:t>
            </a:r>
            <a:r>
              <a:rPr lang="en-GB" sz="1600" dirty="0" smtClean="0"/>
              <a:t>GTM</a:t>
            </a:r>
            <a:endParaRPr lang="en-US" sz="1600" dirty="0"/>
          </a:p>
          <a:p>
            <a:pPr lvl="2"/>
            <a:r>
              <a:rPr lang="en-GB" sz="1600" b="1" dirty="0"/>
              <a:t>Ensuring the sound quality for the remote participants is adequate</a:t>
            </a:r>
            <a:r>
              <a:rPr lang="en-GB" sz="1600" dirty="0"/>
              <a:t>. This can be accomplished by running a ‘sound check’ during the minutes before session start, where participants speak one by one, and receive confirmation of their sound quality and level by an audio technician (or volunteer) present at the meeting. </a:t>
            </a:r>
            <a:endParaRPr lang="en-US" sz="1600" dirty="0"/>
          </a:p>
          <a:p>
            <a:pPr lvl="2"/>
            <a:r>
              <a:rPr lang="en-GB" sz="1600" dirty="0" smtClean="0"/>
              <a:t>In </a:t>
            </a:r>
            <a:r>
              <a:rPr lang="en-GB" sz="1600" dirty="0"/>
              <a:t>general, good quality audio is essential for remote participation roles in a hybrid meeting to succeed – so </a:t>
            </a:r>
            <a:r>
              <a:rPr lang="en-GB" sz="1600" b="1" dirty="0"/>
              <a:t>it is recommended that sessions have an audio technician (at least early in the meeting week.)</a:t>
            </a:r>
            <a:endParaRPr lang="en-US" sz="1600" b="1" dirty="0"/>
          </a:p>
          <a:p>
            <a:pPr lvl="2"/>
            <a:r>
              <a:rPr lang="en-GB" sz="1600" dirty="0" smtClean="0"/>
              <a:t>It </a:t>
            </a:r>
            <a:r>
              <a:rPr lang="en-GB" sz="1600" dirty="0"/>
              <a:t>is recommended that </a:t>
            </a:r>
            <a:r>
              <a:rPr lang="en-GB" sz="1600" b="1" dirty="0"/>
              <a:t>use of GTM and TOHRU by </a:t>
            </a:r>
            <a:r>
              <a:rPr lang="en-GB" sz="1600" b="1" dirty="0" smtClean="0"/>
              <a:t>participants </a:t>
            </a:r>
            <a:r>
              <a:rPr lang="en-GB" sz="1600" b="1" dirty="0"/>
              <a:t>at the face to face meeting be possible</a:t>
            </a:r>
            <a:r>
              <a:rPr lang="en-GB" sz="1600" dirty="0"/>
              <a:t>, so that parallel sessions and informal drafting sessions can be enabled for hybrid meeting participants.</a:t>
            </a:r>
            <a:endParaRPr lang="en-US" sz="1600" dirty="0"/>
          </a:p>
          <a:p>
            <a:pPr lvl="2"/>
            <a:endParaRPr lang="en-US" altLang="en-US" dirty="0"/>
          </a:p>
        </p:txBody>
      </p:sp>
    </p:spTree>
    <p:extLst>
      <p:ext uri="{BB962C8B-B14F-4D97-AF65-F5344CB8AC3E}">
        <p14:creationId xmlns:p14="http://schemas.microsoft.com/office/powerpoint/2010/main" val="166175002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1CAFD9A-E66A-4E7F-9B4A-076B845513C1}"/>
              </a:ext>
            </a:extLst>
          </p:cNvPr>
          <p:cNvSpPr>
            <a:spLocks noGrp="1"/>
          </p:cNvSpPr>
          <p:nvPr>
            <p:ph type="title"/>
          </p:nvPr>
        </p:nvSpPr>
        <p:spPr>
          <a:xfrm>
            <a:off x="838200" y="313754"/>
            <a:ext cx="10515600" cy="1325563"/>
          </a:xfrm>
        </p:spPr>
        <p:txBody>
          <a:bodyPr/>
          <a:lstStyle/>
          <a:p>
            <a:r>
              <a:rPr lang="en-GB" altLang="en-US" dirty="0" smtClean="0"/>
              <a:t>Recommendation 3 (for endorsement)</a:t>
            </a:r>
            <a:endParaRPr lang="en-GB" altLang="en-US" dirty="0"/>
          </a:p>
        </p:txBody>
      </p:sp>
      <p:sp>
        <p:nvSpPr>
          <p:cNvPr id="9219" name="Content Placeholder 2">
            <a:extLst>
              <a:ext uri="{FF2B5EF4-FFF2-40B4-BE49-F238E27FC236}">
                <a16:creationId xmlns:a16="http://schemas.microsoft.com/office/drawing/2014/main" xmlns="" id="{CF0FD136-175C-4835-B90A-A6AE38A68FA2}"/>
              </a:ext>
            </a:extLst>
          </p:cNvPr>
          <p:cNvSpPr>
            <a:spLocks noGrp="1"/>
          </p:cNvSpPr>
          <p:nvPr>
            <p:ph idx="1"/>
          </p:nvPr>
        </p:nvSpPr>
        <p:spPr>
          <a:xfrm>
            <a:off x="735458" y="1900718"/>
            <a:ext cx="10515600" cy="4243228"/>
          </a:xfrm>
        </p:spPr>
        <p:txBody>
          <a:bodyPr/>
          <a:lstStyle/>
          <a:p>
            <a:pPr lvl="0"/>
            <a:r>
              <a:rPr lang="en-US" dirty="0" smtClean="0"/>
              <a:t> Recommendations for IT Support</a:t>
            </a:r>
          </a:p>
          <a:p>
            <a:pPr lvl="1"/>
            <a:r>
              <a:rPr lang="en-US" dirty="0" smtClean="0"/>
              <a:t>Qualification:</a:t>
            </a:r>
          </a:p>
          <a:p>
            <a:pPr lvl="2"/>
            <a:r>
              <a:rPr lang="en-GB" dirty="0"/>
              <a:t>An overall recommendation is to set expectations for Hybrid Meetings realistically. </a:t>
            </a:r>
            <a:r>
              <a:rPr lang="en-GB" b="1" dirty="0"/>
              <a:t>Hybrid Meeting IT support should proceed for the remote participants on a ‘best effort basis.’</a:t>
            </a:r>
            <a:r>
              <a:rPr lang="en-GB" dirty="0"/>
              <a:t> The physical meeting should proceed even if there is an issue with IT support (e.g. due to problems with internet connectivity) to one, some or all remote participants</a:t>
            </a:r>
            <a:r>
              <a:rPr lang="en-GB" dirty="0" smtClean="0"/>
              <a:t>.</a:t>
            </a:r>
          </a:p>
        </p:txBody>
      </p:sp>
    </p:spTree>
    <p:extLst>
      <p:ext uri="{BB962C8B-B14F-4D97-AF65-F5344CB8AC3E}">
        <p14:creationId xmlns:p14="http://schemas.microsoft.com/office/powerpoint/2010/main" val="341770970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1CAFD9A-E66A-4E7F-9B4A-076B845513C1}"/>
              </a:ext>
            </a:extLst>
          </p:cNvPr>
          <p:cNvSpPr>
            <a:spLocks noGrp="1"/>
          </p:cNvSpPr>
          <p:nvPr>
            <p:ph type="title"/>
          </p:nvPr>
        </p:nvSpPr>
        <p:spPr/>
        <p:txBody>
          <a:bodyPr/>
          <a:lstStyle/>
          <a:p>
            <a:r>
              <a:rPr lang="en-GB" altLang="en-US" dirty="0" smtClean="0"/>
              <a:t>Recommendation conclusion</a:t>
            </a:r>
            <a:endParaRPr lang="en-GB" altLang="en-US" dirty="0"/>
          </a:p>
        </p:txBody>
      </p:sp>
      <p:sp>
        <p:nvSpPr>
          <p:cNvPr id="9219" name="Content Placeholder 2">
            <a:extLst>
              <a:ext uri="{FF2B5EF4-FFF2-40B4-BE49-F238E27FC236}">
                <a16:creationId xmlns:a16="http://schemas.microsoft.com/office/drawing/2014/main" xmlns="" id="{CF0FD136-175C-4835-B90A-A6AE38A68FA2}"/>
              </a:ext>
            </a:extLst>
          </p:cNvPr>
          <p:cNvSpPr>
            <a:spLocks noGrp="1"/>
          </p:cNvSpPr>
          <p:nvPr>
            <p:ph idx="1"/>
          </p:nvPr>
        </p:nvSpPr>
        <p:spPr>
          <a:xfrm>
            <a:off x="838200" y="2095927"/>
            <a:ext cx="10515600" cy="4081035"/>
          </a:xfrm>
        </p:spPr>
        <p:txBody>
          <a:bodyPr/>
          <a:lstStyle/>
          <a:p>
            <a:r>
              <a:rPr lang="en-GB" dirty="0"/>
              <a:t>The 3GPP IT Task Force requests that PCG endorse these recommendations and give MCC </a:t>
            </a:r>
            <a:r>
              <a:rPr lang="en-GB" u="sng" dirty="0"/>
              <a:t>and hosts </a:t>
            </a:r>
            <a:r>
              <a:rPr lang="en-GB" dirty="0"/>
              <a:t>the task to provide the required functionality (Recommendation 1) and in-meeting support (Recommendation 2).</a:t>
            </a:r>
          </a:p>
          <a:p>
            <a:pPr lvl="1"/>
            <a:r>
              <a:rPr lang="en-GB" dirty="0"/>
              <a:t>It would be advantageous to complete development of this IT support in time for Hybrid meetings, when physical meetings are again possible (e.g. 2022).</a:t>
            </a:r>
            <a:endParaRPr lang="en-US" dirty="0"/>
          </a:p>
        </p:txBody>
      </p:sp>
    </p:spTree>
    <p:extLst>
      <p:ext uri="{BB962C8B-B14F-4D97-AF65-F5344CB8AC3E}">
        <p14:creationId xmlns:p14="http://schemas.microsoft.com/office/powerpoint/2010/main" val="1016032619"/>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1CAFD9A-E66A-4E7F-9B4A-076B845513C1}"/>
              </a:ext>
            </a:extLst>
          </p:cNvPr>
          <p:cNvSpPr>
            <a:spLocks noGrp="1"/>
          </p:cNvSpPr>
          <p:nvPr>
            <p:ph type="title"/>
          </p:nvPr>
        </p:nvSpPr>
        <p:spPr/>
        <p:txBody>
          <a:bodyPr/>
          <a:lstStyle/>
          <a:p>
            <a:r>
              <a:rPr lang="en-GB" altLang="en-US" dirty="0" smtClean="0"/>
              <a:t>Please see the attached </a:t>
            </a:r>
            <a:endParaRPr lang="en-GB" altLang="en-US" dirty="0"/>
          </a:p>
        </p:txBody>
      </p:sp>
      <p:sp>
        <p:nvSpPr>
          <p:cNvPr id="9219" name="Content Placeholder 2">
            <a:extLst>
              <a:ext uri="{FF2B5EF4-FFF2-40B4-BE49-F238E27FC236}">
                <a16:creationId xmlns:a16="http://schemas.microsoft.com/office/drawing/2014/main" xmlns="" id="{CF0FD136-175C-4835-B90A-A6AE38A68FA2}"/>
              </a:ext>
            </a:extLst>
          </p:cNvPr>
          <p:cNvSpPr>
            <a:spLocks noGrp="1"/>
          </p:cNvSpPr>
          <p:nvPr>
            <p:ph idx="1"/>
          </p:nvPr>
        </p:nvSpPr>
        <p:spPr>
          <a:xfrm>
            <a:off x="838200" y="2095927"/>
            <a:ext cx="10515600" cy="4081035"/>
          </a:xfrm>
        </p:spPr>
        <p:txBody>
          <a:bodyPr/>
          <a:lstStyle/>
          <a:p>
            <a:pPr lvl="0"/>
            <a:r>
              <a:rPr lang="en-US" dirty="0"/>
              <a:t> </a:t>
            </a:r>
            <a:r>
              <a:rPr lang="en-US" dirty="0" smtClean="0"/>
              <a:t>The informal “TR” developed by the 3GPP IT Task Force is attached.</a:t>
            </a:r>
            <a:endParaRPr lang="en-US" dirty="0"/>
          </a:p>
        </p:txBody>
      </p:sp>
    </p:spTree>
    <p:extLst>
      <p:ext uri="{BB962C8B-B14F-4D97-AF65-F5344CB8AC3E}">
        <p14:creationId xmlns:p14="http://schemas.microsoft.com/office/powerpoint/2010/main" val="3789979259"/>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1CAFD9A-E66A-4E7F-9B4A-076B845513C1}"/>
              </a:ext>
            </a:extLst>
          </p:cNvPr>
          <p:cNvSpPr>
            <a:spLocks noGrp="1"/>
          </p:cNvSpPr>
          <p:nvPr>
            <p:ph type="title"/>
          </p:nvPr>
        </p:nvSpPr>
        <p:spPr/>
        <p:txBody>
          <a:bodyPr/>
          <a:lstStyle/>
          <a:p>
            <a:r>
              <a:rPr lang="en-GB" altLang="en-US" dirty="0" smtClean="0"/>
              <a:t>Acknowledgements</a:t>
            </a:r>
            <a:endParaRPr lang="en-GB" altLang="en-US" dirty="0"/>
          </a:p>
        </p:txBody>
      </p:sp>
      <p:sp>
        <p:nvSpPr>
          <p:cNvPr id="9219" name="Content Placeholder 2">
            <a:extLst>
              <a:ext uri="{FF2B5EF4-FFF2-40B4-BE49-F238E27FC236}">
                <a16:creationId xmlns:a16="http://schemas.microsoft.com/office/drawing/2014/main" xmlns="" id="{CF0FD136-175C-4835-B90A-A6AE38A68FA2}"/>
              </a:ext>
            </a:extLst>
          </p:cNvPr>
          <p:cNvSpPr>
            <a:spLocks noGrp="1"/>
          </p:cNvSpPr>
          <p:nvPr>
            <p:ph idx="1"/>
          </p:nvPr>
        </p:nvSpPr>
        <p:spPr>
          <a:xfrm>
            <a:off x="838200" y="2095927"/>
            <a:ext cx="10515600" cy="4081035"/>
          </a:xfrm>
        </p:spPr>
        <p:txBody>
          <a:bodyPr/>
          <a:lstStyle/>
          <a:p>
            <a:pPr lvl="0"/>
            <a:r>
              <a:rPr lang="en-US" dirty="0"/>
              <a:t> </a:t>
            </a:r>
            <a:r>
              <a:rPr lang="en-US" dirty="0" smtClean="0"/>
              <a:t>Thanks for the discussion and support on the 3GPP IT Task Force discussion list, especially from John Meredith.</a:t>
            </a:r>
            <a:endParaRPr lang="en-US" dirty="0"/>
          </a:p>
        </p:txBody>
      </p:sp>
    </p:spTree>
    <p:extLst>
      <p:ext uri="{BB962C8B-B14F-4D97-AF65-F5344CB8AC3E}">
        <p14:creationId xmlns:p14="http://schemas.microsoft.com/office/powerpoint/2010/main" val="70271786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8109</TotalTime>
  <Words>707</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3GPP IT Task Force Group Report and Recommendations </vt:lpstr>
      <vt:lpstr>Status</vt:lpstr>
      <vt:lpstr>Recommendation 1 (endorse proposals)</vt:lpstr>
      <vt:lpstr>Recommendation 2  (endorse proposals)</vt:lpstr>
      <vt:lpstr>Recommendation 3 (for endorsement)</vt:lpstr>
      <vt:lpstr>Recommendation conclusion</vt:lpstr>
      <vt:lpstr>Please see the attached </vt:lpstr>
      <vt:lpstr>Acknowledgements</vt:lpstr>
    </vt:vector>
  </TitlesOfParts>
  <Company>3GPP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Stephen Hayes</dc:creator>
  <dc:description>© 3GPP 2018</dc:description>
  <cp:lastModifiedBy>Samsung</cp:lastModifiedBy>
  <cp:revision>681</cp:revision>
  <dcterms:created xsi:type="dcterms:W3CDTF">2010-02-05T13:52:04Z</dcterms:created>
  <dcterms:modified xsi:type="dcterms:W3CDTF">2020-09-11T08:45:49Z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C:\Users\erik.guttman.CORP\AppData\Local\Microsoft\Windows\INetCache\Content.Outlook\URPA9MUK\PCG45_xx_WP_Recommendations_v2.pptx</vt:lpwstr>
  </property>
</Properties>
</file>