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363"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A3A1DF-3CFB-4F9B-95F6-B3A178F3A7EB}" v="1" dt="2026-02-17T20:41:58.7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93" d="100"/>
          <a:sy n="93" d="100"/>
        </p:scale>
        <p:origin x="1188"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26E17FF8-FF9A-41CE-BB82-13BDADEBD77F}"/>
    <pc:docChg chg="undo custSel delSld modSld">
      <pc:chgData name="Dongwook Kim" userId="ed3ef308-8542-4721-bc2b-9514933ffa1d" providerId="ADAL" clId="{26E17FF8-FF9A-41CE-BB82-13BDADEBD77F}" dt="2026-02-19T19:34:52.387" v="181" actId="114"/>
      <pc:docMkLst>
        <pc:docMk/>
      </pc:docMkLst>
      <pc:sldChg chg="modSp mod">
        <pc:chgData name="Dongwook Kim" userId="ed3ef308-8542-4721-bc2b-9514933ffa1d" providerId="ADAL" clId="{26E17FF8-FF9A-41CE-BB82-13BDADEBD77F}" dt="2026-02-19T19:32:39.467" v="132" actId="6549"/>
        <pc:sldMkLst>
          <pc:docMk/>
          <pc:sldMk cId="1872099443" sldId="256"/>
        </pc:sldMkLst>
        <pc:spChg chg="mod">
          <ac:chgData name="Dongwook Kim" userId="ed3ef308-8542-4721-bc2b-9514933ffa1d" providerId="ADAL" clId="{26E17FF8-FF9A-41CE-BB82-13BDADEBD77F}" dt="2026-02-17T20:41:32.444" v="100" actId="20577"/>
          <ac:spMkLst>
            <pc:docMk/>
            <pc:sldMk cId="1872099443" sldId="256"/>
            <ac:spMk id="2" creationId="{F067A2D1-5D20-A6EE-01AF-E7C70F19DFF6}"/>
          </ac:spMkLst>
        </pc:spChg>
        <pc:spChg chg="mod">
          <ac:chgData name="Dongwook Kim" userId="ed3ef308-8542-4721-bc2b-9514933ffa1d" providerId="ADAL" clId="{26E17FF8-FF9A-41CE-BB82-13BDADEBD77F}" dt="2026-02-17T20:41:34.920" v="103" actId="20577"/>
          <ac:spMkLst>
            <pc:docMk/>
            <pc:sldMk cId="1872099443" sldId="256"/>
            <ac:spMk id="3" creationId="{FBD3779E-81A8-BE1C-6F72-B27C086D8F7F}"/>
          </ac:spMkLst>
        </pc:spChg>
        <pc:spChg chg="mod">
          <ac:chgData name="Dongwook Kim" userId="ed3ef308-8542-4721-bc2b-9514933ffa1d" providerId="ADAL" clId="{26E17FF8-FF9A-41CE-BB82-13BDADEBD77F}" dt="2026-02-19T19:32:39.467" v="132" actId="6549"/>
          <ac:spMkLst>
            <pc:docMk/>
            <pc:sldMk cId="1872099443" sldId="256"/>
            <ac:spMk id="4" creationId="{1DEC6525-E26F-D8E3-2423-BFDBBE07D60E}"/>
          </ac:spMkLst>
        </pc:spChg>
      </pc:sldChg>
      <pc:sldChg chg="modSp mod">
        <pc:chgData name="Dongwook Kim" userId="ed3ef308-8542-4721-bc2b-9514933ffa1d" providerId="ADAL" clId="{26E17FF8-FF9A-41CE-BB82-13BDADEBD77F}" dt="2026-02-19T19:34:52.387" v="181" actId="114"/>
        <pc:sldMkLst>
          <pc:docMk/>
          <pc:sldMk cId="0" sldId="363"/>
        </pc:sldMkLst>
        <pc:spChg chg="mod">
          <ac:chgData name="Dongwook Kim" userId="ed3ef308-8542-4721-bc2b-9514933ffa1d" providerId="ADAL" clId="{26E17FF8-FF9A-41CE-BB82-13BDADEBD77F}" dt="2026-02-19T19:32:42.549" v="135" actId="20577"/>
          <ac:spMkLst>
            <pc:docMk/>
            <pc:sldMk cId="0" sldId="363"/>
            <ac:spMk id="2" creationId="{DC9F451A-F355-2C9D-9968-937F80850221}"/>
          </ac:spMkLst>
        </pc:spChg>
        <pc:spChg chg="mod">
          <ac:chgData name="Dongwook Kim" userId="ed3ef308-8542-4721-bc2b-9514933ffa1d" providerId="ADAL" clId="{26E17FF8-FF9A-41CE-BB82-13BDADEBD77F}" dt="2026-02-19T19:34:52.387" v="181" actId="114"/>
          <ac:spMkLst>
            <pc:docMk/>
            <pc:sldMk cId="0" sldId="363"/>
            <ac:spMk id="5123" creationId="{C2DEC876-F5D2-42E5-914C-27C882228631}"/>
          </ac:spMkLst>
        </pc:spChg>
        <pc:spChg chg="mod">
          <ac:chgData name="Dongwook Kim" userId="ed3ef308-8542-4721-bc2b-9514933ffa1d" providerId="ADAL" clId="{26E17FF8-FF9A-41CE-BB82-13BDADEBD77F}" dt="2026-02-17T20:41:42.302" v="113" actId="20577"/>
          <ac:spMkLst>
            <pc:docMk/>
            <pc:sldMk cId="0" sldId="363"/>
            <ac:spMk id="21506" creationId="{E6D0583D-A3B8-49EF-86B0-2735A35EAEC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DBBF1-2DD9-4D1A-9C12-56D375038755}" type="datetimeFigureOut">
              <a:rPr lang="en-GB" smtClean="0"/>
              <a:t>19/02/2026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7A02D6-608D-495B-AAD2-84519153B2AF}" type="slidenum">
              <a:rPr lang="en-GB" smtClean="0"/>
              <a:t>‹#›</a:t>
            </a:fld>
            <a:endParaRPr lang="en-GB"/>
          </a:p>
        </p:txBody>
      </p:sp>
    </p:spTree>
    <p:extLst>
      <p:ext uri="{BB962C8B-B14F-4D97-AF65-F5344CB8AC3E}">
        <p14:creationId xmlns:p14="http://schemas.microsoft.com/office/powerpoint/2010/main" val="359538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12EC1-BC38-AF21-FA1E-3700CF2C984F}"/>
              </a:ext>
            </a:extLst>
          </p:cNvPr>
          <p:cNvSpPr>
            <a:spLocks noGrp="1"/>
          </p:cNvSpPr>
          <p:nvPr>
            <p:ph type="ctrTitle"/>
          </p:nvPr>
        </p:nvSpPr>
        <p:spPr>
          <a:xfrm>
            <a:off x="1524000" y="1122363"/>
            <a:ext cx="9144000" cy="2387600"/>
          </a:xfrm>
        </p:spPr>
        <p:txBody>
          <a:bodyPr anchor="b">
            <a:normAutofit/>
          </a:bodyPr>
          <a:lstStyle>
            <a:lvl1pPr algn="ctr">
              <a:defRPr sz="4400">
                <a:solidFill>
                  <a:srgbClr val="0070C0"/>
                </a:solidFill>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62411199-43DD-0F05-D66D-509501629A6D}"/>
              </a:ext>
            </a:extLst>
          </p:cNvPr>
          <p:cNvSpPr>
            <a:spLocks noGrp="1"/>
          </p:cNvSpPr>
          <p:nvPr>
            <p:ph type="subTitle" idx="1"/>
          </p:nvPr>
        </p:nvSpPr>
        <p:spPr>
          <a:xfrm>
            <a:off x="1524000" y="3602038"/>
            <a:ext cx="9144000" cy="1655762"/>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grpSp>
        <p:nvGrpSpPr>
          <p:cNvPr id="10" name="Group 9">
            <a:extLst>
              <a:ext uri="{FF2B5EF4-FFF2-40B4-BE49-F238E27FC236}">
                <a16:creationId xmlns:a16="http://schemas.microsoft.com/office/drawing/2014/main" id="{802AA3BA-FC56-92C1-1E0F-5F1552A475F6}"/>
              </a:ext>
            </a:extLst>
          </p:cNvPr>
          <p:cNvGrpSpPr/>
          <p:nvPr userDrawn="1"/>
        </p:nvGrpSpPr>
        <p:grpSpPr>
          <a:xfrm>
            <a:off x="344213" y="80674"/>
            <a:ext cx="2193028" cy="1856219"/>
            <a:chOff x="344213" y="80674"/>
            <a:chExt cx="2193028" cy="1856219"/>
          </a:xfrm>
        </p:grpSpPr>
        <p:sp>
          <p:nvSpPr>
            <p:cNvPr id="9" name="Oval 8">
              <a:extLst>
                <a:ext uri="{FF2B5EF4-FFF2-40B4-BE49-F238E27FC236}">
                  <a16:creationId xmlns:a16="http://schemas.microsoft.com/office/drawing/2014/main" id="{3E52C598-66CE-43C4-FBDF-2D2245FEEBBF}"/>
                </a:ext>
              </a:extLst>
            </p:cNvPr>
            <p:cNvSpPr/>
            <p:nvPr userDrawn="1"/>
          </p:nvSpPr>
          <p:spPr>
            <a:xfrm>
              <a:off x="512618" y="80674"/>
              <a:ext cx="1856219" cy="18562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blue and black logo&#10;&#10;AI-generated content may be incorrect.">
              <a:extLst>
                <a:ext uri="{FF2B5EF4-FFF2-40B4-BE49-F238E27FC236}">
                  <a16:creationId xmlns:a16="http://schemas.microsoft.com/office/drawing/2014/main" id="{E1EDF0A0-718E-98A8-5EFB-20D7F4BDDB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213" y="396350"/>
              <a:ext cx="2193028" cy="1233578"/>
            </a:xfrm>
            <a:prstGeom prst="rect">
              <a:avLst/>
            </a:prstGeom>
          </p:spPr>
        </p:pic>
      </p:grpSp>
    </p:spTree>
    <p:extLst>
      <p:ext uri="{BB962C8B-B14F-4D97-AF65-F5344CB8AC3E}">
        <p14:creationId xmlns:p14="http://schemas.microsoft.com/office/powerpoint/2010/main" val="2861345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E14F8-7D50-BB22-8CCD-A3EA74EBD11C}"/>
              </a:ext>
            </a:extLst>
          </p:cNvPr>
          <p:cNvSpPr>
            <a:spLocks noGrp="1"/>
          </p:cNvSpPr>
          <p:nvPr>
            <p:ph type="title"/>
          </p:nvPr>
        </p:nvSpPr>
        <p:spPr/>
        <p:txBody>
          <a:bodyPr/>
          <a:lstStyle>
            <a:lvl1pPr>
              <a:defRPr>
                <a:solidFill>
                  <a:schemeClr val="accent4">
                    <a:lumMod val="75000"/>
                  </a:schemeClr>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7687639-4D8C-3458-2410-1B011E59813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4" name="Group 3">
            <a:extLst>
              <a:ext uri="{FF2B5EF4-FFF2-40B4-BE49-F238E27FC236}">
                <a16:creationId xmlns:a16="http://schemas.microsoft.com/office/drawing/2014/main" id="{3E470CC8-7F86-EE6D-0684-842FF15F9CE8}"/>
              </a:ext>
            </a:extLst>
          </p:cNvPr>
          <p:cNvGrpSpPr/>
          <p:nvPr userDrawn="1"/>
        </p:nvGrpSpPr>
        <p:grpSpPr>
          <a:xfrm>
            <a:off x="336963" y="6232525"/>
            <a:ext cx="615180" cy="520700"/>
            <a:chOff x="344213" y="80674"/>
            <a:chExt cx="2193028" cy="1856219"/>
          </a:xfrm>
        </p:grpSpPr>
        <p:sp>
          <p:nvSpPr>
            <p:cNvPr id="5" name="Oval 4">
              <a:extLst>
                <a:ext uri="{FF2B5EF4-FFF2-40B4-BE49-F238E27FC236}">
                  <a16:creationId xmlns:a16="http://schemas.microsoft.com/office/drawing/2014/main" id="{256F85CB-6ED9-B408-6305-BBB907A838D4}"/>
                </a:ext>
              </a:extLst>
            </p:cNvPr>
            <p:cNvSpPr/>
            <p:nvPr userDrawn="1"/>
          </p:nvSpPr>
          <p:spPr>
            <a:xfrm>
              <a:off x="512618" y="80674"/>
              <a:ext cx="1856219" cy="18562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ue and black logo&#10;&#10;AI-generated content may be incorrect.">
              <a:extLst>
                <a:ext uri="{FF2B5EF4-FFF2-40B4-BE49-F238E27FC236}">
                  <a16:creationId xmlns:a16="http://schemas.microsoft.com/office/drawing/2014/main" id="{8C72A0D5-9BD3-953D-187C-86D2C616F8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213" y="396350"/>
              <a:ext cx="2193028" cy="1233578"/>
            </a:xfrm>
            <a:prstGeom prst="rect">
              <a:avLst/>
            </a:prstGeom>
          </p:spPr>
        </p:pic>
      </p:grpSp>
    </p:spTree>
    <p:extLst>
      <p:ext uri="{BB962C8B-B14F-4D97-AF65-F5344CB8AC3E}">
        <p14:creationId xmlns:p14="http://schemas.microsoft.com/office/powerpoint/2010/main" val="692148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F58D5-A52E-CC7E-43B5-0BF9F2B56A30}"/>
              </a:ext>
            </a:extLst>
          </p:cNvPr>
          <p:cNvSpPr>
            <a:spLocks noGrp="1"/>
          </p:cNvSpPr>
          <p:nvPr>
            <p:ph type="title"/>
          </p:nvPr>
        </p:nvSpPr>
        <p:spPr>
          <a:xfrm>
            <a:off x="831850" y="1709738"/>
            <a:ext cx="10515600" cy="2852737"/>
          </a:xfrm>
        </p:spPr>
        <p:txBody>
          <a:bodyPr anchor="b"/>
          <a:lstStyle>
            <a:lvl1pPr>
              <a:defRPr sz="6000">
                <a:solidFill>
                  <a:schemeClr val="accent4">
                    <a:lumMod val="75000"/>
                  </a:schemeClr>
                </a:solidFill>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D355B9B0-EFEE-346E-D545-B700B59A043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3206998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920EE-836A-38FC-BD62-8502F29DFB4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9E647F4-F3B2-F7AB-E4C6-BB44A32583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2A27A9-EEA6-5575-DBA5-80C2B9EE18FE}"/>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8092728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nip Single Corner Rectangle 11">
            <a:extLst>
              <a:ext uri="{FF2B5EF4-FFF2-40B4-BE49-F238E27FC236}">
                <a16:creationId xmlns:a16="http://schemas.microsoft.com/office/drawing/2014/main" id="{F31C57C1-2F5A-E056-D310-1E7DF8808704}"/>
              </a:ext>
            </a:extLst>
          </p:cNvPr>
          <p:cNvSpPr/>
          <p:nvPr userDrawn="1"/>
        </p:nvSpPr>
        <p:spPr>
          <a:xfrm>
            <a:off x="0" y="6413500"/>
            <a:ext cx="12199938" cy="182563"/>
          </a:xfrm>
          <a:prstGeom prst="snip1Rect">
            <a:avLst/>
          </a:prstGeom>
          <a:solidFill>
            <a:schemeClr val="tx2">
              <a:lumMod val="75000"/>
              <a:lumOff val="25000"/>
            </a:schemeClr>
          </a:solidFill>
          <a:ln>
            <a:noFill/>
          </a:ln>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2" name="Title Placeholder 1">
            <a:extLst>
              <a:ext uri="{FF2B5EF4-FFF2-40B4-BE49-F238E27FC236}">
                <a16:creationId xmlns:a16="http://schemas.microsoft.com/office/drawing/2014/main" id="{BDA2640C-3194-AFE4-46F9-D938894853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89931CA-A765-E250-D20B-A445D1E7EE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TextBox 2">
            <a:extLst>
              <a:ext uri="{FF2B5EF4-FFF2-40B4-BE49-F238E27FC236}">
                <a16:creationId xmlns:a16="http://schemas.microsoft.com/office/drawing/2014/main" id="{29EADC1C-9BAC-86FF-CFE5-1F47EC8DF770}"/>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solidFill>
                  <a:schemeClr val="bg1"/>
                </a:solidFill>
                <a:latin typeface="Arial" panose="020B0604020202020204" pitchFamily="34" charset="0"/>
                <a:cs typeface="Arial" panose="020B0604020202020204" pitchFamily="34" charset="0"/>
              </a:rPr>
              <a:pPr>
                <a:defRPr/>
              </a:pPr>
              <a:t>‹#›</a:t>
            </a:fld>
            <a:endParaRPr lang="en-GB" altLang="en-US" sz="1400" dirty="0">
              <a:solidFill>
                <a:schemeClr val="bg1"/>
              </a:solidFill>
              <a:latin typeface="Arial" panose="020B0604020202020204" pitchFamily="34" charset="0"/>
              <a:cs typeface="Arial" panose="020B0604020202020204" pitchFamily="34" charset="0"/>
            </a:endParaRPr>
          </a:p>
        </p:txBody>
      </p:sp>
      <p:sp>
        <p:nvSpPr>
          <p:cNvPr id="12" name="TextBox 7">
            <a:extLst>
              <a:ext uri="{FF2B5EF4-FFF2-40B4-BE49-F238E27FC236}">
                <a16:creationId xmlns:a16="http://schemas.microsoft.com/office/drawing/2014/main" id="{5D2521DA-B31E-8C80-C111-DD33BAB54264}"/>
              </a:ext>
            </a:extLst>
          </p:cNvPr>
          <p:cNvSpPr txBox="1">
            <a:spLocks noChangeArrowheads="1"/>
          </p:cNvSpPr>
          <p:nvPr userDrawn="1"/>
        </p:nvSpPr>
        <p:spPr bwMode="auto">
          <a:xfrm>
            <a:off x="11001375" y="662191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5" name="Picture 4" descr="A black background with red lines&#10;&#10;AI-generated content may be incorrect.">
            <a:extLst>
              <a:ext uri="{FF2B5EF4-FFF2-40B4-BE49-F238E27FC236}">
                <a16:creationId xmlns:a16="http://schemas.microsoft.com/office/drawing/2014/main" id="{528FFF0C-8BF5-4565-57BB-4647651005E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757586" y="605342"/>
            <a:ext cx="1421178" cy="845127"/>
          </a:xfrm>
          <a:prstGeom prst="rect">
            <a:avLst/>
          </a:prstGeom>
        </p:spPr>
      </p:pic>
    </p:spTree>
    <p:extLst>
      <p:ext uri="{BB962C8B-B14F-4D97-AF65-F5344CB8AC3E}">
        <p14:creationId xmlns:p14="http://schemas.microsoft.com/office/powerpoint/2010/main" val="335812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3600" kern="1200">
          <a:solidFill>
            <a:schemeClr val="accent4">
              <a:lumMod val="75000"/>
            </a:schemeClr>
          </a:solidFill>
          <a:latin typeface="Montserrat" panose="00000800000000000000" pitchFamily="50"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Tx/>
        <a:buBlip>
          <a:blip r:embed="rId7"/>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7A2D1-5D20-A6EE-01AF-E7C70F19DFF6}"/>
              </a:ext>
            </a:extLst>
          </p:cNvPr>
          <p:cNvSpPr>
            <a:spLocks noGrp="1"/>
          </p:cNvSpPr>
          <p:nvPr>
            <p:ph type="ctrTitle"/>
          </p:nvPr>
        </p:nvSpPr>
        <p:spPr/>
        <p:txBody>
          <a:bodyPr/>
          <a:lstStyle/>
          <a:p>
            <a:r>
              <a:rPr lang="en-GB" dirty="0"/>
              <a:t>MCC Perspectives on the feasibility of formats &amp; </a:t>
            </a:r>
            <a:br>
              <a:rPr lang="en-GB" dirty="0"/>
            </a:br>
            <a:r>
              <a:rPr lang="en-GB" dirty="0"/>
              <a:t>working ways</a:t>
            </a:r>
          </a:p>
        </p:txBody>
      </p:sp>
      <p:sp>
        <p:nvSpPr>
          <p:cNvPr id="3" name="Subtitle 2">
            <a:extLst>
              <a:ext uri="{FF2B5EF4-FFF2-40B4-BE49-F238E27FC236}">
                <a16:creationId xmlns:a16="http://schemas.microsoft.com/office/drawing/2014/main" id="{FBD3779E-81A8-BE1C-6F72-B27C086D8F7F}"/>
              </a:ext>
            </a:extLst>
          </p:cNvPr>
          <p:cNvSpPr>
            <a:spLocks noGrp="1"/>
          </p:cNvSpPr>
          <p:nvPr>
            <p:ph type="subTitle" idx="1"/>
          </p:nvPr>
        </p:nvSpPr>
        <p:spPr/>
        <p:txBody>
          <a:bodyPr/>
          <a:lstStyle/>
          <a:p>
            <a:r>
              <a:rPr lang="en-GB" dirty="0"/>
              <a:t>MCC</a:t>
            </a:r>
          </a:p>
        </p:txBody>
      </p:sp>
      <p:sp>
        <p:nvSpPr>
          <p:cNvPr id="4" name="TextBox 3">
            <a:extLst>
              <a:ext uri="{FF2B5EF4-FFF2-40B4-BE49-F238E27FC236}">
                <a16:creationId xmlns:a16="http://schemas.microsoft.com/office/drawing/2014/main" id="{1DEC6525-E26F-D8E3-2423-BFDBBE07D60E}"/>
              </a:ext>
            </a:extLst>
          </p:cNvPr>
          <p:cNvSpPr txBox="1"/>
          <p:nvPr/>
        </p:nvSpPr>
        <p:spPr>
          <a:xfrm>
            <a:off x="9618472" y="152996"/>
            <a:ext cx="1845093" cy="615553"/>
          </a:xfrm>
          <a:prstGeom prst="rect">
            <a:avLst/>
          </a:prstGeom>
          <a:noFill/>
        </p:spPr>
        <p:txBody>
          <a:bodyPr wrap="square" rtlCol="0">
            <a:spAutoFit/>
          </a:bodyPr>
          <a:lstStyle/>
          <a:p>
            <a:pPr algn="ctr"/>
            <a:r>
              <a:rPr lang="da-DK" sz="1600" b="1" i="1" dirty="0"/>
              <a:t>6GSM-260113</a:t>
            </a:r>
            <a:endParaRPr lang="en-GB" sz="1600" dirty="0">
              <a:solidFill>
                <a:srgbClr val="FF0000"/>
              </a:solidFill>
              <a:highlight>
                <a:srgbClr val="FFFF00"/>
              </a:highlight>
            </a:endParaRPr>
          </a:p>
          <a:p>
            <a:pPr algn="ctr"/>
            <a:endParaRPr lang="en-GB" sz="1800" b="1" dirty="0"/>
          </a:p>
        </p:txBody>
      </p:sp>
    </p:spTree>
    <p:extLst>
      <p:ext uri="{BB962C8B-B14F-4D97-AF65-F5344CB8AC3E}">
        <p14:creationId xmlns:p14="http://schemas.microsoft.com/office/powerpoint/2010/main" val="1872099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6D0583D-A3B8-49EF-86B0-2735A35EAEC6}"/>
              </a:ext>
            </a:extLst>
          </p:cNvPr>
          <p:cNvSpPr>
            <a:spLocks noGrp="1"/>
          </p:cNvSpPr>
          <p:nvPr>
            <p:ph type="title"/>
          </p:nvPr>
        </p:nvSpPr>
        <p:spPr>
          <a:xfrm>
            <a:off x="514350" y="80097"/>
            <a:ext cx="10491787" cy="1325562"/>
          </a:xfrm>
        </p:spPr>
        <p:txBody>
          <a:bodyPr/>
          <a:lstStyle/>
          <a:p>
            <a:pPr eaLnBrk="1" hangingPunct="1"/>
            <a:r>
              <a:rPr lang="en-GB" altLang="en-US" dirty="0">
                <a:solidFill>
                  <a:schemeClr val="accent1"/>
                </a:solidFill>
                <a:latin typeface="Montserrat" panose="00000500000000000000" pitchFamily="50" charset="0"/>
              </a:rPr>
              <a:t>Evaluation</a:t>
            </a:r>
          </a:p>
        </p:txBody>
      </p:sp>
      <p:sp>
        <p:nvSpPr>
          <p:cNvPr id="5123" name="Content Placeholder 2">
            <a:extLst>
              <a:ext uri="{FF2B5EF4-FFF2-40B4-BE49-F238E27FC236}">
                <a16:creationId xmlns:a16="http://schemas.microsoft.com/office/drawing/2014/main" id="{C2DEC876-F5D2-42E5-914C-27C882228631}"/>
              </a:ext>
            </a:extLst>
          </p:cNvPr>
          <p:cNvSpPr>
            <a:spLocks noGrp="1"/>
          </p:cNvSpPr>
          <p:nvPr>
            <p:ph idx="1"/>
          </p:nvPr>
        </p:nvSpPr>
        <p:spPr>
          <a:xfrm>
            <a:off x="624078" y="1561673"/>
            <a:ext cx="11129558" cy="4509944"/>
          </a:xfrm>
        </p:spPr>
        <p:txBody>
          <a:bodyPr>
            <a:normAutofit/>
          </a:bodyPr>
          <a:lstStyle/>
          <a:p>
            <a:pPr marL="628650" indent="-628650">
              <a:defRPr/>
            </a:pPr>
            <a:r>
              <a:rPr lang="en-GB" sz="2400" dirty="0">
                <a:latin typeface="Montserrat" panose="00000500000000000000" pitchFamily="50" charset="0"/>
              </a:rPr>
              <a:t>All formats are feasible but requires modification of the 3GU portal and tools.</a:t>
            </a:r>
          </a:p>
          <a:p>
            <a:pPr marL="628650" indent="-628650">
              <a:defRPr/>
            </a:pPr>
            <a:r>
              <a:rPr lang="en-GB" sz="2400" dirty="0">
                <a:latin typeface="Montserrat" panose="00000500000000000000" pitchFamily="50" charset="0"/>
              </a:rPr>
              <a:t>All alternative with regards to git are feasible: but exact timeline and the cost would need to be determined iteratively, and also depends on the discussions on the workflow and the drafting rules.</a:t>
            </a:r>
          </a:p>
          <a:p>
            <a:pPr marL="1085850" lvl="1" indent="-628650">
              <a:defRPr/>
            </a:pPr>
            <a:r>
              <a:rPr lang="en-GB" sz="2000" dirty="0">
                <a:latin typeface="Montserrat" panose="00000500000000000000" pitchFamily="50" charset="0"/>
              </a:rPr>
              <a:t>ETSI MCC is aware of key issues raised by delegates such as availability, and these can be addressed by various measures (e.g., dimensioning, policy updates)</a:t>
            </a:r>
          </a:p>
          <a:p>
            <a:pPr marL="1085850" lvl="1" indent="-628650">
              <a:defRPr/>
            </a:pPr>
            <a:r>
              <a:rPr lang="en-GB" sz="2000" dirty="0">
                <a:latin typeface="Montserrat" panose="00000500000000000000" pitchFamily="50" charset="0"/>
              </a:rPr>
              <a:t>ETSI MCC strongly discourages ways of working that involves conversion of different </a:t>
            </a:r>
            <a:r>
              <a:rPr lang="en-GB" sz="2000" b="1" i="1" dirty="0">
                <a:latin typeface="Montserrat" panose="00000500000000000000" pitchFamily="50" charset="0"/>
              </a:rPr>
              <a:t>input</a:t>
            </a:r>
            <a:r>
              <a:rPr lang="en-GB" sz="2000" dirty="0">
                <a:latin typeface="Montserrat" panose="00000500000000000000" pitchFamily="50" charset="0"/>
              </a:rPr>
              <a:t> formats for a given specification/CR (e.g., to/from Markdown from/to DOCX)</a:t>
            </a:r>
          </a:p>
          <a:p>
            <a:pPr marL="1543050" lvl="2" indent="-628650">
              <a:defRPr/>
            </a:pPr>
            <a:r>
              <a:rPr lang="en-GB" sz="1600" dirty="0">
                <a:latin typeface="Montserrat" panose="00000500000000000000" pitchFamily="50" charset="0"/>
              </a:rPr>
              <a:t>NOTE: The above statement does NOT apply to multiple formats for single specification with XYZ as baseline, as input format types are designated per content type and do not require conversion of an input format to another until publishing of the specification.</a:t>
            </a:r>
          </a:p>
        </p:txBody>
      </p:sp>
      <p:sp>
        <p:nvSpPr>
          <p:cNvPr id="2" name="TextBox 1">
            <a:extLst>
              <a:ext uri="{FF2B5EF4-FFF2-40B4-BE49-F238E27FC236}">
                <a16:creationId xmlns:a16="http://schemas.microsoft.com/office/drawing/2014/main" id="{DC9F451A-F355-2C9D-9968-937F80850221}"/>
              </a:ext>
            </a:extLst>
          </p:cNvPr>
          <p:cNvSpPr txBox="1"/>
          <p:nvPr/>
        </p:nvSpPr>
        <p:spPr>
          <a:xfrm>
            <a:off x="9618472" y="152996"/>
            <a:ext cx="1845093" cy="615553"/>
          </a:xfrm>
          <a:prstGeom prst="rect">
            <a:avLst/>
          </a:prstGeom>
          <a:noFill/>
        </p:spPr>
        <p:txBody>
          <a:bodyPr wrap="square" rtlCol="0">
            <a:spAutoFit/>
          </a:bodyPr>
          <a:lstStyle/>
          <a:p>
            <a:pPr algn="ctr"/>
            <a:r>
              <a:rPr lang="da-DK" sz="1600" b="1" i="1" dirty="0"/>
              <a:t>6GSM-260113</a:t>
            </a:r>
            <a:endParaRPr lang="en-GB" sz="1600" dirty="0">
              <a:solidFill>
                <a:srgbClr val="FF0000"/>
              </a:solidFill>
              <a:highlight>
                <a:srgbClr val="FFFF00"/>
              </a:highlight>
            </a:endParaRPr>
          </a:p>
          <a:p>
            <a:pPr algn="ctr"/>
            <a:endParaRPr lang="en-GB" b="1"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72</TotalTime>
  <Words>176</Words>
  <Application>Microsoft Office PowerPoint</Application>
  <PresentationFormat>Widescreen</PresentationFormat>
  <Paragraphs>10</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Aptos</vt:lpstr>
      <vt:lpstr>Arial</vt:lpstr>
      <vt:lpstr>Calibri</vt:lpstr>
      <vt:lpstr>Montserrat</vt:lpstr>
      <vt:lpstr>Montserrat Medium</vt:lpstr>
      <vt:lpstr>Office Theme</vt:lpstr>
      <vt:lpstr>MCC Perspectives on the feasibility of formats &amp;  working ways</vt:lpstr>
      <vt:lpstr>Evaluation</vt:lpstr>
    </vt:vector>
  </TitlesOfParts>
  <Company>ETSI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Kevin Flynn</dc:creator>
  <cp:lastModifiedBy>MCC</cp:lastModifiedBy>
  <cp:revision>3</cp:revision>
  <dcterms:created xsi:type="dcterms:W3CDTF">2025-12-29T21:12:07Z</dcterms:created>
  <dcterms:modified xsi:type="dcterms:W3CDTF">2026-02-19T19:34:58Z</dcterms:modified>
</cp:coreProperties>
</file>