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2"/>
  </p:notesMasterIdLst>
  <p:handoutMasterIdLst>
    <p:handoutMasterId r:id="rId13"/>
  </p:handoutMasterIdLst>
  <p:sldIdLst>
    <p:sldId id="366" r:id="rId5"/>
    <p:sldId id="368" r:id="rId6"/>
    <p:sldId id="367" r:id="rId7"/>
    <p:sldId id="369" r:id="rId8"/>
    <p:sldId id="370" r:id="rId9"/>
    <p:sldId id="371" r:id="rId10"/>
    <p:sldId id="372"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323" autoAdjust="0"/>
    <p:restoredTop sz="94679" autoAdjust="0"/>
  </p:normalViewPr>
  <p:slideViewPr>
    <p:cSldViewPr snapToGrid="0">
      <p:cViewPr varScale="1">
        <p:scale>
          <a:sx n="102" d="100"/>
          <a:sy n="102" d="100"/>
        </p:scale>
        <p:origin x="966"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ngwook Kim" userId="ed3ef308-8542-4721-bc2b-9514933ffa1d" providerId="ADAL" clId="{35601E48-1E66-4F6F-B6EB-A73BC48AF5E2}"/>
    <pc:docChg chg="modSld modMainMaster">
      <pc:chgData name="Dongwook Kim" userId="ed3ef308-8542-4721-bc2b-9514933ffa1d" providerId="ADAL" clId="{35601E48-1E66-4F6F-B6EB-A73BC48AF5E2}" dt="2025-07-02T13:29:17.301" v="17" actId="207"/>
      <pc:docMkLst>
        <pc:docMk/>
      </pc:docMkLst>
      <pc:sldChg chg="modSp mod">
        <pc:chgData name="Dongwook Kim" userId="ed3ef308-8542-4721-bc2b-9514933ffa1d" providerId="ADAL" clId="{35601E48-1E66-4F6F-B6EB-A73BC48AF5E2}" dt="2025-07-01T20:21:41.063" v="0" actId="20577"/>
        <pc:sldMkLst>
          <pc:docMk/>
          <pc:sldMk cId="4143551559" sldId="367"/>
        </pc:sldMkLst>
        <pc:spChg chg="mod">
          <ac:chgData name="Dongwook Kim" userId="ed3ef308-8542-4721-bc2b-9514933ffa1d" providerId="ADAL" clId="{35601E48-1E66-4F6F-B6EB-A73BC48AF5E2}" dt="2025-07-01T20:21:41.063" v="0" actId="20577"/>
          <ac:spMkLst>
            <pc:docMk/>
            <pc:sldMk cId="4143551559" sldId="367"/>
            <ac:spMk id="2" creationId="{5C662EE7-35A6-64FF-1924-E28DD86F2039}"/>
          </ac:spMkLst>
        </pc:spChg>
      </pc:sldChg>
      <pc:sldChg chg="modSp mod">
        <pc:chgData name="Dongwook Kim" userId="ed3ef308-8542-4721-bc2b-9514933ffa1d" providerId="ADAL" clId="{35601E48-1E66-4F6F-B6EB-A73BC48AF5E2}" dt="2025-07-02T13:29:17.301" v="17" actId="207"/>
        <pc:sldMkLst>
          <pc:docMk/>
          <pc:sldMk cId="703989130" sldId="372"/>
        </pc:sldMkLst>
        <pc:spChg chg="mod">
          <ac:chgData name="Dongwook Kim" userId="ed3ef308-8542-4721-bc2b-9514933ffa1d" providerId="ADAL" clId="{35601E48-1E66-4F6F-B6EB-A73BC48AF5E2}" dt="2025-07-02T13:29:17.301" v="17" actId="207"/>
          <ac:spMkLst>
            <pc:docMk/>
            <pc:sldMk cId="703989130" sldId="372"/>
            <ac:spMk id="3" creationId="{9B4C282E-50F6-61EB-9FBB-AF7F40E12E8D}"/>
          </ac:spMkLst>
        </pc:spChg>
      </pc:sldChg>
      <pc:sldMasterChg chg="modSp mod">
        <pc:chgData name="Dongwook Kim" userId="ed3ef308-8542-4721-bc2b-9514933ffa1d" providerId="ADAL" clId="{35601E48-1E66-4F6F-B6EB-A73BC48AF5E2}" dt="2025-07-01T20:22:05.873" v="13" actId="6549"/>
        <pc:sldMasterMkLst>
          <pc:docMk/>
          <pc:sldMasterMk cId="0" sldId="2147485146"/>
        </pc:sldMasterMkLst>
        <pc:spChg chg="mod">
          <ac:chgData name="Dongwook Kim" userId="ed3ef308-8542-4721-bc2b-9514933ffa1d" providerId="ADAL" clId="{35601E48-1E66-4F6F-B6EB-A73BC48AF5E2}" dt="2025-07-01T20:22:05.873" v="13" actId="6549"/>
          <ac:spMkLst>
            <pc:docMk/>
            <pc:sldMasterMk cId="0" sldId="2147485146"/>
            <ac:spMk id="13" creationId="{AF4006C6-1A95-4284-A498-917EA49F0F95}"/>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43858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a:t>
            </a:r>
            <a:r>
              <a:rPr lang="en-GB" altLang="en-US" sz="1200" b="1" dirty="0">
                <a:latin typeface="Arial "/>
              </a:rPr>
              <a:t>Conference Call on 3GPP Spec Modernization #0</a:t>
            </a:r>
            <a:endParaRPr lang="sv-SE" altLang="en-US" sz="1200" b="1" dirty="0">
              <a:latin typeface="Arial "/>
            </a:endParaRPr>
          </a:p>
          <a:p>
            <a:pPr eaLnBrk="1" hangingPunct="1">
              <a:defRPr/>
            </a:pPr>
            <a:r>
              <a:rPr lang="sv-SE" altLang="en-US" sz="1200" b="1" dirty="0">
                <a:latin typeface="Arial "/>
              </a:rPr>
              <a:t>Electronic – 3</a:t>
            </a:r>
            <a:r>
              <a:rPr lang="sv-SE" altLang="en-US" sz="1200" b="1" baseline="30000" dirty="0">
                <a:latin typeface="Arial "/>
              </a:rPr>
              <a:t>rd</a:t>
            </a:r>
            <a:r>
              <a:rPr lang="sv-SE" altLang="en-US" sz="1200" b="1" dirty="0">
                <a:latin typeface="Arial "/>
              </a:rPr>
              <a:t> </a:t>
            </a:r>
            <a:r>
              <a:rPr lang="sv-SE" altLang="en-US" sz="1200" b="1" dirty="0" err="1">
                <a:latin typeface="Arial "/>
              </a:rPr>
              <a:t>July</a:t>
            </a:r>
            <a:r>
              <a:rPr lang="sv-SE" altLang="en-US" sz="1200" b="1" dirty="0">
                <a:latin typeface="Arial "/>
              </a:rPr>
              <a:t> 2025</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6GSM-250004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C885A7-BE5E-3309-3B7A-416CD0BC0DDB}"/>
              </a:ext>
            </a:extLst>
          </p:cNvPr>
          <p:cNvSpPr>
            <a:spLocks noGrp="1"/>
          </p:cNvSpPr>
          <p:nvPr>
            <p:ph type="ctrTitle"/>
          </p:nvPr>
        </p:nvSpPr>
        <p:spPr>
          <a:xfrm>
            <a:off x="624840" y="2235200"/>
            <a:ext cx="10942320" cy="2387600"/>
          </a:xfrm>
        </p:spPr>
        <p:txBody>
          <a:bodyPr/>
          <a:lstStyle/>
          <a:p>
            <a:r>
              <a:rPr lang="en-US" sz="4800" dirty="0"/>
              <a:t>Study on Modernization of Specification Format and Procedures for 6G:</a:t>
            </a:r>
            <a:br>
              <a:rPr lang="en-US" sz="4800" dirty="0"/>
            </a:br>
            <a:r>
              <a:rPr lang="en-US" sz="4800" dirty="0"/>
              <a:t>SID Overview</a:t>
            </a:r>
            <a:endParaRPr lang="en-GB" sz="4800" dirty="0"/>
          </a:p>
        </p:txBody>
      </p:sp>
      <p:sp>
        <p:nvSpPr>
          <p:cNvPr id="4" name="Text Placeholder 2">
            <a:extLst>
              <a:ext uri="{FF2B5EF4-FFF2-40B4-BE49-F238E27FC236}">
                <a16:creationId xmlns:a16="http://schemas.microsoft.com/office/drawing/2014/main" id="{8B7187C3-0D3A-E746-93BB-2AC6E4988F3F}"/>
              </a:ext>
            </a:extLst>
          </p:cNvPr>
          <p:cNvSpPr txBox="1">
            <a:spLocks/>
          </p:cNvSpPr>
          <p:nvPr/>
        </p:nvSpPr>
        <p:spPr bwMode="auto">
          <a:xfrm>
            <a:off x="2147888" y="5101527"/>
            <a:ext cx="8853192" cy="150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hangingPunct="1">
              <a:buFontTx/>
              <a:buNone/>
            </a:pPr>
            <a:r>
              <a:rPr lang="en-GB" altLang="en-US" dirty="0"/>
              <a:t>Matthew Baker, Suresh Chitturi, Yue Song</a:t>
            </a:r>
          </a:p>
          <a:p>
            <a:pPr marL="0" indent="0" eaLnBrk="1" hangingPunct="1">
              <a:buFontTx/>
              <a:buNone/>
            </a:pPr>
            <a:r>
              <a:rPr lang="en-GB" altLang="en-US" dirty="0"/>
              <a:t>SI Co-rapporteurs</a:t>
            </a:r>
          </a:p>
          <a:p>
            <a:pPr marL="0" indent="0" eaLnBrk="1" hangingPunct="1">
              <a:buFontTx/>
              <a:buNone/>
            </a:pPr>
            <a:endParaRPr lang="en-GB" altLang="en-US" dirty="0"/>
          </a:p>
        </p:txBody>
      </p:sp>
    </p:spTree>
    <p:extLst>
      <p:ext uri="{BB962C8B-B14F-4D97-AF65-F5344CB8AC3E}">
        <p14:creationId xmlns:p14="http://schemas.microsoft.com/office/powerpoint/2010/main" val="34775210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D49BC1-62DD-1279-4A1F-B12D4E21072B}"/>
              </a:ext>
            </a:extLst>
          </p:cNvPr>
          <p:cNvSpPr>
            <a:spLocks noGrp="1"/>
          </p:cNvSpPr>
          <p:nvPr>
            <p:ph type="title"/>
          </p:nvPr>
        </p:nvSpPr>
        <p:spPr/>
        <p:txBody>
          <a:bodyPr/>
          <a:lstStyle/>
          <a:p>
            <a:r>
              <a:rPr lang="en-US" dirty="0"/>
              <a:t>Agenda </a:t>
            </a:r>
            <a:r>
              <a:rPr lang="en-US" sz="3600" dirty="0"/>
              <a:t>(6GSM-250001)</a:t>
            </a:r>
            <a:endParaRPr lang="en-GB" dirty="0"/>
          </a:p>
        </p:txBody>
      </p:sp>
      <p:pic>
        <p:nvPicPr>
          <p:cNvPr id="5" name="Picture 4">
            <a:extLst>
              <a:ext uri="{FF2B5EF4-FFF2-40B4-BE49-F238E27FC236}">
                <a16:creationId xmlns:a16="http://schemas.microsoft.com/office/drawing/2014/main" id="{17B1382D-7964-CDF1-F218-3F0B8B39D595}"/>
              </a:ext>
            </a:extLst>
          </p:cNvPr>
          <p:cNvPicPr>
            <a:picLocks noChangeAspect="1"/>
          </p:cNvPicPr>
          <p:nvPr/>
        </p:nvPicPr>
        <p:blipFill>
          <a:blip r:embed="rId2"/>
          <a:stretch>
            <a:fillRect/>
          </a:stretch>
        </p:blipFill>
        <p:spPr>
          <a:xfrm>
            <a:off x="3180422" y="1833252"/>
            <a:ext cx="5831156" cy="4521678"/>
          </a:xfrm>
          <a:prstGeom prst="rect">
            <a:avLst/>
          </a:prstGeom>
        </p:spPr>
      </p:pic>
      <p:sp>
        <p:nvSpPr>
          <p:cNvPr id="6" name="Rectangle 5">
            <a:extLst>
              <a:ext uri="{FF2B5EF4-FFF2-40B4-BE49-F238E27FC236}">
                <a16:creationId xmlns:a16="http://schemas.microsoft.com/office/drawing/2014/main" id="{787D1AC0-FBBC-0A85-A389-80F92F11081D}"/>
              </a:ext>
            </a:extLst>
          </p:cNvPr>
          <p:cNvSpPr/>
          <p:nvPr/>
        </p:nvSpPr>
        <p:spPr>
          <a:xfrm>
            <a:off x="3180422" y="3703320"/>
            <a:ext cx="1650658" cy="533400"/>
          </a:xfrm>
          <a:prstGeom prst="rect">
            <a:avLst/>
          </a:prstGeom>
          <a:solidFill>
            <a:srgbClr val="FFFF00">
              <a:alpha val="3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21548140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662EE7-35A6-64FF-1924-E28DD86F2039}"/>
              </a:ext>
            </a:extLst>
          </p:cNvPr>
          <p:cNvSpPr>
            <a:spLocks noGrp="1"/>
          </p:cNvSpPr>
          <p:nvPr>
            <p:ph type="title"/>
          </p:nvPr>
        </p:nvSpPr>
        <p:spPr>
          <a:xfrm>
            <a:off x="487680" y="365125"/>
            <a:ext cx="10866120" cy="1325563"/>
          </a:xfrm>
        </p:spPr>
        <p:txBody>
          <a:bodyPr/>
          <a:lstStyle/>
          <a:p>
            <a:r>
              <a:rPr lang="en-US" dirty="0"/>
              <a:t>SID: </a:t>
            </a:r>
            <a:r>
              <a:rPr lang="en-US" sz="3200" dirty="0"/>
              <a:t>SP-250802 (approved at SA#108) / 6GSM-250003</a:t>
            </a:r>
            <a:endParaRPr lang="en-GB" dirty="0"/>
          </a:p>
        </p:txBody>
      </p:sp>
      <p:sp>
        <p:nvSpPr>
          <p:cNvPr id="3" name="Content Placeholder 2">
            <a:extLst>
              <a:ext uri="{FF2B5EF4-FFF2-40B4-BE49-F238E27FC236}">
                <a16:creationId xmlns:a16="http://schemas.microsoft.com/office/drawing/2014/main" id="{61F3CCA7-CCFF-9947-6D27-54BA807D3640}"/>
              </a:ext>
            </a:extLst>
          </p:cNvPr>
          <p:cNvSpPr>
            <a:spLocks noGrp="1"/>
          </p:cNvSpPr>
          <p:nvPr>
            <p:ph idx="1"/>
          </p:nvPr>
        </p:nvSpPr>
        <p:spPr>
          <a:xfrm>
            <a:off x="838200" y="1874520"/>
            <a:ext cx="11170920" cy="4618355"/>
          </a:xfrm>
        </p:spPr>
        <p:txBody>
          <a:bodyPr/>
          <a:lstStyle/>
          <a:p>
            <a:r>
              <a:rPr lang="en-US" sz="2400" dirty="0"/>
              <a:t>Endorsed by RAN#108 and CT#108, and approved at SA#108</a:t>
            </a:r>
          </a:p>
          <a:p>
            <a:r>
              <a:rPr lang="en-US" sz="2400" dirty="0"/>
              <a:t>Background: </a:t>
            </a:r>
          </a:p>
          <a:p>
            <a:pPr lvl="1"/>
            <a:r>
              <a:rPr lang="en-US" sz="2000" dirty="0"/>
              <a:t>doc/docx has been the foundational file format for the base content of 3GPP specifications for generations</a:t>
            </a:r>
          </a:p>
          <a:p>
            <a:pPr lvl="1"/>
            <a:r>
              <a:rPr lang="en-US" sz="2000" dirty="0"/>
              <a:t>Valuable features such as WYSIWYG editing and change-tracking are widely appreciated</a:t>
            </a:r>
          </a:p>
          <a:p>
            <a:pPr lvl="1"/>
            <a:r>
              <a:rPr lang="en-US" sz="2000" dirty="0"/>
              <a:t>But several limitations have become increasingly apparent </a:t>
            </a:r>
          </a:p>
          <a:p>
            <a:pPr lvl="2"/>
            <a:r>
              <a:rPr lang="en-US" sz="1800" dirty="0"/>
              <a:t>Elimination of manual errors between CR approval and implementation of CRs in the specifications; </a:t>
            </a:r>
          </a:p>
          <a:p>
            <a:pPr lvl="2"/>
            <a:r>
              <a:rPr lang="en-US" sz="1800" dirty="0"/>
              <a:t>Immediate availability of new specification versions at the end of each TSG plenary;</a:t>
            </a:r>
          </a:p>
          <a:p>
            <a:pPr lvl="2"/>
            <a:r>
              <a:rPr lang="en-US" sz="1800" dirty="0"/>
              <a:t>Enhanced navigation, including cross-linking and referencing, across entire body of 6G specifications;</a:t>
            </a:r>
          </a:p>
          <a:p>
            <a:pPr lvl="2"/>
            <a:r>
              <a:rPr lang="en-US" sz="1800" dirty="0"/>
              <a:t>Elimination of latency and stability issues;</a:t>
            </a:r>
          </a:p>
          <a:p>
            <a:pPr lvl="2"/>
            <a:r>
              <a:rPr lang="en-US" sz="1800" dirty="0"/>
              <a:t>Easier automation of processing the content of the specifications.</a:t>
            </a:r>
          </a:p>
          <a:p>
            <a:r>
              <a:rPr lang="en-US" sz="2400" dirty="0"/>
              <a:t>PCG#54 encouraged investigations into more efficient tools and ways of specification handling in preparation for the 6G specifications</a:t>
            </a:r>
          </a:p>
          <a:p>
            <a:pPr lvl="1"/>
            <a:endParaRPr lang="en-US" sz="2000" dirty="0"/>
          </a:p>
        </p:txBody>
      </p:sp>
    </p:spTree>
    <p:extLst>
      <p:ext uri="{BB962C8B-B14F-4D97-AF65-F5344CB8AC3E}">
        <p14:creationId xmlns:p14="http://schemas.microsoft.com/office/powerpoint/2010/main" val="414355155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FCFA1-986E-F3B1-223D-CF34D0A3F2B8}"/>
              </a:ext>
            </a:extLst>
          </p:cNvPr>
          <p:cNvSpPr>
            <a:spLocks noGrp="1"/>
          </p:cNvSpPr>
          <p:nvPr>
            <p:ph type="title"/>
          </p:nvPr>
        </p:nvSpPr>
        <p:spPr/>
        <p:txBody>
          <a:bodyPr/>
          <a:lstStyle/>
          <a:p>
            <a:r>
              <a:rPr lang="en-US" dirty="0"/>
              <a:t>SID Objective 1</a:t>
            </a:r>
            <a:endParaRPr lang="en-GB" dirty="0"/>
          </a:p>
        </p:txBody>
      </p:sp>
      <p:sp>
        <p:nvSpPr>
          <p:cNvPr id="3" name="Content Placeholder 2">
            <a:extLst>
              <a:ext uri="{FF2B5EF4-FFF2-40B4-BE49-F238E27FC236}">
                <a16:creationId xmlns:a16="http://schemas.microsoft.com/office/drawing/2014/main" id="{380BE84E-5AF0-DBD8-6D50-F0259C954E0C}"/>
              </a:ext>
            </a:extLst>
          </p:cNvPr>
          <p:cNvSpPr>
            <a:spLocks noGrp="1"/>
          </p:cNvSpPr>
          <p:nvPr>
            <p:ph idx="1"/>
          </p:nvPr>
        </p:nvSpPr>
        <p:spPr/>
        <p:txBody>
          <a:bodyPr/>
          <a:lstStyle/>
          <a:p>
            <a:pPr marL="514350" indent="-514350">
              <a:buFont typeface="+mj-lt"/>
              <a:buAutoNum type="alphaLcParenR"/>
            </a:pPr>
            <a:r>
              <a:rPr lang="en-US" dirty="0"/>
              <a:t>Identify shortcomings and pain-points of existing specification formats and working methods, and potential benefits to be targeted, considering the needs and processes across the 3GPP working groups and other users of the 3GPP specifications; </a:t>
            </a:r>
          </a:p>
          <a:p>
            <a:pPr marL="514350" indent="-514350">
              <a:buFont typeface="+mj-lt"/>
              <a:buAutoNum type="alphaLcParenR"/>
            </a:pPr>
            <a:r>
              <a:rPr lang="en-US" dirty="0"/>
              <a:t>Where possible, study possible approaches to improve the pain points by enhancing working methods while continuing the use of current specification tools, including identifying pros and cons;</a:t>
            </a:r>
          </a:p>
          <a:p>
            <a:pPr marL="514350" indent="-514350">
              <a:buFont typeface="+mj-lt"/>
              <a:buAutoNum type="alphaLcParenR"/>
            </a:pPr>
            <a:r>
              <a:rPr lang="en-US" dirty="0"/>
              <a:t>Identify requirements for any improvements to working methods and/or specification handling, e.g. ability to use tools in all countries and regions, ability to work on CRs locally, operability with company IT policies, etc. </a:t>
            </a:r>
          </a:p>
        </p:txBody>
      </p:sp>
    </p:spTree>
    <p:extLst>
      <p:ext uri="{BB962C8B-B14F-4D97-AF65-F5344CB8AC3E}">
        <p14:creationId xmlns:p14="http://schemas.microsoft.com/office/powerpoint/2010/main" val="205156296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1AC5B3-DD4E-7F82-98C6-6D07368D1AC8}"/>
              </a:ext>
            </a:extLst>
          </p:cNvPr>
          <p:cNvSpPr>
            <a:spLocks noGrp="1"/>
          </p:cNvSpPr>
          <p:nvPr>
            <p:ph type="title"/>
          </p:nvPr>
        </p:nvSpPr>
        <p:spPr/>
        <p:txBody>
          <a:bodyPr/>
          <a:lstStyle/>
          <a:p>
            <a:r>
              <a:rPr lang="en-US" dirty="0"/>
              <a:t>SID Objective 2 (after TSG#109)</a:t>
            </a:r>
            <a:endParaRPr lang="en-GB" dirty="0"/>
          </a:p>
        </p:txBody>
      </p:sp>
      <p:sp>
        <p:nvSpPr>
          <p:cNvPr id="3" name="Content Placeholder 2">
            <a:extLst>
              <a:ext uri="{FF2B5EF4-FFF2-40B4-BE49-F238E27FC236}">
                <a16:creationId xmlns:a16="http://schemas.microsoft.com/office/drawing/2014/main" id="{2904A580-13FE-E355-B0B8-67FF04096EFD}"/>
              </a:ext>
            </a:extLst>
          </p:cNvPr>
          <p:cNvSpPr>
            <a:spLocks noGrp="1"/>
          </p:cNvSpPr>
          <p:nvPr>
            <p:ph idx="1"/>
          </p:nvPr>
        </p:nvSpPr>
        <p:spPr>
          <a:xfrm>
            <a:off x="198120" y="1825625"/>
            <a:ext cx="11780520" cy="4351338"/>
          </a:xfrm>
        </p:spPr>
        <p:txBody>
          <a:bodyPr/>
          <a:lstStyle/>
          <a:p>
            <a:r>
              <a:rPr lang="en-US" sz="2400" dirty="0"/>
              <a:t>Taking into account the outcome of objective 1, consider, with detailed feasibility analysis, potential new format(s) for 3GPP specifications, including, but not necessarily limited to, plain-text format(s) such as Markdown or LaTeX, or other format(s) such as OpenDocument, including:</a:t>
            </a:r>
          </a:p>
          <a:p>
            <a:pPr lvl="1"/>
            <a:r>
              <a:rPr lang="en-US" sz="2000" dirty="0"/>
              <a:t>Identify the kinds of content and styles that need to be represented in the specifications, taking into account all TSGs and WGs (e.g. text, headings, equations, tables, figures of various kinds, </a:t>
            </a:r>
            <a:r>
              <a:rPr lang="en-US" sz="2000" dirty="0" err="1"/>
              <a:t>etc</a:t>
            </a:r>
            <a:r>
              <a:rPr lang="en-US" sz="2000" dirty="0"/>
              <a:t>).</a:t>
            </a:r>
          </a:p>
          <a:p>
            <a:pPr lvl="1"/>
            <a:r>
              <a:rPr lang="en-US" sz="2000" dirty="0"/>
              <a:t>Study and identify how the identified content may be represented in the potential new format(s).</a:t>
            </a:r>
          </a:p>
          <a:p>
            <a:pPr lvl="1"/>
            <a:r>
              <a:rPr lang="en-US" sz="2000" dirty="0"/>
              <a:t>Study and identify how the potential new format(s) may be automatically and accurately converted to and from other formats (e.g. pdf, html, docx).</a:t>
            </a:r>
          </a:p>
          <a:p>
            <a:pPr lvl="1"/>
            <a:r>
              <a:rPr lang="en-US" sz="2000" dirty="0"/>
              <a:t>Study and identify how new navigational features may be achieved in the potential new formats, including, for example, cross-linking between specifications and collapsing of multi-level procedure text. </a:t>
            </a:r>
          </a:p>
          <a:p>
            <a:pPr lvl="1"/>
            <a:r>
              <a:rPr lang="en-US" sz="2000" dirty="0"/>
              <a:t>Study suitable tools for reading, editing and reviewing specifications in the potential new formats. </a:t>
            </a:r>
          </a:p>
          <a:p>
            <a:pPr lvl="1"/>
            <a:r>
              <a:rPr lang="en-US" sz="2000" dirty="0"/>
              <a:t>Identify the pros and cons of the potential new format(s) relative to each other and relative to the existing format (docx). </a:t>
            </a:r>
          </a:p>
          <a:p>
            <a:endParaRPr lang="en-GB" sz="2400" dirty="0"/>
          </a:p>
        </p:txBody>
      </p:sp>
    </p:spTree>
    <p:extLst>
      <p:ext uri="{BB962C8B-B14F-4D97-AF65-F5344CB8AC3E}">
        <p14:creationId xmlns:p14="http://schemas.microsoft.com/office/powerpoint/2010/main" val="456588058"/>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CBF770-7415-1C4C-9F98-E1EB15010CE3}"/>
              </a:ext>
            </a:extLst>
          </p:cNvPr>
          <p:cNvSpPr>
            <a:spLocks noGrp="1"/>
          </p:cNvSpPr>
          <p:nvPr>
            <p:ph type="title"/>
          </p:nvPr>
        </p:nvSpPr>
        <p:spPr/>
        <p:txBody>
          <a:bodyPr/>
          <a:lstStyle/>
          <a:p>
            <a:r>
              <a:rPr lang="en-US" dirty="0"/>
              <a:t>SID Objective 3 (after TSG#109)</a:t>
            </a:r>
            <a:endParaRPr lang="en-GB" dirty="0"/>
          </a:p>
        </p:txBody>
      </p:sp>
      <p:sp>
        <p:nvSpPr>
          <p:cNvPr id="3" name="Content Placeholder 2">
            <a:extLst>
              <a:ext uri="{FF2B5EF4-FFF2-40B4-BE49-F238E27FC236}">
                <a16:creationId xmlns:a16="http://schemas.microsoft.com/office/drawing/2014/main" id="{92F96FB5-1FCA-0416-EC36-34CAA7FBC216}"/>
              </a:ext>
            </a:extLst>
          </p:cNvPr>
          <p:cNvSpPr>
            <a:spLocks noGrp="1"/>
          </p:cNvSpPr>
          <p:nvPr>
            <p:ph idx="1"/>
          </p:nvPr>
        </p:nvSpPr>
        <p:spPr>
          <a:xfrm>
            <a:off x="121920" y="1703705"/>
            <a:ext cx="11932920" cy="4351338"/>
          </a:xfrm>
        </p:spPr>
        <p:txBody>
          <a:bodyPr/>
          <a:lstStyle/>
          <a:p>
            <a:r>
              <a:rPr lang="en-US" sz="2000" dirty="0"/>
              <a:t>Taking into account the outcome of objective 1, consider, with detailed feasibility analysis, the use of Git and the ETSI FORGE database (and other potential alternative(s) if identified) to store the specifications and manage version control and CRs.</a:t>
            </a:r>
          </a:p>
          <a:p>
            <a:pPr lvl="1"/>
            <a:r>
              <a:rPr lang="en-US" sz="1800" dirty="0"/>
              <a:t>Study and identify possible Git branch structures (i.e. main branch and derived branch usage) for storing the 3GPP specifications, including methods for handling multiple releases. </a:t>
            </a:r>
          </a:p>
          <a:p>
            <a:pPr lvl="1"/>
            <a:r>
              <a:rPr lang="en-US" sz="1800" dirty="0"/>
              <a:t>Study and identify possible workflows and procedures for reservation, preparation, submission, discussion, iteration and approval of CRs consistent with the above text-based format(s) and Git-based version control, including:</a:t>
            </a:r>
          </a:p>
          <a:p>
            <a:pPr lvl="2"/>
            <a:r>
              <a:rPr lang="en-US" sz="1600" dirty="0"/>
              <a:t>Offline/local drafting, editing and sharing of CRs</a:t>
            </a:r>
          </a:p>
          <a:p>
            <a:pPr lvl="2"/>
            <a:r>
              <a:rPr lang="en-US" sz="1600" dirty="0"/>
              <a:t>Reservation and submission of CRs to 3GPP</a:t>
            </a:r>
          </a:p>
          <a:p>
            <a:pPr lvl="2"/>
            <a:r>
              <a:rPr lang="en-US" sz="1600" dirty="0"/>
              <a:t>Displaying, revising and commenting on draft CRs during meetings</a:t>
            </a:r>
          </a:p>
          <a:p>
            <a:pPr lvl="2"/>
            <a:r>
              <a:rPr lang="en-US" sz="1600" dirty="0"/>
              <a:t>Detecting potential conflicts between CRs and resolving them</a:t>
            </a:r>
          </a:p>
          <a:p>
            <a:pPr lvl="2"/>
            <a:r>
              <a:rPr lang="en-US" sz="1600" dirty="0"/>
              <a:t>Merging content from multiple CRs to a single CR</a:t>
            </a:r>
          </a:p>
          <a:p>
            <a:pPr lvl="2"/>
            <a:r>
              <a:rPr lang="en-US" sz="1600" dirty="0"/>
              <a:t>Approving and rejecting CRs in online sessions</a:t>
            </a:r>
          </a:p>
          <a:p>
            <a:pPr lvl="2"/>
            <a:r>
              <a:rPr lang="en-US" sz="1600" dirty="0"/>
              <a:t>Documenting approved, rejected, and revised CRs in meeting reports</a:t>
            </a:r>
          </a:p>
          <a:p>
            <a:pPr lvl="2"/>
            <a:r>
              <a:rPr lang="en-US" sz="1600" dirty="0"/>
              <a:t>Automatically implementing approved CRs to the desired specifications</a:t>
            </a:r>
          </a:p>
          <a:p>
            <a:pPr lvl="1"/>
            <a:r>
              <a:rPr lang="en-US" sz="1800" dirty="0"/>
              <a:t>Identify the pros and cons of the potential new methods and processes relative to existing procedures (and potentially relative to modifications of existing procedures). </a:t>
            </a:r>
          </a:p>
          <a:p>
            <a:endParaRPr lang="en-GB" sz="2000" dirty="0"/>
          </a:p>
        </p:txBody>
      </p:sp>
    </p:spTree>
    <p:extLst>
      <p:ext uri="{BB962C8B-B14F-4D97-AF65-F5344CB8AC3E}">
        <p14:creationId xmlns:p14="http://schemas.microsoft.com/office/powerpoint/2010/main" val="881502610"/>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42FF-C67F-EC90-6B46-9847BDE1C75D}"/>
              </a:ext>
            </a:extLst>
          </p:cNvPr>
          <p:cNvSpPr>
            <a:spLocks noGrp="1"/>
          </p:cNvSpPr>
          <p:nvPr>
            <p:ph type="title"/>
          </p:nvPr>
        </p:nvSpPr>
        <p:spPr/>
        <p:txBody>
          <a:bodyPr/>
          <a:lstStyle/>
          <a:p>
            <a:r>
              <a:rPr lang="en-US" dirty="0"/>
              <a:t>SID objectives (contd.)</a:t>
            </a:r>
            <a:endParaRPr lang="en-GB" dirty="0"/>
          </a:p>
        </p:txBody>
      </p:sp>
      <p:sp>
        <p:nvSpPr>
          <p:cNvPr id="3" name="Content Placeholder 2">
            <a:extLst>
              <a:ext uri="{FF2B5EF4-FFF2-40B4-BE49-F238E27FC236}">
                <a16:creationId xmlns:a16="http://schemas.microsoft.com/office/drawing/2014/main" id="{9B4C282E-50F6-61EB-9FBB-AF7F40E12E8D}"/>
              </a:ext>
            </a:extLst>
          </p:cNvPr>
          <p:cNvSpPr>
            <a:spLocks noGrp="1"/>
          </p:cNvSpPr>
          <p:nvPr>
            <p:ph idx="1"/>
          </p:nvPr>
        </p:nvSpPr>
        <p:spPr>
          <a:xfrm>
            <a:off x="838200" y="2051303"/>
            <a:ext cx="10692384" cy="3951923"/>
          </a:xfrm>
        </p:spPr>
        <p:txBody>
          <a:bodyPr/>
          <a:lstStyle/>
          <a:p>
            <a:r>
              <a:rPr lang="en-US" dirty="0"/>
              <a:t>In the process of the above studies, trial/example TSs and CRs should be created, in order to test the considered formats and processes and their applicability to the different working groups across 3GPP. </a:t>
            </a:r>
          </a:p>
          <a:p>
            <a:endParaRPr lang="en-US" sz="1600" dirty="0"/>
          </a:p>
          <a:p>
            <a:r>
              <a:rPr lang="en-US" dirty="0"/>
              <a:t>Findings, conclusions and recommendations from the above studies will be captured in TR 21.802 (Rapporteur: Dongwook Kim, ETSI MCC)</a:t>
            </a:r>
          </a:p>
          <a:p>
            <a:endParaRPr lang="en-US" sz="1600" dirty="0"/>
          </a:p>
          <a:p>
            <a:r>
              <a:rPr lang="en-US" dirty="0"/>
              <a:t>Target completion TSG#111</a:t>
            </a:r>
          </a:p>
          <a:p>
            <a:pPr marL="0" indent="0">
              <a:buNone/>
            </a:pPr>
            <a:endParaRPr lang="en-GB" dirty="0"/>
          </a:p>
        </p:txBody>
      </p:sp>
    </p:spTree>
    <p:extLst>
      <p:ext uri="{BB962C8B-B14F-4D97-AF65-F5344CB8AC3E}">
        <p14:creationId xmlns:p14="http://schemas.microsoft.com/office/powerpoint/2010/main" val="70398913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List>
</file>

<file path=docProps/app.xml><?xml version="1.0" encoding="utf-8"?>
<Properties xmlns="http://schemas.openxmlformats.org/officeDocument/2006/extended-properties" xmlns:vt="http://schemas.openxmlformats.org/officeDocument/2006/docPropsVTypes">
  <Template>Office Theme</Template>
  <TotalTime>5596</TotalTime>
  <Words>814</Words>
  <Application>Microsoft Office PowerPoint</Application>
  <PresentationFormat>Widescreen</PresentationFormat>
  <Paragraphs>47</Paragraphs>
  <Slides>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 </vt:lpstr>
      <vt:lpstr>Arial</vt:lpstr>
      <vt:lpstr>Calibri</vt:lpstr>
      <vt:lpstr>Calibri Light</vt:lpstr>
      <vt:lpstr>Times New Roman</vt:lpstr>
      <vt:lpstr>Office Theme</vt:lpstr>
      <vt:lpstr>Study on Modernization of Specification Format and Procedures for 6G: SID Overview</vt:lpstr>
      <vt:lpstr>Agenda (6GSM-250001)</vt:lpstr>
      <vt:lpstr>SID: SP-250802 (approved at SA#108) / 6GSM-250003</vt:lpstr>
      <vt:lpstr>SID Objective 1</vt:lpstr>
      <vt:lpstr>SID Objective 2 (after TSG#109)</vt:lpstr>
      <vt:lpstr>SID Objective 3 (after TSG#109)</vt:lpstr>
      <vt:lpstr>SID objectives (contd.)</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CR0011</cp:lastModifiedBy>
  <cp:revision>602</cp:revision>
  <dcterms:created xsi:type="dcterms:W3CDTF">2010-02-05T13:52:04Z</dcterms:created>
  <dcterms:modified xsi:type="dcterms:W3CDTF">2025-07-02T13:29:20Z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