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75" r:id="rId3"/>
  </p:sldMasterIdLst>
  <p:notesMasterIdLst>
    <p:notesMasterId r:id="rId14"/>
  </p:notesMasterIdLst>
  <p:sldIdLst>
    <p:sldId id="2147470977" r:id="rId4"/>
    <p:sldId id="2147482072" r:id="rId5"/>
    <p:sldId id="2147482081" r:id="rId6"/>
    <p:sldId id="2147482082" r:id="rId7"/>
    <p:sldId id="2147482083" r:id="rId8"/>
    <p:sldId id="2147482086" r:id="rId9"/>
    <p:sldId id="2147482084" r:id="rId10"/>
    <p:sldId id="2147482085" r:id="rId11"/>
    <p:sldId id="2147482089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D7FCF"/>
    <a:srgbClr val="FF6600"/>
    <a:srgbClr val="83B136"/>
    <a:srgbClr val="EC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A073B1-E5A6-4EC8-9AF3-75F551BB7B15}" v="25" dt="2025-04-17T08:44:12.4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>
        <p:scale>
          <a:sx n="95" d="100"/>
          <a:sy n="95" d="100"/>
        </p:scale>
        <p:origin x="36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08A9B-6ED9-4D0C-A1E0-ED0F27BD2CAA}" type="datetimeFigureOut">
              <a:rPr lang="en-US" smtClean="0"/>
              <a:t>4/17/2025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78E90-CD4A-45A7-98CC-33E66CA54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7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78E90-CD4A-45A7-98CC-33E66CA547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39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78E90-CD4A-45A7-98CC-33E66CA547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18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08BC1-333A-7A8A-C75B-5CF0584C8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099C9-AC3F-5F13-76DF-FFBFA57C7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A165A-2E4B-E95D-891F-EA52391FE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E52A-0DFD-44AC-BC6F-6450FC596E6B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F50C2-5401-BC40-ADB4-9C95B0006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B8F7215-47BF-C003-B9B4-8BE530EB8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4800" y="6356350"/>
            <a:ext cx="2743200" cy="365125"/>
          </a:xfrm>
        </p:spPr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73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F29002-71C7-AEC4-25B1-858D74A1E6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CDC634-5C5D-7DB1-C8FC-1893B33AB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9F8A0-4E14-C14E-EF27-388F29D78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AE0BC-FCD9-461F-885D-8CE2B3A82AB1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C7308-9321-D630-ABE8-8699CB1C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08F38-9A54-D3D8-67AD-A7CE6511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056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page with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3">
            <a:extLst>
              <a:ext uri="{FF2B5EF4-FFF2-40B4-BE49-F238E27FC236}">
                <a16:creationId xmlns:a16="http://schemas.microsoft.com/office/drawing/2014/main" id="{570BD540-4FEF-AB4D-91E5-E26413DD6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978" y="300990"/>
            <a:ext cx="10515600" cy="36933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6608DFD9-D976-CA44-AB7C-48FC98B198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6977" y="694182"/>
            <a:ext cx="10508433" cy="3956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50000"/>
              </a:lnSpc>
              <a:buNone/>
              <a:defRPr sz="1600" b="1" i="0" cap="all" baseline="0">
                <a:solidFill>
                  <a:schemeClr val="tx1">
                    <a:lumMod val="50000"/>
                    <a:lumOff val="50000"/>
                  </a:schemeClr>
                </a:solidFill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pPr lvl="0"/>
            <a:r>
              <a:rPr lang="en-US" b="1" i="0" err="1">
                <a:latin typeface="Arial" panose="020B0604020202020204" pitchFamily="34" charset="0"/>
                <a:cs typeface="Arial" panose="020B0604020202020204" pitchFamily="34" charset="0"/>
              </a:rPr>
              <a:t>Subheadline</a:t>
            </a:r>
            <a:endParaRPr lang="en-US"/>
          </a:p>
        </p:txBody>
      </p:sp>
      <p:pic>
        <p:nvPicPr>
          <p:cNvPr id="12" name="Picture 1" descr="/Users/franky/Documents/huge/Keysight/brandin/powerpoint/- Branding/Frame.svgFrame">
            <a:extLst>
              <a:ext uri="{FF2B5EF4-FFF2-40B4-BE49-F238E27FC236}">
                <a16:creationId xmlns:a16="http://schemas.microsoft.com/office/drawing/2014/main" id="{18A7A323-C30A-3049-89BD-D5DD3A50B1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45903" y="6461276"/>
            <a:ext cx="927253" cy="163382"/>
          </a:xfrm>
          <a:prstGeom prst="rect">
            <a:avLst/>
          </a:prstGeom>
        </p:spPr>
      </p:pic>
      <p:sp>
        <p:nvSpPr>
          <p:cNvPr id="8" name="Footer Placeholder 13">
            <a:extLst>
              <a:ext uri="{FF2B5EF4-FFF2-40B4-BE49-F238E27FC236}">
                <a16:creationId xmlns:a16="http://schemas.microsoft.com/office/drawing/2014/main" id="{E5F36F96-64D1-4F17-BB34-E9AC9A9FA57A}"/>
              </a:ext>
            </a:extLst>
          </p:cNvPr>
          <p:cNvSpPr txBox="1">
            <a:spLocks/>
          </p:cNvSpPr>
          <p:nvPr userDrawn="1"/>
        </p:nvSpPr>
        <p:spPr>
          <a:xfrm>
            <a:off x="4037549" y="6454991"/>
            <a:ext cx="488737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365760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0352" indent="-164592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spc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7388" indent="-1714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58837" indent="-1714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 lang="en-US" sz="1200" b="0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spc="6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88" indent="-15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588" indent="-15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© Copyright 2023: Keysight Technologies, Inc. | Shared under NDA/CDA with Groundhog</a:t>
            </a:r>
          </a:p>
        </p:txBody>
      </p:sp>
    </p:spTree>
    <p:extLst>
      <p:ext uri="{BB962C8B-B14F-4D97-AF65-F5344CB8AC3E}">
        <p14:creationId xmlns:p14="http://schemas.microsoft.com/office/powerpoint/2010/main" val="516356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432">
          <p15:clr>
            <a:srgbClr val="FBAE40"/>
          </p15:clr>
        </p15:guide>
        <p15:guide id="4" orient="horz" pos="3960">
          <p15:clr>
            <a:srgbClr val="FBAE40"/>
          </p15:clr>
        </p15:guide>
        <p15:guide id="5" orient="horz" pos="360">
          <p15:clr>
            <a:srgbClr val="FBAE40"/>
          </p15:clr>
        </p15:guide>
        <p15:guide id="6" pos="7152">
          <p15:clr>
            <a:srgbClr val="FBAE40"/>
          </p15:clr>
        </p15:guide>
        <p15:guide id="7" orient="horz" pos="76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Black with Waterm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Frame">
            <a:extLst>
              <a:ext uri="{FF2B5EF4-FFF2-40B4-BE49-F238E27FC236}">
                <a16:creationId xmlns:a16="http://schemas.microsoft.com/office/drawing/2014/main" id="{02E32ABF-954C-2B41-BDC2-8F5795EC5E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9729" y="352425"/>
            <a:ext cx="1253491" cy="219075"/>
          </a:xfrm>
          <a:prstGeom prst="rect">
            <a:avLst/>
          </a:prstGeom>
        </p:spPr>
      </p:pic>
      <p:sp>
        <p:nvSpPr>
          <p:cNvPr id="14" name="Text Placeholder 55">
            <a:extLst>
              <a:ext uri="{FF2B5EF4-FFF2-40B4-BE49-F238E27FC236}">
                <a16:creationId xmlns:a16="http://schemas.microsoft.com/office/drawing/2014/main" id="{72BE1150-7599-F341-92C3-A04933DFFD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36" y="5076568"/>
            <a:ext cx="5657577" cy="5614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Name, Title</a:t>
            </a:r>
            <a:b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A98C0A-C3E1-9045-AAAE-6F4892A3FD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3291" y="3187644"/>
            <a:ext cx="10497335" cy="132959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old" panose="020B0704020202090204" charset="0"/>
                <a:cs typeface="Arial Bold" panose="020B070402020209020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bg1"/>
                </a:solidFill>
              </a:rPr>
              <a:t>Lorem ipsum dolor sit</a:t>
            </a:r>
            <a:br>
              <a:rPr lang="en-US">
                <a:solidFill>
                  <a:schemeClr val="bg1"/>
                </a:solidFill>
              </a:rPr>
            </a:br>
            <a:r>
              <a:rPr lang="en-US" err="1">
                <a:solidFill>
                  <a:schemeClr val="bg1"/>
                </a:solidFill>
              </a:rPr>
              <a:t>consect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adipiscing</a:t>
            </a:r>
            <a:r>
              <a:rPr lang="en-US">
                <a:solidFill>
                  <a:schemeClr val="bg1"/>
                </a:solidFill>
              </a:rPr>
              <a:t>.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 panose="020B0704020202090204" charset="0"/>
              <a:ea typeface="+mn-ea"/>
              <a:cs typeface="Arial Bold" panose="020B070402020209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62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3840">
          <p15:clr>
            <a:srgbClr val="FBAE40"/>
          </p15:clr>
        </p15:guide>
        <p15:guide id="4" pos="7152">
          <p15:clr>
            <a:srgbClr val="FBAE40"/>
          </p15:clr>
        </p15:guide>
        <p15:guide id="5" orient="horz" pos="360">
          <p15:clr>
            <a:srgbClr val="FBAE40"/>
          </p15:clr>
        </p15:guide>
        <p15:guide id="6" orient="horz" pos="3960">
          <p15:clr>
            <a:srgbClr val="FBAE40"/>
          </p15:clr>
        </p15:guide>
        <p15:guide id="7" orient="horz" pos="23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con&#10;&#10;Description automatically generated">
            <a:extLst>
              <a:ext uri="{FF2B5EF4-FFF2-40B4-BE49-F238E27FC236}">
                <a16:creationId xmlns:a16="http://schemas.microsoft.com/office/drawing/2014/main" id="{A68A2412-AC7E-FE30-B216-6A77301B9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88160" y="2514282"/>
            <a:ext cx="8615680" cy="14208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034631" y="4291919"/>
            <a:ext cx="4122738" cy="37782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17943F83-72D4-7011-F269-7591A6DBB06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9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78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page with headli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">
            <a:extLst>
              <a:ext uri="{FF2B5EF4-FFF2-40B4-BE49-F238E27FC236}">
                <a16:creationId xmlns:a16="http://schemas.microsoft.com/office/drawing/2014/main" id="{44AC0D16-80DC-8EF4-EE92-8FB8DAA0006A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641441" y="6418935"/>
            <a:ext cx="365760" cy="1828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862D98-B5C3-4BE4-8A34-4F5B36AB20B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GothicNeo" panose="020B0500000101010101" pitchFamily="34" charset="-127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5B2393-3FF9-88AD-37CD-FBA6BB21C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975" y="6461873"/>
            <a:ext cx="927100" cy="162017"/>
          </a:xfrm>
          <a:prstGeom prst="rect">
            <a:avLst/>
          </a:prstGeom>
        </p:spPr>
      </p:pic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78A8BC7A-67AB-6649-F457-D8590E440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978" y="247609"/>
            <a:ext cx="10515600" cy="49244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sz="3200">
                <a:solidFill>
                  <a:schemeClr val="tx1"/>
                </a:solidFill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8">
            <a:extLst>
              <a:ext uri="{FF2B5EF4-FFF2-40B4-BE49-F238E27FC236}">
                <a16:creationId xmlns:a16="http://schemas.microsoft.com/office/drawing/2014/main" id="{168A249C-C6F8-15E0-651F-4995DBF573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6977" y="694182"/>
            <a:ext cx="10508433" cy="3956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2000" b="1" i="0" cap="all" baseline="0">
                <a:solidFill>
                  <a:srgbClr val="7DFD5F"/>
                </a:solidFill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pPr lvl="0"/>
            <a:r>
              <a:rPr lang="en-US" b="1" i="0" err="1">
                <a:latin typeface="Arial" panose="020B0604020202020204" pitchFamily="34" charset="0"/>
                <a:cs typeface="Arial" panose="020B0604020202020204" pitchFamily="34" charset="0"/>
              </a:rPr>
              <a:t>Subheadline</a:t>
            </a:r>
            <a:endParaRPr lang="en-US"/>
          </a:p>
        </p:txBody>
      </p:sp>
      <p:sp>
        <p:nvSpPr>
          <p:cNvPr id="4" name="Footer Placeholder 13">
            <a:extLst>
              <a:ext uri="{FF2B5EF4-FFF2-40B4-BE49-F238E27FC236}">
                <a16:creationId xmlns:a16="http://schemas.microsoft.com/office/drawing/2014/main" id="{D3324009-B01C-E2DC-5F87-9C22C6F179D2}"/>
              </a:ext>
            </a:extLst>
          </p:cNvPr>
          <p:cNvSpPr txBox="1">
            <a:spLocks/>
          </p:cNvSpPr>
          <p:nvPr userDrawn="1"/>
        </p:nvSpPr>
        <p:spPr>
          <a:xfrm>
            <a:off x="4037549" y="6454991"/>
            <a:ext cx="4113728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365760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0352" indent="-164592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spc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7388" indent="-1714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58837" indent="-17145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 lang="en-US" sz="1200" b="0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spc="6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88" indent="-15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588" indent="-15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lang="en-US" sz="2000" b="0" i="0" kern="1200" cap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  <a:lumOff val="50000"/>
                  </a:srgbClr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© Copyright 2024: Keysight Technologies, Inc.</a:t>
            </a:r>
          </a:p>
        </p:txBody>
      </p:sp>
    </p:spTree>
    <p:extLst>
      <p:ext uri="{BB962C8B-B14F-4D97-AF65-F5344CB8AC3E}">
        <p14:creationId xmlns:p14="http://schemas.microsoft.com/office/powerpoint/2010/main" val="42371661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eysight End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Frame">
            <a:extLst>
              <a:ext uri="{FF2B5EF4-FFF2-40B4-BE49-F238E27FC236}">
                <a16:creationId xmlns:a16="http://schemas.microsoft.com/office/drawing/2014/main" id="{D08F5E51-744F-2F41-A454-7F3B6CB908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17120" y="3100624"/>
            <a:ext cx="3757760" cy="65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4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Black with Waterm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9" descr="Frame">
            <a:extLst>
              <a:ext uri="{FF2B5EF4-FFF2-40B4-BE49-F238E27FC236}">
                <a16:creationId xmlns:a16="http://schemas.microsoft.com/office/drawing/2014/main" id="{02E32ABF-954C-2B41-BDC2-8F5795EC5E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9729" y="352425"/>
            <a:ext cx="1253491" cy="219075"/>
          </a:xfrm>
          <a:prstGeom prst="rect">
            <a:avLst/>
          </a:prstGeom>
        </p:spPr>
      </p:pic>
      <p:sp>
        <p:nvSpPr>
          <p:cNvPr id="14" name="Text Placeholder 55">
            <a:extLst>
              <a:ext uri="{FF2B5EF4-FFF2-40B4-BE49-F238E27FC236}">
                <a16:creationId xmlns:a16="http://schemas.microsoft.com/office/drawing/2014/main" id="{72BE1150-7599-F341-92C3-A04933DFFD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36" y="5076568"/>
            <a:ext cx="5657577" cy="5614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Name, Title</a:t>
            </a:r>
            <a:b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>
                <a:solidFill>
                  <a:srgbClr val="E900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A98C0A-C3E1-9045-AAAE-6F4892A3FD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3291" y="3187644"/>
            <a:ext cx="10497335" cy="132959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marR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old" panose="020B0704020202090204" charset="0"/>
                <a:cs typeface="Arial Bold" panose="020B0704020202090204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bg1"/>
                </a:solidFill>
              </a:rPr>
              <a:t>Lorem ipsum dolor sit</a:t>
            </a:r>
            <a:br>
              <a:rPr lang="en-US">
                <a:solidFill>
                  <a:schemeClr val="bg1"/>
                </a:solidFill>
              </a:rPr>
            </a:br>
            <a:r>
              <a:rPr lang="en-US" err="1">
                <a:solidFill>
                  <a:schemeClr val="bg1"/>
                </a:solidFill>
              </a:rPr>
              <a:t>consect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err="1">
                <a:solidFill>
                  <a:schemeClr val="bg1"/>
                </a:solidFill>
              </a:rPr>
              <a:t>adipiscing</a:t>
            </a:r>
            <a:r>
              <a:rPr lang="en-US">
                <a:solidFill>
                  <a:schemeClr val="bg1"/>
                </a:solidFill>
              </a:rPr>
              <a:t>.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old" panose="020B0704020202090204" charset="0"/>
              <a:ea typeface="+mn-ea"/>
              <a:cs typeface="Arial Bold" panose="020B070402020209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570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3840">
          <p15:clr>
            <a:srgbClr val="FBAE40"/>
          </p15:clr>
        </p15:guide>
        <p15:guide id="4" pos="7152">
          <p15:clr>
            <a:srgbClr val="FBAE40"/>
          </p15:clr>
        </p15:guide>
        <p15:guide id="5" orient="horz" pos="360">
          <p15:clr>
            <a:srgbClr val="FBAE40"/>
          </p15:clr>
        </p15:guide>
        <p15:guide id="6" orient="horz" pos="3960">
          <p15:clr>
            <a:srgbClr val="FBAE40"/>
          </p15:clr>
        </p15:guide>
        <p15:guide id="7" orient="horz" pos="235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page with headli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">
            <a:extLst>
              <a:ext uri="{FF2B5EF4-FFF2-40B4-BE49-F238E27FC236}">
                <a16:creationId xmlns:a16="http://schemas.microsoft.com/office/drawing/2014/main" id="{44AC0D16-80DC-8EF4-EE92-8FB8DAA0006A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641441" y="6418935"/>
            <a:ext cx="365760" cy="18288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862D98-B5C3-4BE4-8A34-4F5B36AB20B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GothicNeo" panose="020B0500000101010101" pitchFamily="34" charset="-127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5B2393-3FF9-88AD-37CD-FBA6BB21C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8975" y="6461873"/>
            <a:ext cx="927100" cy="162017"/>
          </a:xfrm>
          <a:prstGeom prst="rect">
            <a:avLst/>
          </a:prstGeom>
        </p:spPr>
      </p:pic>
      <p:sp>
        <p:nvSpPr>
          <p:cNvPr id="3" name="Title Placeholder 3">
            <a:extLst>
              <a:ext uri="{FF2B5EF4-FFF2-40B4-BE49-F238E27FC236}">
                <a16:creationId xmlns:a16="http://schemas.microsoft.com/office/drawing/2014/main" id="{78A8BC7A-67AB-6649-F457-D8590E440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978" y="247609"/>
            <a:ext cx="10515600" cy="492443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sz="3200">
                <a:solidFill>
                  <a:schemeClr val="tx1"/>
                </a:solidFill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8">
            <a:extLst>
              <a:ext uri="{FF2B5EF4-FFF2-40B4-BE49-F238E27FC236}">
                <a16:creationId xmlns:a16="http://schemas.microsoft.com/office/drawing/2014/main" id="{168A249C-C6F8-15E0-651F-4995DBF573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6977" y="694182"/>
            <a:ext cx="10508433" cy="39567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2000" b="1" i="0" cap="all" baseline="0">
                <a:solidFill>
                  <a:srgbClr val="7DFD5F"/>
                </a:solidFill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defRPr>
            </a:lvl1pPr>
          </a:lstStyle>
          <a:p>
            <a:pPr lvl="0"/>
            <a:r>
              <a:rPr lang="en-US" b="1" i="0" err="1">
                <a:latin typeface="Arial" panose="020B0604020202020204" pitchFamily="34" charset="0"/>
                <a:cs typeface="Arial" panose="020B0604020202020204" pitchFamily="34" charset="0"/>
              </a:rPr>
              <a:t>Subheadline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866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Keysight End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Frame">
            <a:extLst>
              <a:ext uri="{FF2B5EF4-FFF2-40B4-BE49-F238E27FC236}">
                <a16:creationId xmlns:a16="http://schemas.microsoft.com/office/drawing/2014/main" id="{893082E2-4423-EF0E-810B-F88914FAD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0" y="3100388"/>
            <a:ext cx="3759200" cy="657225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C862EF63-64B6-8070-88CE-220F885F2B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456363"/>
            <a:ext cx="4114800" cy="153987"/>
          </a:xfrm>
          <a:prstGeom prst="rect">
            <a:avLst/>
          </a:prstGeom>
        </p:spPr>
        <p:txBody>
          <a:bodyPr/>
          <a:lstStyle>
            <a:lvl1pPr algn="ctr">
              <a:defRPr sz="9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1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/Statemen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788160" y="2514282"/>
            <a:ext cx="8615680" cy="14208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ptos Display" panose="020B00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034631" y="4291919"/>
            <a:ext cx="4122738" cy="37782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17943F83-72D4-7011-F269-7591A6DBB06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9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052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55FCF-21BB-9D60-19A0-632C868AB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68E90-7D9F-78D1-012E-A87486064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27DA08-C319-EE26-956A-514A0AF93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B4069-075C-461E-8513-6FC9216A6C1C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70C72-334D-E2D5-02E3-6B9957FF7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AA0D99-E13E-271D-8D88-1C1FCBE1D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4800" y="6356350"/>
            <a:ext cx="2743200" cy="365125"/>
          </a:xfrm>
        </p:spPr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2BA29BF-8C54-FBD7-BC9F-7450AEE04E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83" y="-11217"/>
            <a:ext cx="1538020" cy="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28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8ADFA-77F4-0921-50DA-AB19043DF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0C058-2EF1-0AC6-949C-D48391413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06535-8E20-BC8C-3ADE-8E2D9A380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92B3D-15B8-4D9D-B7B6-E78FD08E0C3D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2EFA2-02CA-0D19-F7CF-A445D48F7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C1890-37CE-3CBD-03C5-B59B0E47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3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787F5-1717-226E-FDAF-54ABD4B67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F0B0B-D53E-1DFB-F26F-EC2CF2D71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66427C-8D91-E9F6-4315-404AE839E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87DB8-F740-65DC-3653-5C9337E47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5AC35-05E0-4103-9BB5-E54FF16C4402}" type="datetime1">
              <a:rPr lang="en-US" smtClean="0"/>
              <a:t>4/17/2025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4429E-FCA1-B26C-939C-0A9528F24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A9FF0D-4484-0BE1-525A-371A6A52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37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F9D95-0BCA-558A-1479-EC8879FB8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368ABE-941E-9760-148E-D4FBAA2964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7B3FB2-A926-9805-D296-39CB6DF516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E69809-5DCC-1C95-C09D-D256F89621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7D9374-C677-8B7C-D33B-717EE2018E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FFD6C5-9983-A578-CD4B-7BBB164A5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E3BEC-B279-4A34-9B29-05781B90A3FB}" type="datetime1">
              <a:rPr lang="en-US" smtClean="0"/>
              <a:t>4/17/2025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C41A4A-83C4-3CEF-2A8A-77685DE63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F5134A-49CE-51BC-E274-8537E1C3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0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FCB01-5E06-56B5-A05B-FF3F0475F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E0BF3A-CAAF-DF1E-5F5C-69944D186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04E2A-3751-4E15-BB0C-5B0B6A228AD2}" type="datetime1">
              <a:rPr lang="en-US" smtClean="0"/>
              <a:t>4/17/2025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6DC370-965B-8EAB-E3DA-9888BF34C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02157-4937-E596-A3A1-55E95D03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9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1D148-8330-C790-7416-B0F501FB7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30A4B-2E11-43B1-A7DF-38D6F3BD5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D22FCE-2AED-4022-1279-710E43943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D57B9-02C2-7EDE-7CF3-0B939B41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D223-FBA6-4A78-AC32-B173274A1EDB}" type="datetime1">
              <a:rPr lang="en-US" smtClean="0"/>
              <a:t>4/17/2025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702FE-F9C7-55EC-79EE-7C9C9AC4E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C086D-E06B-D144-9277-CD86492B8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21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EC31A-4DB1-7571-5CC2-720DF6354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090E63-5C4B-D596-3E31-901FDDEB91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AF1490-DDDA-A843-9A99-6F83B79A2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0820A8-2538-7DB8-3D83-FDA1E7CB7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F4201-EF3B-4759-A631-332EA0747780}" type="datetime1">
              <a:rPr lang="en-US" smtClean="0"/>
              <a:t>4/17/2025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DEFAC2-3B61-7CEB-E89F-61544344B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6E5AB-1305-358E-B3FF-986A47250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6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BCC8B-94C9-6F26-60B2-1DAF482DC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0FE314-F897-84CA-7010-05D8463AD5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28BA8-2CB5-9AA6-D9C2-A751BF2DF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936D-2B89-4830-A54B-3768F886CEC3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4DA3C-9CC9-B9B2-2761-8A29F85C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C8B7C-9074-21AA-E8D9-2E4EBDE1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6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060B41-A457-BD9F-2DED-102FD7228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0578E0-2936-866B-2DA6-EDDF21F80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C8AE75-9E45-22DF-0971-42C6FF62C0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BB34B8-0026-4E39-B03F-C8073653EAF7}" type="datetime1">
              <a:rPr lang="en-US" smtClean="0"/>
              <a:t>4/17/2025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DA816-EA02-0F31-55FE-97552D2761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0B332-7ECF-782B-2C60-CDFB0F9CD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A3BFBC-C323-4FFA-B3D7-68967E936D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7942C9-FDD1-471F-2063-2B9C54545177}"/>
              </a:ext>
            </a:extLst>
          </p:cNvPr>
          <p:cNvSpPr/>
          <p:nvPr userDrawn="1"/>
        </p:nvSpPr>
        <p:spPr>
          <a:xfrm>
            <a:off x="12002703" y="0"/>
            <a:ext cx="18929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000" cap="all" baseline="0">
                <a:latin typeface="+mj-lt"/>
              </a:rPr>
              <a:t>3GPP &amp; O-RAN ALLIANCE Joint Workshop on 6G Coordination - 3ORW-250013</a:t>
            </a:r>
          </a:p>
        </p:txBody>
      </p:sp>
    </p:spTree>
    <p:extLst>
      <p:ext uri="{BB962C8B-B14F-4D97-AF65-F5344CB8AC3E}">
        <p14:creationId xmlns:p14="http://schemas.microsoft.com/office/powerpoint/2010/main" val="216943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">
            <a:extLst>
              <a:ext uri="{FF2B5EF4-FFF2-40B4-BE49-F238E27FC236}">
                <a16:creationId xmlns:a16="http://schemas.microsoft.com/office/drawing/2014/main" id="{5DD94957-C094-892A-41DE-AEE571E3D91F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641441" y="6418935"/>
            <a:ext cx="36576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862D98-B5C3-4BE4-8A34-4F5B36AB20B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GothicNeo" panose="020B0500000101010101" pitchFamily="34" charset="-127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F012340C-D195-8E4C-BF9F-E32A7FCD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103" y="548640"/>
            <a:ext cx="10515600" cy="36933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FA3938-5979-F255-CE41-7A12C72FB33A}"/>
              </a:ext>
            </a:extLst>
          </p:cNvPr>
          <p:cNvCxnSpPr>
            <a:cxnSpLocks/>
          </p:cNvCxnSpPr>
          <p:nvPr userDrawn="1"/>
        </p:nvCxnSpPr>
        <p:spPr>
          <a:xfrm>
            <a:off x="11621345" y="6417622"/>
            <a:ext cx="0" cy="18288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A70CE0F-34AD-7FD7-77E7-2E7E6611ED0E}"/>
              </a:ext>
            </a:extLst>
          </p:cNvPr>
          <p:cNvSpPr/>
          <p:nvPr userDrawn="1"/>
        </p:nvSpPr>
        <p:spPr>
          <a:xfrm rot="5400000">
            <a:off x="8669761" y="3337440"/>
            <a:ext cx="6858000" cy="1831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5G Open RAN Conference &amp; Commercialization Announcement - O-RAN Roadmap – 5G to 6G </a:t>
            </a:r>
          </a:p>
        </p:txBody>
      </p:sp>
    </p:spTree>
    <p:extLst>
      <p:ext uri="{BB962C8B-B14F-4D97-AF65-F5344CB8AC3E}">
        <p14:creationId xmlns:p14="http://schemas.microsoft.com/office/powerpoint/2010/main" val="16816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30352" indent="-164592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 spc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87388" indent="-1714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b="0" kern="1200" cap="none" spc="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58837" indent="-1714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0000"/>
        </a:buClr>
        <a:buFont typeface="Arial" panose="020B0604020202020204" pitchFamily="34" charset="0"/>
        <a:buChar char="•"/>
        <a:defRPr lang="en-US" sz="1200" b="0" kern="1200" cap="none" spc="0" baseline="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spc="60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2">
          <p15:clr>
            <a:srgbClr val="F26B43"/>
          </p15:clr>
        </p15:guide>
        <p15:guide id="4" orient="horz" pos="52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">
            <a:extLst>
              <a:ext uri="{FF2B5EF4-FFF2-40B4-BE49-F238E27FC236}">
                <a16:creationId xmlns:a16="http://schemas.microsoft.com/office/drawing/2014/main" id="{5DD94957-C094-892A-41DE-AEE571E3D91F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641441" y="6418935"/>
            <a:ext cx="36576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862D98-B5C3-4BE4-8A34-4F5B36AB20B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icrosoft GothicNeo" panose="020B0500000101010101" pitchFamily="34" charset="-127"/>
                <a:ea typeface="Microsoft GothicNeo" panose="020B0500000101010101" pitchFamily="34" charset="-127"/>
                <a:cs typeface="Microsoft GothicNeo" panose="020B0500000101010101" pitchFamily="34" charset="-127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GothicNeo" panose="020B0500000101010101" pitchFamily="34" charset="-127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F012340C-D195-8E4C-BF9F-E32A7FCD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103" y="548640"/>
            <a:ext cx="10515600" cy="369332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FA3938-5979-F255-CE41-7A12C72FB33A}"/>
              </a:ext>
            </a:extLst>
          </p:cNvPr>
          <p:cNvCxnSpPr>
            <a:cxnSpLocks/>
          </p:cNvCxnSpPr>
          <p:nvPr userDrawn="1"/>
        </p:nvCxnSpPr>
        <p:spPr>
          <a:xfrm>
            <a:off x="11621345" y="6417622"/>
            <a:ext cx="0" cy="182880"/>
          </a:xfrm>
          <a:prstGeom prst="line">
            <a:avLst/>
          </a:prstGeom>
          <a:ln w="38100">
            <a:solidFill>
              <a:srgbClr val="7DFD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1A70CE0F-34AD-7FD7-77E7-2E7E6611ED0E}"/>
              </a:ext>
            </a:extLst>
          </p:cNvPr>
          <p:cNvSpPr/>
          <p:nvPr userDrawn="1"/>
        </p:nvSpPr>
        <p:spPr>
          <a:xfrm rot="5400000">
            <a:off x="8669761" y="3337440"/>
            <a:ext cx="6858000" cy="1831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Keysight Confidential and Proprietary Information | Shared with HTX under NDA</a:t>
            </a:r>
          </a:p>
        </p:txBody>
      </p:sp>
    </p:spTree>
    <p:extLst>
      <p:ext uri="{BB962C8B-B14F-4D97-AF65-F5344CB8AC3E}">
        <p14:creationId xmlns:p14="http://schemas.microsoft.com/office/powerpoint/2010/main" val="1674893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30352" indent="-164592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 spc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87388" indent="-1714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400" b="0" kern="1200" cap="none" spc="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58837" indent="-1714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FF0000"/>
        </a:buClr>
        <a:buFont typeface="Arial" panose="020B0604020202020204" pitchFamily="34" charset="0"/>
        <a:buChar char="•"/>
        <a:defRPr lang="en-US" sz="1200" b="0" kern="1200" cap="none" spc="0" baseline="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spc="60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000" b="0" i="0" kern="1200" cap="none" baseline="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432">
          <p15:clr>
            <a:srgbClr val="F26B43"/>
          </p15:clr>
        </p15:guide>
        <p15:guide id="4" orient="horz" pos="52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9.xml"/><Relationship Id="rId7" Type="http://schemas.openxmlformats.org/officeDocument/2006/relationships/oleObject" Target="../embeddings/oleObject1.bin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10" Type="http://schemas.openxmlformats.org/officeDocument/2006/relationships/image" Target="../media/image12.emf"/><Relationship Id="rId4" Type="http://schemas.openxmlformats.org/officeDocument/2006/relationships/tags" Target="../tags/tag10.xml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15.xml"/><Relationship Id="rId7" Type="http://schemas.openxmlformats.org/officeDocument/2006/relationships/image" Target="../media/image10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EF47DDD-2292-99AE-865E-A893D9AD0CA1}"/>
              </a:ext>
            </a:extLst>
          </p:cNvPr>
          <p:cNvSpPr/>
          <p:nvPr/>
        </p:nvSpPr>
        <p:spPr>
          <a:xfrm>
            <a:off x="9185762" y="141480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>
                <a:latin typeface="+mj-lt"/>
              </a:rPr>
              <a:t> </a:t>
            </a:r>
            <a:r>
              <a:rPr lang="en-US" altLang="zh-CN" sz="1600">
                <a:latin typeface="+mj-lt"/>
                <a:cs typeface="Arial" panose="020B0604020202020204" pitchFamily="34" charset="0"/>
              </a:rPr>
              <a:t>3ORW-250013</a:t>
            </a:r>
            <a:endParaRPr lang="en-US" altLang="zh-CN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7D89A55-4A01-9F6C-1633-50151421F9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589" y="1257934"/>
            <a:ext cx="10470636" cy="2387600"/>
          </a:xfrm>
        </p:spPr>
        <p:txBody>
          <a:bodyPr>
            <a:normAutofit/>
          </a:bodyPr>
          <a:lstStyle/>
          <a:p>
            <a:pPr algn="l"/>
            <a:r>
              <a:rPr lang="en-US" sz="3200" dirty="0"/>
              <a:t>3GPP &amp; O-RAN ALLIANCE </a:t>
            </a:r>
            <a:br>
              <a:rPr lang="en-US" sz="3200" dirty="0"/>
            </a:br>
            <a:r>
              <a:rPr lang="en-US" sz="3200" dirty="0"/>
              <a:t>Joint Workshop on 6G Coordination </a:t>
            </a:r>
            <a:br>
              <a:rPr lang="en-US" sz="3200" dirty="0"/>
            </a:br>
            <a:br>
              <a:rPr lang="en-US" sz="1200" dirty="0"/>
            </a:br>
            <a:r>
              <a:rPr lang="en-US" sz="3200" dirty="0">
                <a:solidFill>
                  <a:srgbClr val="FF0000"/>
                </a:solidFill>
              </a:rPr>
              <a:t>3GPP and O-RAN – RAN testing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6E9F1BF-8E3C-E5E7-37CA-79EAF2FEEC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589" y="4147609"/>
            <a:ext cx="9540949" cy="165576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1900" dirty="0">
              <a:latin typeface="+mj-lt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900" dirty="0">
                <a:latin typeface="+mj-lt"/>
              </a:rPr>
              <a:t>Keysight Technologies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1900" dirty="0">
              <a:latin typeface="+mj-lt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latin typeface="+mj-lt"/>
              </a:rPr>
              <a:t>April 24-25, 2025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dirty="0">
                <a:latin typeface="+mj-lt"/>
              </a:rPr>
              <a:t>Sophia Antipolis, France</a:t>
            </a:r>
          </a:p>
        </p:txBody>
      </p:sp>
    </p:spTree>
    <p:extLst>
      <p:ext uri="{BB962C8B-B14F-4D97-AF65-F5344CB8AC3E}">
        <p14:creationId xmlns:p14="http://schemas.microsoft.com/office/powerpoint/2010/main" val="246231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618B8A-137A-C8D0-B799-AC275E88F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/>
              <a:t>Thank You</a:t>
            </a:r>
            <a:br>
              <a:rPr lang="en-US" sz="8000"/>
            </a:br>
            <a:endParaRPr lang="en-US" sz="8000"/>
          </a:p>
        </p:txBody>
      </p:sp>
    </p:spTree>
    <p:extLst>
      <p:ext uri="{BB962C8B-B14F-4D97-AF65-F5344CB8AC3E}">
        <p14:creationId xmlns:p14="http://schemas.microsoft.com/office/powerpoint/2010/main" val="254909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A0A30-44B6-BC48-0FCA-37F795C8D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9A8AD20-D6A8-6152-A0C9-0514BB3A6AE6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Key Areas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637D0D19-34CA-1656-4A90-C0D55A0EC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FC9F42-1BBB-EDBE-ECA8-03D072E61509}"/>
              </a:ext>
            </a:extLst>
          </p:cNvPr>
          <p:cNvSpPr/>
          <p:nvPr/>
        </p:nvSpPr>
        <p:spPr>
          <a:xfrm>
            <a:off x="1015750" y="1249357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1. 6G RAN Architecture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defines the overall 6G architecture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updates/creates its 6G specifications based on 3GPP 6G architecture decisions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334CBF-7292-33FE-889D-7D99ECF017B5}"/>
              </a:ext>
            </a:extLst>
          </p:cNvPr>
          <p:cNvSpPr/>
          <p:nvPr/>
        </p:nvSpPr>
        <p:spPr>
          <a:xfrm>
            <a:off x="5984227" y="1249357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2. Open Fronthaul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defines the 6G air interface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specifies the fronthaul interface for 6G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FC637D-5308-0926-1337-530DE9865A7D}"/>
              </a:ext>
            </a:extLst>
          </p:cNvPr>
          <p:cNvSpPr/>
          <p:nvPr/>
        </p:nvSpPr>
        <p:spPr>
          <a:xfrm>
            <a:off x="1015750" y="2901225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3. SMO and Automation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evolves RAN &amp; Core domain management architecture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continues to evolve the SMO architecture and services for RAN management systems in 6G.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and O-RAN align to ensure unified architecture, services, and NRM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FC0D2D-13E4-47A7-33A9-8ED595ECE639}"/>
              </a:ext>
            </a:extLst>
          </p:cNvPr>
          <p:cNvSpPr/>
          <p:nvPr/>
        </p:nvSpPr>
        <p:spPr>
          <a:xfrm>
            <a:off x="5984227" y="2901225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4. Intelligence including AI/ML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specifies an AI/ML architecture and related LCM aspects that enables AI/ML use cases support across CN, RAN, OAM, and UE.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aligns with the 3GPP specified AI/ML architecture and functional frameworks and strives for consistent data management and LCM aspects aligned across both organizations.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leads the development of additional complementary AI/ML services and automation use cases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F8BC95-89C8-D21F-C875-A7663E8C9463}"/>
              </a:ext>
            </a:extLst>
          </p:cNvPr>
          <p:cNvSpPr/>
          <p:nvPr/>
        </p:nvSpPr>
        <p:spPr>
          <a:xfrm>
            <a:off x="1015750" y="4557055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5. Cloud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Cloudification of network functions and cloud infrastructure management aspects are expected to be out-of-scope for 3GPP.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specifies cloudification of network functions and cloud infrastructure management aspects.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O-RAN evolves SMO management of the cloud infrastructure and deployment in 6G.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1326B4-C860-B45D-4D25-41F84C925C78}"/>
              </a:ext>
            </a:extLst>
          </p:cNvPr>
          <p:cNvSpPr/>
          <p:nvPr/>
        </p:nvSpPr>
        <p:spPr>
          <a:xfrm>
            <a:off x="5984227" y="4557055"/>
            <a:ext cx="4866752" cy="1585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6. Security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3GPP and O-RAN should strive to define a consistent 6G security architecture with complementary capabilities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67B52D-4026-0070-3E16-C7BF2BACD48E}"/>
              </a:ext>
            </a:extLst>
          </p:cNvPr>
          <p:cNvSpPr txBox="1"/>
          <p:nvPr/>
        </p:nvSpPr>
        <p:spPr>
          <a:xfrm>
            <a:off x="1015750" y="6246554"/>
            <a:ext cx="531748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>
                <a:latin typeface="+mj-lt"/>
              </a:rPr>
              <a:t>Reference</a:t>
            </a:r>
          </a:p>
          <a:p>
            <a:r>
              <a:rPr lang="en-US" sz="1050">
                <a:latin typeface="+mj-lt"/>
              </a:rPr>
              <a:t>[Source: 3ORW-250020 - Work split between 3GPP and O-RAN ALLIANCE for 6G coordination]</a:t>
            </a:r>
          </a:p>
        </p:txBody>
      </p:sp>
    </p:spTree>
    <p:extLst>
      <p:ext uri="{BB962C8B-B14F-4D97-AF65-F5344CB8AC3E}">
        <p14:creationId xmlns:p14="http://schemas.microsoft.com/office/powerpoint/2010/main" val="462997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EE918-8F3E-26D3-2362-E91E3A96C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>
            <a:extLst>
              <a:ext uri="{FF2B5EF4-FFF2-40B4-BE49-F238E27FC236}">
                <a16:creationId xmlns:a16="http://schemas.microsoft.com/office/drawing/2014/main" id="{9D9816B7-2B86-747A-5C49-C69FC3045063}"/>
              </a:ext>
            </a:extLst>
          </p:cNvPr>
          <p:cNvSpPr/>
          <p:nvPr/>
        </p:nvSpPr>
        <p:spPr>
          <a:xfrm>
            <a:off x="1383057" y="3328889"/>
            <a:ext cx="3652691" cy="2813538"/>
          </a:xfrm>
          <a:prstGeom prst="rect">
            <a:avLst/>
          </a:prstGeom>
          <a:noFill/>
          <a:ln>
            <a:solidFill>
              <a:srgbClr val="2D7F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20B21DA-68CB-3307-DEAB-450B6F0AE718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1. 6G RAN Architecture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1283E6AA-1068-4A7D-A214-3502BF4C6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F8F6BC-DA2B-E751-0078-7CB201801C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290576"/>
              </p:ext>
            </p:extLst>
          </p:nvPr>
        </p:nvGraphicFramePr>
        <p:xfrm>
          <a:off x="533525" y="1316609"/>
          <a:ext cx="11124950" cy="1501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>
                          <a:solidFill>
                            <a:schemeClr val="tx1"/>
                          </a:solidFill>
                          <a:latin typeface="+mj-lt"/>
                        </a:rPr>
                        <a:t>Not Available - from the RAN full protocol stack testing perspective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test specifications for E2E, Security, 3GPP interfaces interoperability profiles (e.g. F1, X2, Xn)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evolve test specifications 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based on the 6G architecture aligned between 3GPP and O-RAN ALLIANCE</a:t>
                      </a:r>
                      <a:endParaRPr lang="en-SG" sz="14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481620"/>
                  </a:ext>
                </a:extLst>
              </a:tr>
            </a:tbl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670A52DB-ADB1-1BA6-1BED-2848C4B1565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50205" y="3068457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3GPP E2E (RAN) Tests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BE62506-A872-719C-9BC1-BD10B6688356}"/>
              </a:ext>
            </a:extLst>
          </p:cNvPr>
          <p:cNvSpPr/>
          <p:nvPr/>
        </p:nvSpPr>
        <p:spPr>
          <a:xfrm>
            <a:off x="8133240" y="3424980"/>
            <a:ext cx="1927225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RAN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D7264A4-98FC-2685-E414-0F8D3CF536C1}"/>
              </a:ext>
            </a:extLst>
          </p:cNvPr>
          <p:cNvSpPr/>
          <p:nvPr/>
        </p:nvSpPr>
        <p:spPr>
          <a:xfrm>
            <a:off x="7000874" y="3424979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Real UEs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UE Emulator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D59059-3C0F-46D4-FF67-C575B46C7A86}"/>
              </a:ext>
            </a:extLst>
          </p:cNvPr>
          <p:cNvSpPr/>
          <p:nvPr/>
        </p:nvSpPr>
        <p:spPr>
          <a:xfrm>
            <a:off x="10397972" y="3424979"/>
            <a:ext cx="794859" cy="251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Core / Core Emulator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4571D21-1A78-533F-4C8E-5EBD4CC837A6}"/>
              </a:ext>
            </a:extLst>
          </p:cNvPr>
          <p:cNvCxnSpPr>
            <a:cxnSpLocks/>
            <a:stCxn id="39" idx="1"/>
          </p:cNvCxnSpPr>
          <p:nvPr/>
        </p:nvCxnSpPr>
        <p:spPr>
          <a:xfrm flipH="1">
            <a:off x="10060465" y="3550979"/>
            <a:ext cx="337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068195B-EC3F-31D1-879A-1F486A521C26}"/>
              </a:ext>
            </a:extLst>
          </p:cNvPr>
          <p:cNvCxnSpPr>
            <a:cxnSpLocks/>
            <a:stCxn id="35" idx="1"/>
            <a:endCxn id="38" idx="3"/>
          </p:cNvCxnSpPr>
          <p:nvPr/>
        </p:nvCxnSpPr>
        <p:spPr>
          <a:xfrm flipH="1" flipV="1">
            <a:off x="7795733" y="3550979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AF091ECE-B6EA-970B-85D1-16D3621289B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52099" y="4078316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3GPP interfaces Interoperability profiles Tests (e.g., F1)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CA8CE30-4232-D42F-37D7-01E97E042094}"/>
              </a:ext>
            </a:extLst>
          </p:cNvPr>
          <p:cNvSpPr/>
          <p:nvPr/>
        </p:nvSpPr>
        <p:spPr>
          <a:xfrm>
            <a:off x="8135134" y="4525272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gNB-DU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50E9FCB-D455-B5EE-1043-332F6A640372}"/>
              </a:ext>
            </a:extLst>
          </p:cNvPr>
          <p:cNvSpPr/>
          <p:nvPr/>
        </p:nvSpPr>
        <p:spPr>
          <a:xfrm>
            <a:off x="9267500" y="4525271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gNB-CU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832BEB7-CD00-1F47-5020-8529DD5F48FF}"/>
              </a:ext>
            </a:extLst>
          </p:cNvPr>
          <p:cNvCxnSpPr>
            <a:cxnSpLocks/>
            <a:stCxn id="44" idx="1"/>
            <a:endCxn id="43" idx="3"/>
          </p:cNvCxnSpPr>
          <p:nvPr/>
        </p:nvCxnSpPr>
        <p:spPr>
          <a:xfrm flipH="1">
            <a:off x="8929993" y="4651271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33C30637-A564-7A41-29CD-842A3620F5C7}"/>
              </a:ext>
            </a:extLst>
          </p:cNvPr>
          <p:cNvSpPr/>
          <p:nvPr/>
        </p:nvSpPr>
        <p:spPr>
          <a:xfrm>
            <a:off x="7002768" y="4525271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Real UEs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UE Emulator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34980C5-6DA6-1752-20F6-6A7B32021642}"/>
              </a:ext>
            </a:extLst>
          </p:cNvPr>
          <p:cNvSpPr/>
          <p:nvPr/>
        </p:nvSpPr>
        <p:spPr>
          <a:xfrm>
            <a:off x="10399866" y="4525271"/>
            <a:ext cx="794859" cy="251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O-CU and Core Emulator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9A5443E-72EE-AAEB-CBA1-ACD81BD0C50B}"/>
              </a:ext>
            </a:extLst>
          </p:cNvPr>
          <p:cNvCxnSpPr>
            <a:cxnSpLocks/>
            <a:stCxn id="47" idx="1"/>
            <a:endCxn id="44" idx="3"/>
          </p:cNvCxnSpPr>
          <p:nvPr/>
        </p:nvCxnSpPr>
        <p:spPr>
          <a:xfrm flipH="1">
            <a:off x="10062359" y="4651271"/>
            <a:ext cx="337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8468859-0F84-3AEC-D41F-5C2A98E27E8D}"/>
              </a:ext>
            </a:extLst>
          </p:cNvPr>
          <p:cNvCxnSpPr>
            <a:cxnSpLocks/>
            <a:stCxn id="43" idx="1"/>
            <a:endCxn id="46" idx="3"/>
          </p:cNvCxnSpPr>
          <p:nvPr/>
        </p:nvCxnSpPr>
        <p:spPr>
          <a:xfrm flipH="1" flipV="1">
            <a:off x="7797627" y="4651271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33337ED0-6BBA-63EA-BE45-02CC2E1FDC01}"/>
              </a:ext>
            </a:extLst>
          </p:cNvPr>
          <p:cNvSpPr/>
          <p:nvPr/>
        </p:nvSpPr>
        <p:spPr>
          <a:xfrm>
            <a:off x="8048730" y="4371993"/>
            <a:ext cx="2110154" cy="459043"/>
          </a:xfrm>
          <a:prstGeom prst="rect">
            <a:avLst/>
          </a:prstGeom>
          <a:noFill/>
          <a:ln w="1270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System Under Test (gNB)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BD265D-7A9E-55A4-8A0C-4FB6404FDE6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50205" y="5206860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interfaces Conformance and Interoperability Tests 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C1A84BD-5F60-6C0D-8F19-F7B2003906CC}"/>
              </a:ext>
            </a:extLst>
          </p:cNvPr>
          <p:cNvCxnSpPr>
            <a:cxnSpLocks/>
          </p:cNvCxnSpPr>
          <p:nvPr/>
        </p:nvCxnSpPr>
        <p:spPr>
          <a:xfrm>
            <a:off x="3065841" y="4439864"/>
            <a:ext cx="0" cy="25200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B75EC44-CC48-F7AF-E904-2DD1A7FF6023}"/>
              </a:ext>
            </a:extLst>
          </p:cNvPr>
          <p:cNvCxnSpPr>
            <a:cxnSpLocks/>
          </p:cNvCxnSpPr>
          <p:nvPr/>
        </p:nvCxnSpPr>
        <p:spPr>
          <a:xfrm>
            <a:off x="2565239" y="4439864"/>
            <a:ext cx="0" cy="25200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E5B0F84B-52A0-B693-1D16-F5B7C4E97959}"/>
              </a:ext>
            </a:extLst>
          </p:cNvPr>
          <p:cNvSpPr/>
          <p:nvPr/>
        </p:nvSpPr>
        <p:spPr>
          <a:xfrm>
            <a:off x="1696212" y="3456583"/>
            <a:ext cx="2990884" cy="736501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   SMO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3FF4178-5E64-04F5-B01C-FFA138A2F1C4}"/>
              </a:ext>
            </a:extLst>
          </p:cNvPr>
          <p:cNvSpPr/>
          <p:nvPr/>
        </p:nvSpPr>
        <p:spPr>
          <a:xfrm>
            <a:off x="1705241" y="5106112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O-RUs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6575871-7049-E4C6-CCE8-32B1BA8603E2}"/>
              </a:ext>
            </a:extLst>
          </p:cNvPr>
          <p:cNvSpPr/>
          <p:nvPr/>
        </p:nvSpPr>
        <p:spPr>
          <a:xfrm>
            <a:off x="2383305" y="3523093"/>
            <a:ext cx="2120855" cy="598036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36576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Non-RT RIC      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21BF2B4-6D3B-8043-5E5F-F0170C8441AE}"/>
              </a:ext>
            </a:extLst>
          </p:cNvPr>
          <p:cNvCxnSpPr>
            <a:cxnSpLocks/>
          </p:cNvCxnSpPr>
          <p:nvPr/>
        </p:nvCxnSpPr>
        <p:spPr>
          <a:xfrm>
            <a:off x="2045781" y="4193084"/>
            <a:ext cx="0" cy="913028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7ADFCE63-5A3C-9974-1DD6-65CAE473E756}"/>
              </a:ext>
            </a:extLst>
          </p:cNvPr>
          <p:cNvSpPr/>
          <p:nvPr/>
        </p:nvSpPr>
        <p:spPr>
          <a:xfrm>
            <a:off x="3823081" y="5106112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O-CU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39FC4B-F1C1-7ED7-4E69-68E726B36D9F}"/>
              </a:ext>
            </a:extLst>
          </p:cNvPr>
          <p:cNvSpPr/>
          <p:nvPr/>
        </p:nvSpPr>
        <p:spPr>
          <a:xfrm>
            <a:off x="2914179" y="5106112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O-DU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DB83BD4-D416-D378-7848-99F9EF77768B}"/>
              </a:ext>
            </a:extLst>
          </p:cNvPr>
          <p:cNvCxnSpPr>
            <a:cxnSpLocks/>
          </p:cNvCxnSpPr>
          <p:nvPr/>
        </p:nvCxnSpPr>
        <p:spPr>
          <a:xfrm flipH="1">
            <a:off x="2386320" y="5237519"/>
            <a:ext cx="527859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43DE585-50CA-3DF8-8C3F-21829884A03E}"/>
              </a:ext>
            </a:extLst>
          </p:cNvPr>
          <p:cNvCxnSpPr>
            <a:cxnSpLocks/>
          </p:cNvCxnSpPr>
          <p:nvPr/>
        </p:nvCxnSpPr>
        <p:spPr>
          <a:xfrm>
            <a:off x="3595258" y="5237519"/>
            <a:ext cx="227823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F282409-D8CB-62C2-0D8A-FC75BF6BF13A}"/>
              </a:ext>
            </a:extLst>
          </p:cNvPr>
          <p:cNvCxnSpPr>
            <a:cxnSpLocks/>
          </p:cNvCxnSpPr>
          <p:nvPr/>
        </p:nvCxnSpPr>
        <p:spPr>
          <a:xfrm>
            <a:off x="3488794" y="4193084"/>
            <a:ext cx="0" cy="90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00D665A-A8D9-F47C-437F-97CC04261D95}"/>
              </a:ext>
            </a:extLst>
          </p:cNvPr>
          <p:cNvCxnSpPr>
            <a:cxnSpLocks/>
          </p:cNvCxnSpPr>
          <p:nvPr/>
        </p:nvCxnSpPr>
        <p:spPr>
          <a:xfrm>
            <a:off x="4409535" y="4193084"/>
            <a:ext cx="0" cy="90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E3BC9859-EF00-B691-F162-260594B35017}"/>
              </a:ext>
            </a:extLst>
          </p:cNvPr>
          <p:cNvSpPr/>
          <p:nvPr/>
        </p:nvSpPr>
        <p:spPr>
          <a:xfrm>
            <a:off x="2383305" y="4661948"/>
            <a:ext cx="2120855" cy="206161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36576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Near RT RIC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97B0B42-AA6B-BE7F-BABF-A971FE22C488}"/>
              </a:ext>
            </a:extLst>
          </p:cNvPr>
          <p:cNvSpPr/>
          <p:nvPr/>
        </p:nvSpPr>
        <p:spPr>
          <a:xfrm>
            <a:off x="2346670" y="4251170"/>
            <a:ext cx="418088" cy="2110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xApps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760626D-44F9-A76D-1F7B-5C400DE775D1}"/>
              </a:ext>
            </a:extLst>
          </p:cNvPr>
          <p:cNvCxnSpPr>
            <a:cxnSpLocks/>
          </p:cNvCxnSpPr>
          <p:nvPr/>
        </p:nvCxnSpPr>
        <p:spPr>
          <a:xfrm>
            <a:off x="3254719" y="4879393"/>
            <a:ext cx="0" cy="226719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1B86C872-D6D2-A263-F7AF-04D6BE7B10B7}"/>
              </a:ext>
            </a:extLst>
          </p:cNvPr>
          <p:cNvCxnSpPr>
            <a:cxnSpLocks/>
          </p:cNvCxnSpPr>
          <p:nvPr/>
        </p:nvCxnSpPr>
        <p:spPr>
          <a:xfrm flipV="1">
            <a:off x="4163621" y="4879393"/>
            <a:ext cx="0" cy="226719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6EEEF83-2459-8045-D190-EE331144D6D2}"/>
              </a:ext>
            </a:extLst>
          </p:cNvPr>
          <p:cNvCxnSpPr>
            <a:cxnSpLocks/>
          </p:cNvCxnSpPr>
          <p:nvPr/>
        </p:nvCxnSpPr>
        <p:spPr>
          <a:xfrm>
            <a:off x="3685964" y="4193084"/>
            <a:ext cx="0" cy="46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A51486C-8C9A-14C3-376E-759004BABFEB}"/>
              </a:ext>
            </a:extLst>
          </p:cNvPr>
          <p:cNvCxnSpPr>
            <a:cxnSpLocks/>
          </p:cNvCxnSpPr>
          <p:nvPr/>
        </p:nvCxnSpPr>
        <p:spPr>
          <a:xfrm>
            <a:off x="2670014" y="3633563"/>
            <a:ext cx="0" cy="293272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24F6E26-F378-AF73-DD8C-9EA19279AAA5}"/>
              </a:ext>
            </a:extLst>
          </p:cNvPr>
          <p:cNvCxnSpPr>
            <a:cxnSpLocks/>
          </p:cNvCxnSpPr>
          <p:nvPr/>
        </p:nvCxnSpPr>
        <p:spPr>
          <a:xfrm>
            <a:off x="3136739" y="3614513"/>
            <a:ext cx="0" cy="312322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0FC9664D-288F-0BEA-C23F-72279F45497B}"/>
              </a:ext>
            </a:extLst>
          </p:cNvPr>
          <p:cNvSpPr txBox="1"/>
          <p:nvPr/>
        </p:nvSpPr>
        <p:spPr>
          <a:xfrm>
            <a:off x="2847272" y="3794722"/>
            <a:ext cx="11381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R1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36BC0E8-6811-7F4F-8C0D-C6F90AC9E74A}"/>
              </a:ext>
            </a:extLst>
          </p:cNvPr>
          <p:cNvSpPr/>
          <p:nvPr/>
        </p:nvSpPr>
        <p:spPr>
          <a:xfrm>
            <a:off x="2927695" y="3560867"/>
            <a:ext cx="418088" cy="21723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BCD2DF0-0884-DE32-F17A-8ACB33B750A2}"/>
              </a:ext>
            </a:extLst>
          </p:cNvPr>
          <p:cNvSpPr/>
          <p:nvPr/>
        </p:nvSpPr>
        <p:spPr>
          <a:xfrm>
            <a:off x="2460970" y="3561419"/>
            <a:ext cx="418088" cy="21723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B4DDBCC-E08F-92D3-FDEE-DE2CB221C4BB}"/>
              </a:ext>
            </a:extLst>
          </p:cNvPr>
          <p:cNvSpPr/>
          <p:nvPr/>
        </p:nvSpPr>
        <p:spPr>
          <a:xfrm>
            <a:off x="2912187" y="5528808"/>
            <a:ext cx="1591973" cy="179788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O-Cloud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F025F3EA-CF04-C850-6523-5EB9E57CA7A8}"/>
              </a:ext>
            </a:extLst>
          </p:cNvPr>
          <p:cNvCxnSpPr>
            <a:cxnSpLocks/>
          </p:cNvCxnSpPr>
          <p:nvPr/>
        </p:nvCxnSpPr>
        <p:spPr>
          <a:xfrm flipH="1">
            <a:off x="4504160" y="3824834"/>
            <a:ext cx="182936" cy="1793868"/>
          </a:xfrm>
          <a:prstGeom prst="bentConnector3">
            <a:avLst>
              <a:gd name="adj1" fmla="val -64541"/>
            </a:avLst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9CEBE255-D82E-5052-5262-C43418F90740}"/>
              </a:ext>
            </a:extLst>
          </p:cNvPr>
          <p:cNvSpPr txBox="1"/>
          <p:nvPr/>
        </p:nvSpPr>
        <p:spPr>
          <a:xfrm>
            <a:off x="4348611" y="4363162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O1</a:t>
            </a: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F1DE0B1F-C441-6D08-D34F-CA18E695D24A}"/>
              </a:ext>
            </a:extLst>
          </p:cNvPr>
          <p:cNvSpPr txBox="1"/>
          <p:nvPr/>
        </p:nvSpPr>
        <p:spPr>
          <a:xfrm>
            <a:off x="4109304" y="4931196"/>
            <a:ext cx="10900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E2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B43046A9-E0D0-FA74-DEFD-67D6732162E3}"/>
              </a:ext>
            </a:extLst>
          </p:cNvPr>
          <p:cNvSpPr txBox="1"/>
          <p:nvPr/>
        </p:nvSpPr>
        <p:spPr>
          <a:xfrm>
            <a:off x="3433467" y="4363162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O1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6192CD6-8791-99D8-031E-83ABBB67E628}"/>
              </a:ext>
            </a:extLst>
          </p:cNvPr>
          <p:cNvSpPr txBox="1"/>
          <p:nvPr/>
        </p:nvSpPr>
        <p:spPr>
          <a:xfrm>
            <a:off x="3646823" y="4363162"/>
            <a:ext cx="112210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A1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96635AB-AF6A-7903-5909-BC091BC69E43}"/>
              </a:ext>
            </a:extLst>
          </p:cNvPr>
          <p:cNvSpPr txBox="1"/>
          <p:nvPr/>
        </p:nvSpPr>
        <p:spPr>
          <a:xfrm>
            <a:off x="1727775" y="4508736"/>
            <a:ext cx="581891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WG4 M-Plane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69B744D-61D0-F827-D7D2-5FA220A38AD9}"/>
              </a:ext>
            </a:extLst>
          </p:cNvPr>
          <p:cNvCxnSpPr>
            <a:cxnSpLocks/>
          </p:cNvCxnSpPr>
          <p:nvPr/>
        </p:nvCxnSpPr>
        <p:spPr>
          <a:xfrm>
            <a:off x="4875718" y="4770670"/>
            <a:ext cx="308318" cy="0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2E3B7A76-6189-583E-FBDB-9C5ADA00747F}"/>
              </a:ext>
            </a:extLst>
          </p:cNvPr>
          <p:cNvCxnSpPr>
            <a:cxnSpLocks/>
            <a:stCxn id="65" idx="3"/>
          </p:cNvCxnSpPr>
          <p:nvPr/>
        </p:nvCxnSpPr>
        <p:spPr>
          <a:xfrm flipV="1">
            <a:off x="4504160" y="4762658"/>
            <a:ext cx="184128" cy="2371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84" name="Arc 83">
            <a:extLst>
              <a:ext uri="{FF2B5EF4-FFF2-40B4-BE49-F238E27FC236}">
                <a16:creationId xmlns:a16="http://schemas.microsoft.com/office/drawing/2014/main" id="{77B394D5-239E-E82D-E7BA-00BFC0364EC3}"/>
              </a:ext>
            </a:extLst>
          </p:cNvPr>
          <p:cNvSpPr/>
          <p:nvPr/>
        </p:nvSpPr>
        <p:spPr>
          <a:xfrm rot="16200000">
            <a:off x="4684956" y="4675870"/>
            <a:ext cx="207948" cy="173575"/>
          </a:xfrm>
          <a:prstGeom prst="arc">
            <a:avLst>
              <a:gd name="adj1" fmla="val 16200000"/>
              <a:gd name="adj2" fmla="val 5691439"/>
            </a:avLst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+mn-ea"/>
              <a:cs typeface="+mn-cs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AC5A0B0-9839-DBCF-0AD1-301BF711251B}"/>
              </a:ext>
            </a:extLst>
          </p:cNvPr>
          <p:cNvSpPr txBox="1"/>
          <p:nvPr/>
        </p:nvSpPr>
        <p:spPr>
          <a:xfrm>
            <a:off x="4904922" y="4706240"/>
            <a:ext cx="107402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Y1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52DB67AF-485C-2499-1F25-2723D1759364}"/>
              </a:ext>
            </a:extLst>
          </p:cNvPr>
          <p:cNvSpPr txBox="1"/>
          <p:nvPr/>
        </p:nvSpPr>
        <p:spPr>
          <a:xfrm>
            <a:off x="3153841" y="5405663"/>
            <a:ext cx="106599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O-Cloud Notification APIs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1DABEBD-402B-4FC8-37FC-D0B23EDA55B7}"/>
              </a:ext>
            </a:extLst>
          </p:cNvPr>
          <p:cNvSpPr/>
          <p:nvPr/>
        </p:nvSpPr>
        <p:spPr>
          <a:xfrm>
            <a:off x="2455837" y="3913767"/>
            <a:ext cx="895293" cy="175037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   R1 Services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D3C0313-8E7D-CDF0-944F-56AC29BAD799}"/>
              </a:ext>
            </a:extLst>
          </p:cNvPr>
          <p:cNvSpPr/>
          <p:nvPr/>
        </p:nvSpPr>
        <p:spPr>
          <a:xfrm>
            <a:off x="1705241" y="5738012"/>
            <a:ext cx="2798919" cy="179787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Transport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8AF7A634-B978-7FD0-98A1-647F910513A6}"/>
              </a:ext>
            </a:extLst>
          </p:cNvPr>
          <p:cNvSpPr txBox="1"/>
          <p:nvPr/>
        </p:nvSpPr>
        <p:spPr>
          <a:xfrm>
            <a:off x="2522794" y="4509808"/>
            <a:ext cx="665247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Near RT RIC API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F2C93BD-7950-54E7-C318-2CE43D66DD9D}"/>
              </a:ext>
            </a:extLst>
          </p:cNvPr>
          <p:cNvSpPr txBox="1"/>
          <p:nvPr/>
        </p:nvSpPr>
        <p:spPr>
          <a:xfrm>
            <a:off x="3207817" y="4931196"/>
            <a:ext cx="10900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E2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F7B4059-D3CA-D6D4-EFB3-F41EDA40CC2C}"/>
              </a:ext>
            </a:extLst>
          </p:cNvPr>
          <p:cNvSpPr txBox="1"/>
          <p:nvPr/>
        </p:nvSpPr>
        <p:spPr>
          <a:xfrm>
            <a:off x="2465682" y="5101948"/>
            <a:ext cx="397545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Fronthaul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20C8AD6-7576-F3A8-DAC0-4669C60E4156}"/>
              </a:ext>
            </a:extLst>
          </p:cNvPr>
          <p:cNvSpPr/>
          <p:nvPr/>
        </p:nvSpPr>
        <p:spPr>
          <a:xfrm>
            <a:off x="2847272" y="4251170"/>
            <a:ext cx="418088" cy="2110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xApps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F185319-7450-8CBB-3551-0DBB5E27C998}"/>
              </a:ext>
            </a:extLst>
          </p:cNvPr>
          <p:cNvSpPr txBox="1"/>
          <p:nvPr/>
        </p:nvSpPr>
        <p:spPr>
          <a:xfrm>
            <a:off x="3669141" y="5178366"/>
            <a:ext cx="105798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F1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C072029-19F6-82A8-3EA3-70A8D417789E}"/>
              </a:ext>
            </a:extLst>
          </p:cNvPr>
          <p:cNvSpPr txBox="1"/>
          <p:nvPr/>
        </p:nvSpPr>
        <p:spPr>
          <a:xfrm>
            <a:off x="4744246" y="4363161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O2</a:t>
            </a: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pic>
        <p:nvPicPr>
          <p:cNvPr id="96" name="Picture 20" descr="Related image">
            <a:extLst>
              <a:ext uri="{FF2B5EF4-FFF2-40B4-BE49-F238E27FC236}">
                <a16:creationId xmlns:a16="http://schemas.microsoft.com/office/drawing/2014/main" id="{DE60DC19-4409-80FA-46E9-E062AA374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18" y="4781170"/>
            <a:ext cx="303843" cy="30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869B7983-72B6-BA38-57C0-EFAB0D547003}"/>
              </a:ext>
            </a:extLst>
          </p:cNvPr>
          <p:cNvSpPr/>
          <p:nvPr/>
        </p:nvSpPr>
        <p:spPr>
          <a:xfrm>
            <a:off x="1376337" y="3068457"/>
            <a:ext cx="3659411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Open RAN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EDECA9-4E1C-03CD-6F5A-A460264CE49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69986" y="5458860"/>
            <a:ext cx="4712437" cy="11280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72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WG2 Conformance &amp; Interoperability Tests (A1, R1)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WG3 Conformance &amp; Interoperability Tests (E2)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WG4 Conformance &amp; Interoperability Tests (Fronthaul)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WG6 Conformance &amp; Interoperability Tests (Cloud)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WG8 Interoperability Tests (Stack)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WG9 Transport Tests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 Display" panose="02110004020202020204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C6EF3E6F-855D-2BAB-CC72-72C0AEA225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64529" y="3703258"/>
            <a:ext cx="4712437" cy="3514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TIFG E2E Tests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WG11 Security Tests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47F149F-AF63-FE88-DADE-A17495221D6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50205" y="4862001"/>
            <a:ext cx="4712437" cy="3514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WG5 Interoperability Tests (X2, Xn, F1)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7C4310-AA6E-86A9-538E-D15A00449D27}"/>
              </a:ext>
            </a:extLst>
          </p:cNvPr>
          <p:cNvSpPr txBox="1"/>
          <p:nvPr/>
        </p:nvSpPr>
        <p:spPr>
          <a:xfrm>
            <a:off x="533524" y="6470364"/>
            <a:ext cx="5756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latin typeface="Aptos Display" panose="020B0004020202020204" pitchFamily="34" charset="0"/>
              </a:rPr>
              <a:t>NOTE</a:t>
            </a:r>
            <a:r>
              <a:rPr lang="en-US" sz="1200">
                <a:latin typeface="Aptos Display" panose="020B0004020202020204" pitchFamily="34" charset="0"/>
              </a:rPr>
              <a:t>: Test specifications for LTE are available but not referenced in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323445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C182A-0AE0-B7FC-3E34-711DEE27C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C06336F-6F46-1884-64A6-553DA568B972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2. Open Fronthaul 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F3E0C04C-5E27-C75D-1610-79AF999F1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D4C2A15-4AF5-1AE9-CA78-27F3BF23D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330654"/>
              </p:ext>
            </p:extLst>
          </p:nvPr>
        </p:nvGraphicFramePr>
        <p:xfrm>
          <a:off x="533525" y="1316609"/>
          <a:ext cx="11124950" cy="1074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>
                          <a:solidFill>
                            <a:schemeClr val="tx1"/>
                          </a:solidFill>
                          <a:latin typeface="+mj-lt"/>
                        </a:rPr>
                        <a:t>NR</a:t>
                      </a:r>
                      <a:r>
                        <a:rPr lang="en-SG" sz="1400">
                          <a:solidFill>
                            <a:schemeClr val="tx1"/>
                          </a:solidFill>
                          <a:latin typeface="+mj-lt"/>
                        </a:rPr>
                        <a:t> -  Base Station Conformance 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(TS 38.141, 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141-1, 141-2)</a:t>
                      </a:r>
                      <a:endParaRPr lang="en-SG" sz="140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50800" lvl="0" indent="-171450">
                        <a:lnSpc>
                          <a:spcPct val="100000"/>
                        </a:lnSpc>
                        <a:spcAft>
                          <a:spcPts val="30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SG" sz="1400" b="1">
                          <a:solidFill>
                            <a:schemeClr val="tx1"/>
                          </a:solidFill>
                          <a:latin typeface="+mj-lt"/>
                        </a:rPr>
                        <a:t>6G</a:t>
                      </a:r>
                      <a:r>
                        <a:rPr lang="en-SG" sz="1400">
                          <a:solidFill>
                            <a:schemeClr val="tx1"/>
                          </a:solidFill>
                          <a:latin typeface="+mj-lt"/>
                        </a:rPr>
                        <a:t> - continue to evolve Conformance tests (e.g. extend to FR3)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WG4 fronthaul Conformance &amp; Interoperability tests (IOT)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 continue to evolve O-RAN fronthaul conformance and IOT</a:t>
                      </a:r>
                      <a:endParaRPr lang="en-SG" sz="14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965488"/>
                  </a:ext>
                </a:extLst>
              </a:tr>
            </a:tbl>
          </a:graphicData>
        </a:graphic>
      </p:graphicFrame>
      <p:sp>
        <p:nvSpPr>
          <p:cNvPr id="3" name="Slide Number Placeholder 15">
            <a:extLst>
              <a:ext uri="{FF2B5EF4-FFF2-40B4-BE49-F238E27FC236}">
                <a16:creationId xmlns:a16="http://schemas.microsoft.com/office/drawing/2014/main" id="{7BB5BDEB-3959-DB11-99B3-BBA4B4249E01}"/>
              </a:ext>
            </a:extLst>
          </p:cNvPr>
          <p:cNvSpPr txBox="1">
            <a:spLocks/>
          </p:cNvSpPr>
          <p:nvPr/>
        </p:nvSpPr>
        <p:spPr>
          <a:xfrm>
            <a:off x="9194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48A3BFBC-C323-4FFA-B3D7-68967E936D35}" type="slidenum">
              <a:rPr lang="en-US" smtClean="0">
                <a:solidFill>
                  <a:prstClr val="black">
                    <a:tint val="82000"/>
                  </a:prstClr>
                </a:solidFill>
                <a:latin typeface="Aptos Display" panose="02110004020202020204"/>
              </a:rPr>
              <a:pPr>
                <a:defRPr/>
              </a:pPr>
              <a:t>4</a:t>
            </a:fld>
            <a:endParaRPr lang="en-US">
              <a:solidFill>
                <a:prstClr val="black">
                  <a:tint val="82000"/>
                </a:prstClr>
              </a:solidFill>
              <a:latin typeface="Aptos Display" panose="02110004020202020204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2A9846E-CB7D-CE0A-BFBB-05E105B3EA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247631"/>
              </p:ext>
            </p:extLst>
          </p:nvPr>
        </p:nvGraphicFramePr>
        <p:xfrm>
          <a:off x="1884281" y="2915314"/>
          <a:ext cx="3225046" cy="91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7" imgW="4494381" imgH="1251858" progId="Word.Picture.8">
                  <p:embed/>
                </p:oleObj>
              </mc:Choice>
              <mc:Fallback>
                <p:oleObj name="Picture" r:id="rId7" imgW="4494381" imgH="1251858" progId="Word.Picture.8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2A9846E-CB7D-CE0A-BFBB-05E105B3EAE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4281" y="2915314"/>
                        <a:ext cx="3225046" cy="915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CB0426F-62AC-DB5A-EA8B-6D4425D4AE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542491"/>
              </p:ext>
            </p:extLst>
          </p:nvPr>
        </p:nvGraphicFramePr>
        <p:xfrm>
          <a:off x="2136560" y="4458068"/>
          <a:ext cx="3187594" cy="1885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9" imgW="5640262" imgH="3231891" progId="Word.Picture.8">
                  <p:embed/>
                </p:oleObj>
              </mc:Choice>
              <mc:Fallback>
                <p:oleObj name="Picture" r:id="rId9" imgW="5640262" imgH="3231891" progId="Word.Picture.8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CB0426F-62AC-DB5A-EA8B-6D4425D4AE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560" y="4458068"/>
                        <a:ext cx="3187594" cy="18850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B2EBD62-5E93-92D4-1F2F-4C33F99240B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19348" y="2589094"/>
            <a:ext cx="4752000" cy="252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BS Transmitter Tests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D69DA1-9CBD-A95C-7F83-808A4624605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19348" y="4252561"/>
            <a:ext cx="4752000" cy="252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BS Receiver Tests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983FA8-9B51-2400-00F8-653C890DADF0}"/>
              </a:ext>
            </a:extLst>
          </p:cNvPr>
          <p:cNvSpPr txBox="1"/>
          <p:nvPr/>
        </p:nvSpPr>
        <p:spPr>
          <a:xfrm>
            <a:off x="1019348" y="3843669"/>
            <a:ext cx="220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latin typeface="+mj-lt"/>
              </a:rPr>
              <a:t>Example</a:t>
            </a:r>
          </a:p>
          <a:p>
            <a:r>
              <a:rPr lang="en-US" sz="900">
                <a:latin typeface="+mj-lt"/>
              </a:rPr>
              <a:t>[Source: 3GPP TS 38.141-1, Figure D.1.1-1]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A06C3B-BEF8-27B1-BC5D-2DC4048EC31E}"/>
              </a:ext>
            </a:extLst>
          </p:cNvPr>
          <p:cNvSpPr txBox="1"/>
          <p:nvPr/>
        </p:nvSpPr>
        <p:spPr>
          <a:xfrm>
            <a:off x="1019348" y="5896471"/>
            <a:ext cx="220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latin typeface="+mj-lt"/>
              </a:rPr>
              <a:t>Example</a:t>
            </a:r>
          </a:p>
          <a:p>
            <a:r>
              <a:rPr lang="en-US" sz="900">
                <a:latin typeface="+mj-lt"/>
              </a:rPr>
              <a:t>[Source: 3GPP TS 38.141-1, Figure D.2.1-1]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ACB2A8-4024-23F7-D9C0-91C2A0DD21DC}"/>
              </a:ext>
            </a:extLst>
          </p:cNvPr>
          <p:cNvSpPr/>
          <p:nvPr/>
        </p:nvSpPr>
        <p:spPr>
          <a:xfrm>
            <a:off x="8604984" y="3107798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O-RU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47FD75-2B60-71F2-7E58-C2DEFA621F8B}"/>
              </a:ext>
            </a:extLst>
          </p:cNvPr>
          <p:cNvSpPr/>
          <p:nvPr/>
        </p:nvSpPr>
        <p:spPr>
          <a:xfrm>
            <a:off x="6999864" y="3107798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O-DU Emulator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4A07FF2-A317-03C8-76C5-2C488E9C2419}"/>
              </a:ext>
            </a:extLst>
          </p:cNvPr>
          <p:cNvSpPr/>
          <p:nvPr/>
        </p:nvSpPr>
        <p:spPr>
          <a:xfrm>
            <a:off x="10397972" y="3107798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Signal Analyzer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457C8B-46D4-4A30-3B83-6197D0891E1F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>
            <a:off x="9399843" y="3233798"/>
            <a:ext cx="998129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F7F337-1845-A28F-03B8-9FE4F5791EA0}"/>
              </a:ext>
            </a:extLst>
          </p:cNvPr>
          <p:cNvCxnSpPr>
            <a:cxnSpLocks/>
            <a:stCxn id="15" idx="1"/>
            <a:endCxn id="16" idx="3"/>
          </p:cNvCxnSpPr>
          <p:nvPr/>
        </p:nvCxnSpPr>
        <p:spPr>
          <a:xfrm flipH="1">
            <a:off x="7794723" y="3233798"/>
            <a:ext cx="81026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1052E96-1372-0439-D5AD-7135980694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53245" y="2589792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3GPP Conformance Tests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C96FE4-1E56-DACF-F06D-5217B063D048}"/>
              </a:ext>
            </a:extLst>
          </p:cNvPr>
          <p:cNvSpPr/>
          <p:nvPr/>
        </p:nvSpPr>
        <p:spPr>
          <a:xfrm>
            <a:off x="8604984" y="3744745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O-RU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EB21573-5624-B3BD-D5E7-DEA13F3C3B1D}"/>
              </a:ext>
            </a:extLst>
          </p:cNvPr>
          <p:cNvSpPr/>
          <p:nvPr/>
        </p:nvSpPr>
        <p:spPr>
          <a:xfrm>
            <a:off x="6999864" y="3744745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Signal Source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2A60BF2-40B7-2DD3-C0DF-8D6EA1FF8514}"/>
              </a:ext>
            </a:extLst>
          </p:cNvPr>
          <p:cNvSpPr/>
          <p:nvPr/>
        </p:nvSpPr>
        <p:spPr>
          <a:xfrm>
            <a:off x="10397972" y="3744745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O-DU Emulator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F5B40-5EF5-DAED-C51E-AE3CDF87A5BB}"/>
              </a:ext>
            </a:extLst>
          </p:cNvPr>
          <p:cNvCxnSpPr>
            <a:cxnSpLocks/>
            <a:stCxn id="22" idx="3"/>
            <a:endCxn id="21" idx="1"/>
          </p:cNvCxnSpPr>
          <p:nvPr/>
        </p:nvCxnSpPr>
        <p:spPr>
          <a:xfrm>
            <a:off x="7794723" y="3870745"/>
            <a:ext cx="810261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B6EE3AA-0A74-1F53-58C7-DD3595CF6DA8}"/>
              </a:ext>
            </a:extLst>
          </p:cNvPr>
          <p:cNvCxnSpPr>
            <a:cxnSpLocks/>
            <a:stCxn id="23" idx="1"/>
            <a:endCxn id="21" idx="3"/>
          </p:cNvCxnSpPr>
          <p:nvPr/>
        </p:nvCxnSpPr>
        <p:spPr>
          <a:xfrm flipH="1">
            <a:off x="9399843" y="3870745"/>
            <a:ext cx="9981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00FC7038-9D84-D3F3-3538-BC8E6FC82D91}"/>
              </a:ext>
            </a:extLst>
          </p:cNvPr>
          <p:cNvSpPr/>
          <p:nvPr/>
        </p:nvSpPr>
        <p:spPr>
          <a:xfrm>
            <a:off x="6781802" y="2902052"/>
            <a:ext cx="2724148" cy="579228"/>
          </a:xfrm>
          <a:prstGeom prst="rect">
            <a:avLst/>
          </a:prstGeom>
          <a:noFill/>
          <a:ln w="1270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rtlCol="0" anchor="t" anchorCtr="0"/>
          <a:lstStyle/>
          <a:p>
            <a:pPr algn="ctr"/>
            <a:r>
              <a:rPr lang="en-US" sz="800">
                <a:solidFill>
                  <a:schemeClr val="tx1"/>
                </a:solidFill>
                <a:latin typeface="+mj-lt"/>
              </a:rPr>
              <a:t>BS under TX test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FF5610-2806-F509-246B-6DA694A76FA7}"/>
              </a:ext>
            </a:extLst>
          </p:cNvPr>
          <p:cNvSpPr/>
          <p:nvPr/>
        </p:nvSpPr>
        <p:spPr>
          <a:xfrm>
            <a:off x="8329971" y="3559693"/>
            <a:ext cx="2957154" cy="544065"/>
          </a:xfrm>
          <a:prstGeom prst="rect">
            <a:avLst/>
          </a:prstGeom>
          <a:noFill/>
          <a:ln w="1270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rtlCol="0" anchor="t" anchorCtr="0"/>
          <a:lstStyle/>
          <a:p>
            <a:pPr algn="ctr"/>
            <a:r>
              <a:rPr lang="en-US" sz="800">
                <a:solidFill>
                  <a:schemeClr val="tx1"/>
                </a:solidFill>
                <a:latin typeface="+mj-lt"/>
              </a:rPr>
              <a:t>BS under RX test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059401E-2342-A183-096F-46950D898B4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50205" y="4252561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Fronthaul Conformance Tests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DAA4FE7-7E4B-E2E2-8F20-162CA6671DC2}"/>
              </a:ext>
            </a:extLst>
          </p:cNvPr>
          <p:cNvSpPr/>
          <p:nvPr/>
        </p:nvSpPr>
        <p:spPr>
          <a:xfrm>
            <a:off x="8604984" y="4572551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O-RU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C842076-3D21-8D85-044A-F0CF2E444694}"/>
              </a:ext>
            </a:extLst>
          </p:cNvPr>
          <p:cNvSpPr/>
          <p:nvPr/>
        </p:nvSpPr>
        <p:spPr>
          <a:xfrm>
            <a:off x="7000874" y="4572551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Signal Source and Analyzer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8D6CD78-B361-2E07-E7C7-1D1E68B8E71F}"/>
              </a:ext>
            </a:extLst>
          </p:cNvPr>
          <p:cNvSpPr/>
          <p:nvPr/>
        </p:nvSpPr>
        <p:spPr>
          <a:xfrm>
            <a:off x="10397972" y="4572551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O-DU Emulator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10A1CD8-B3DE-C3A6-3ECD-6CA9575533B0}"/>
              </a:ext>
            </a:extLst>
          </p:cNvPr>
          <p:cNvCxnSpPr>
            <a:cxnSpLocks/>
            <a:stCxn id="30" idx="3"/>
            <a:endCxn id="29" idx="1"/>
          </p:cNvCxnSpPr>
          <p:nvPr/>
        </p:nvCxnSpPr>
        <p:spPr>
          <a:xfrm>
            <a:off x="7795733" y="4698551"/>
            <a:ext cx="809251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C7B7E9A-FE69-93BA-D38C-641916441DB3}"/>
              </a:ext>
            </a:extLst>
          </p:cNvPr>
          <p:cNvCxnSpPr>
            <a:cxnSpLocks/>
            <a:stCxn id="31" idx="1"/>
            <a:endCxn id="29" idx="3"/>
          </p:cNvCxnSpPr>
          <p:nvPr/>
        </p:nvCxnSpPr>
        <p:spPr>
          <a:xfrm flipH="1">
            <a:off x="9399843" y="4698551"/>
            <a:ext cx="9981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D8EF7B54-1794-A54C-E98B-3DE820045A8F}"/>
              </a:ext>
            </a:extLst>
          </p:cNvPr>
          <p:cNvSpPr/>
          <p:nvPr/>
        </p:nvSpPr>
        <p:spPr>
          <a:xfrm>
            <a:off x="8604984" y="4919492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O-DU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47DA00D-D9B3-DAE4-0099-F0414D4A9E7B}"/>
              </a:ext>
            </a:extLst>
          </p:cNvPr>
          <p:cNvSpPr/>
          <p:nvPr/>
        </p:nvSpPr>
        <p:spPr>
          <a:xfrm>
            <a:off x="7000874" y="4920658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UE + O-RU Emulator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8047F4E-B27A-42F9-83AF-24206DA0A1B0}"/>
              </a:ext>
            </a:extLst>
          </p:cNvPr>
          <p:cNvSpPr/>
          <p:nvPr/>
        </p:nvSpPr>
        <p:spPr>
          <a:xfrm>
            <a:off x="10397972" y="4919492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O-CU and Core Emulator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200703B-8385-EDB6-D894-623A47DB2E0B}"/>
              </a:ext>
            </a:extLst>
          </p:cNvPr>
          <p:cNvCxnSpPr>
            <a:cxnSpLocks/>
            <a:stCxn id="35" idx="3"/>
            <a:endCxn id="34" idx="1"/>
          </p:cNvCxnSpPr>
          <p:nvPr/>
        </p:nvCxnSpPr>
        <p:spPr>
          <a:xfrm flipV="1">
            <a:off x="7795733" y="5045492"/>
            <a:ext cx="809251" cy="1166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DD6BE4B-3D9A-69BC-332F-09C91158E6BC}"/>
              </a:ext>
            </a:extLst>
          </p:cNvPr>
          <p:cNvCxnSpPr>
            <a:cxnSpLocks/>
            <a:stCxn id="36" idx="1"/>
            <a:endCxn id="34" idx="3"/>
          </p:cNvCxnSpPr>
          <p:nvPr/>
        </p:nvCxnSpPr>
        <p:spPr>
          <a:xfrm flipH="1">
            <a:off x="9399843" y="5045492"/>
            <a:ext cx="9981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36D06E2C-B18A-B7AF-0EAA-F6169F087C4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50205" y="5369534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Fronthaul Interoperability Tests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A648CD4-D0BD-5A3D-13CC-283E7D2BEA19}"/>
              </a:ext>
            </a:extLst>
          </p:cNvPr>
          <p:cNvSpPr/>
          <p:nvPr/>
        </p:nvSpPr>
        <p:spPr>
          <a:xfrm>
            <a:off x="8133240" y="5726057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O-RU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F11D6CB-8998-2CFA-AA95-DCBEBB04A1B9}"/>
              </a:ext>
            </a:extLst>
          </p:cNvPr>
          <p:cNvSpPr/>
          <p:nvPr/>
        </p:nvSpPr>
        <p:spPr>
          <a:xfrm>
            <a:off x="9265606" y="5726056"/>
            <a:ext cx="794859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O-DU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ADDF4A1-ED67-1FCE-FD20-BE6391561F48}"/>
              </a:ext>
            </a:extLst>
          </p:cNvPr>
          <p:cNvCxnSpPr>
            <a:cxnSpLocks/>
            <a:stCxn id="41" idx="1"/>
            <a:endCxn id="40" idx="3"/>
          </p:cNvCxnSpPr>
          <p:nvPr/>
        </p:nvCxnSpPr>
        <p:spPr>
          <a:xfrm flipH="1">
            <a:off x="8928099" y="5852056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23A406A5-0751-96F7-4923-B549806DE4F1}"/>
              </a:ext>
            </a:extLst>
          </p:cNvPr>
          <p:cNvSpPr/>
          <p:nvPr/>
        </p:nvSpPr>
        <p:spPr>
          <a:xfrm>
            <a:off x="7000874" y="5726056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Real UEs / </a:t>
            </a:r>
          </a:p>
          <a:p>
            <a:pPr algn="ctr"/>
            <a:r>
              <a:rPr lang="en-US" sz="800">
                <a:latin typeface="+mj-lt"/>
              </a:rPr>
              <a:t>UE Emulator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2C8486-35E5-9A61-8A73-7EE9D1B1425E}"/>
              </a:ext>
            </a:extLst>
          </p:cNvPr>
          <p:cNvSpPr/>
          <p:nvPr/>
        </p:nvSpPr>
        <p:spPr>
          <a:xfrm>
            <a:off x="10397972" y="5726056"/>
            <a:ext cx="794859" cy="251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>
                <a:latin typeface="+mj-lt"/>
              </a:rPr>
              <a:t>O-CU and Core Emulator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0835CC8-2C62-2646-578F-91A32DD54C8B}"/>
              </a:ext>
            </a:extLst>
          </p:cNvPr>
          <p:cNvCxnSpPr>
            <a:cxnSpLocks/>
            <a:stCxn id="44" idx="1"/>
            <a:endCxn id="41" idx="3"/>
          </p:cNvCxnSpPr>
          <p:nvPr/>
        </p:nvCxnSpPr>
        <p:spPr>
          <a:xfrm flipH="1">
            <a:off x="10060465" y="5852056"/>
            <a:ext cx="337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39A14E7-58B7-B029-646D-B636E7DB8645}"/>
              </a:ext>
            </a:extLst>
          </p:cNvPr>
          <p:cNvCxnSpPr>
            <a:cxnSpLocks/>
            <a:stCxn id="40" idx="1"/>
            <a:endCxn id="43" idx="3"/>
          </p:cNvCxnSpPr>
          <p:nvPr/>
        </p:nvCxnSpPr>
        <p:spPr>
          <a:xfrm flipH="1" flipV="1">
            <a:off x="7795733" y="5852056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DD28469A-1439-09F4-C79B-7D9685142097}"/>
              </a:ext>
            </a:extLst>
          </p:cNvPr>
          <p:cNvSpPr txBox="1"/>
          <p:nvPr/>
        </p:nvSpPr>
        <p:spPr>
          <a:xfrm>
            <a:off x="533524" y="6470364"/>
            <a:ext cx="5756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latin typeface="Aptos Display" panose="020B0004020202020204" pitchFamily="34" charset="0"/>
              </a:rPr>
              <a:t>NOTE</a:t>
            </a:r>
            <a:r>
              <a:rPr lang="en-US" sz="1200">
                <a:latin typeface="Aptos Display" panose="020B0004020202020204" pitchFamily="34" charset="0"/>
              </a:rPr>
              <a:t>: Test specifications for LTE are available but not referenced in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4207222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FBAD7-D44A-82D7-569B-9AC3A204E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E2B6EEF-4275-A378-D87F-D2099BA6F783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3. SMO and Automation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9BEE739C-061C-2DFF-881E-EBA54FE10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C36DCAE-F4C5-AD67-340B-9158304FD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53007"/>
              </p:ext>
            </p:extLst>
          </p:nvPr>
        </p:nvGraphicFramePr>
        <p:xfrm>
          <a:off x="533525" y="1316609"/>
          <a:ext cx="1112495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 Available </a:t>
                      </a:r>
                      <a:r>
                        <a:rPr lang="en-SG" sz="140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Develop test cases for SMO and Automation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211561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89FBC66-5FC2-5CD3-0A5A-4CA6B9347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55" y="2363197"/>
            <a:ext cx="6387465" cy="332740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9C439C-503B-406C-83AD-5DB66ED03670}"/>
              </a:ext>
            </a:extLst>
          </p:cNvPr>
          <p:cNvSpPr txBox="1"/>
          <p:nvPr/>
        </p:nvSpPr>
        <p:spPr>
          <a:xfrm>
            <a:off x="3246646" y="5794380"/>
            <a:ext cx="568296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>
                <a:latin typeface="+mj-lt"/>
              </a:rPr>
              <a:t>Reference</a:t>
            </a:r>
          </a:p>
          <a:p>
            <a:r>
              <a:rPr lang="en-US" sz="1050">
                <a:latin typeface="+mj-lt"/>
              </a:rPr>
              <a:t>[Source: O-RAN Architecture Description - Figure 5.3.1.2.1-1: SMOSs in the SMO SBA representation]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AB2C96-7DAC-C91C-2D6F-21D0E701A2B4}"/>
              </a:ext>
            </a:extLst>
          </p:cNvPr>
          <p:cNvSpPr txBox="1"/>
          <p:nvPr/>
        </p:nvSpPr>
        <p:spPr>
          <a:xfrm>
            <a:off x="722074" y="6430940"/>
            <a:ext cx="8340132" cy="265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  <a:spcAft>
                <a:spcPts val="600"/>
              </a:spcAft>
            </a:pPr>
            <a:r>
              <a:rPr lang="en-US" sz="1050">
                <a:effectLst/>
                <a:latin typeface="+mj-lt"/>
                <a:ea typeface="DengXian" panose="02010600030101010101" pitchFamily="2" charset="-122"/>
                <a:cs typeface="Times New Roman" panose="02020603050405020304" pitchFamily="18" charset="0"/>
              </a:rPr>
              <a:t>SMO Service (SMOS): Standardized cohesive set of management, orchestration and automation capabilities offered by an SMO Function. </a:t>
            </a:r>
            <a:endParaRPr lang="en-SG" sz="105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3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4FCC1-5047-A2A6-EA22-B121C51CB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344F9CB-1655-D72B-D3D2-E469541597E1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4. Intelligence including AI/ML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9DF5FAE-1B07-30A2-4110-F16D0AD494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247748"/>
              </p:ext>
            </p:extLst>
          </p:nvPr>
        </p:nvGraphicFramePr>
        <p:xfrm>
          <a:off x="533525" y="1316609"/>
          <a:ext cx="11124950" cy="1287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Develop AI/ML Test and Evaluation framework taking into considerations requirements to support AI/ML use cases across CN, RAN, OAM, and UE</a:t>
                      </a:r>
                      <a:endParaRPr lang="en-SG" sz="14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test specs for R1 and RIC-enabled use cases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Develop AI/ML Test and Evaluation framework taking into considerations the RIC architecture, rApps and interfaces</a:t>
                      </a:r>
                      <a:endParaRPr lang="en-SG" sz="14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900077"/>
                  </a:ext>
                </a:extLst>
              </a:tr>
            </a:tbl>
          </a:graphicData>
        </a:graphic>
      </p:graphicFrame>
      <p:pic>
        <p:nvPicPr>
          <p:cNvPr id="38" name="Picture 37">
            <a:extLst>
              <a:ext uri="{FF2B5EF4-FFF2-40B4-BE49-F238E27FC236}">
                <a16:creationId xmlns:a16="http://schemas.microsoft.com/office/drawing/2014/main" id="{2839E947-3605-85A6-F69E-5135FBD87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800" y="3030730"/>
            <a:ext cx="4752000" cy="266112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6D42B24-293D-C36D-15BA-C09CEE035F23}"/>
              </a:ext>
            </a:extLst>
          </p:cNvPr>
          <p:cNvSpPr txBox="1"/>
          <p:nvPr/>
        </p:nvSpPr>
        <p:spPr>
          <a:xfrm>
            <a:off x="6601800" y="5808935"/>
            <a:ext cx="537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latin typeface="+mj-lt"/>
              </a:rPr>
              <a:t>Example</a:t>
            </a:r>
          </a:p>
          <a:p>
            <a:r>
              <a:rPr lang="en-US" sz="900">
                <a:latin typeface="+mj-lt"/>
              </a:rPr>
              <a:t>[Source: O-RAN R1 Interface Test Specification, Figure 4.2.2.1-1: Illustration of R1 conformance testing of rApps]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D2A3BF9-0895-9DDC-9E5E-07EE58FB169C}"/>
              </a:ext>
            </a:extLst>
          </p:cNvPr>
          <p:cNvSpPr/>
          <p:nvPr/>
        </p:nvSpPr>
        <p:spPr>
          <a:xfrm>
            <a:off x="6677956" y="3231015"/>
            <a:ext cx="4591050" cy="581025"/>
          </a:xfrm>
          <a:prstGeom prst="rect">
            <a:avLst/>
          </a:prstGeom>
          <a:solidFill>
            <a:schemeClr val="accent4">
              <a:alpha val="1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7292174-F97B-37E7-C091-EE677C045FF4}"/>
              </a:ext>
            </a:extLst>
          </p:cNvPr>
          <p:cNvSpPr/>
          <p:nvPr/>
        </p:nvSpPr>
        <p:spPr>
          <a:xfrm>
            <a:off x="6677956" y="4180185"/>
            <a:ext cx="4591050" cy="1352675"/>
          </a:xfrm>
          <a:prstGeom prst="rect">
            <a:avLst/>
          </a:prstGeom>
          <a:solidFill>
            <a:srgbClr val="FF0000">
              <a:alpha val="6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95A58C6-686C-1D4D-B55D-BDD0A78A746F}"/>
              </a:ext>
            </a:extLst>
          </p:cNvPr>
          <p:cNvSpPr/>
          <p:nvPr/>
        </p:nvSpPr>
        <p:spPr>
          <a:xfrm>
            <a:off x="6468361" y="3231015"/>
            <a:ext cx="209595" cy="581025"/>
          </a:xfrm>
          <a:prstGeom prst="rect">
            <a:avLst/>
          </a:prstGeom>
          <a:solidFill>
            <a:srgbClr val="2D7F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>
                <a:latin typeface="+mj-lt"/>
              </a:rPr>
              <a:t>DUT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6055D60-BB92-D3CD-4AD2-BA9298D38C91}"/>
              </a:ext>
            </a:extLst>
          </p:cNvPr>
          <p:cNvSpPr/>
          <p:nvPr/>
        </p:nvSpPr>
        <p:spPr>
          <a:xfrm>
            <a:off x="6468361" y="4180185"/>
            <a:ext cx="209595" cy="13526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>
                <a:latin typeface="+mj-lt"/>
              </a:rPr>
              <a:t>Test Simulator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1A0D690-F858-AC10-BF3A-004DD115401B}"/>
              </a:ext>
            </a:extLst>
          </p:cNvPr>
          <p:cNvSpPr txBox="1"/>
          <p:nvPr/>
        </p:nvSpPr>
        <p:spPr>
          <a:xfrm>
            <a:off x="538076" y="2712827"/>
            <a:ext cx="5557924" cy="36435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pPr algn="l"/>
            <a:r>
              <a:rPr lang="en-US" sz="1400" b="1" i="0" u="none" strike="noStrike" baseline="0" dirty="0">
                <a:solidFill>
                  <a:srgbClr val="00B0F0"/>
                </a:solidFill>
                <a:latin typeface="Aptos Display" panose="020B0004020202020204" pitchFamily="34" charset="0"/>
              </a:rPr>
              <a:t>Common Requirement</a:t>
            </a:r>
            <a:r>
              <a:rPr lang="en-US" sz="1400" i="0" u="none" strike="noStrike" baseline="0" dirty="0">
                <a:solidFill>
                  <a:srgbClr val="00B0F0"/>
                </a:solidFill>
                <a:latin typeface="Aptos Display" panose="020B0004020202020204" pitchFamily="34" charset="0"/>
              </a:rPr>
              <a:t> </a:t>
            </a:r>
            <a:r>
              <a:rPr lang="en-US" sz="140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-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Operators are keen to evaluate the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benefits / gains versus the complexity, cost and tradeoffs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for “Network for AI” and “AI for Network” use cases in a consistent and quantitative manner.</a:t>
            </a:r>
          </a:p>
          <a:p>
            <a:pPr algn="l">
              <a:buClr>
                <a:srgbClr val="FF0000"/>
              </a:buClr>
            </a:pPr>
            <a:endParaRPr lang="en-US" sz="1200" dirty="0">
              <a:solidFill>
                <a:srgbClr val="000000"/>
              </a:solidFill>
              <a:latin typeface="Aptos Display" panose="020B0004020202020204" pitchFamily="34" charset="0"/>
            </a:endParaRPr>
          </a:p>
          <a:p>
            <a:pPr algn="l">
              <a:buClr>
                <a:srgbClr val="FF0000"/>
              </a:buClr>
            </a:pPr>
            <a:r>
              <a:rPr lang="en-US" sz="1400" b="1" dirty="0">
                <a:solidFill>
                  <a:srgbClr val="00B0F0"/>
                </a:solidFill>
                <a:latin typeface="Aptos Display" panose="020B0004020202020204" pitchFamily="34" charset="0"/>
              </a:rPr>
              <a:t>Common Challenge</a:t>
            </a:r>
            <a:r>
              <a:rPr lang="en-US" sz="1400" dirty="0">
                <a:solidFill>
                  <a:srgbClr val="00B0F0"/>
                </a:solidFill>
                <a:latin typeface="Aptos Display" panose="020B0004020202020204" pitchFamily="34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Aptos Display" panose="020B0004020202020204" pitchFamily="34" charset="0"/>
              </a:rPr>
              <a:t>-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Current approach to AI/ML requires considerable efforts to analyze achievable benefits, complexity increase, testability aspects and normative work per use case.</a:t>
            </a:r>
          </a:p>
          <a:p>
            <a:pPr algn="l"/>
            <a:endParaRPr lang="en-US" sz="1200" dirty="0">
              <a:solidFill>
                <a:srgbClr val="000000"/>
              </a:solidFill>
              <a:latin typeface="Aptos Display" panose="020B0004020202020204" pitchFamily="34" charset="0"/>
            </a:endParaRPr>
          </a:p>
          <a:p>
            <a:pPr algn="l">
              <a:spcAft>
                <a:spcPts val="300"/>
              </a:spcAft>
            </a:pPr>
            <a:r>
              <a:rPr lang="en-US" sz="1400" b="1" i="0" u="none" strike="noStrike" baseline="0" dirty="0">
                <a:solidFill>
                  <a:srgbClr val="00B0F0"/>
                </a:solidFill>
                <a:latin typeface="Aptos Display" panose="020B0004020202020204" pitchFamily="34" charset="0"/>
              </a:rPr>
              <a:t>Proposal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- 3GPP and O-RAN to consider collaborating on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AI/ML Test and Evaluation framework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Aptos Display" panose="020B0004020202020204" pitchFamily="34" charset="0"/>
              </a:rPr>
              <a:t>in the following listed candidate common areas</a:t>
            </a:r>
          </a:p>
          <a:p>
            <a:pPr marL="342900" indent="-342900" algn="l">
              <a:spcAft>
                <a:spcPts val="3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LCM</a:t>
            </a:r>
            <a:r>
              <a:rPr lang="en-US" sz="140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 aspects that enable AI/ML use cases support concerning RAN </a:t>
            </a:r>
          </a:p>
          <a:p>
            <a:pPr marL="342900" indent="-342900" algn="l">
              <a:spcAft>
                <a:spcPts val="3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Digital twin approach (including datasets)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for models training, testing, evaluation and validation</a:t>
            </a:r>
          </a:p>
          <a:p>
            <a:pPr marL="342900" indent="-342900" algn="l">
              <a:buClr>
                <a:srgbClr val="FF0000"/>
              </a:buClr>
              <a:buFont typeface="+mj-lt"/>
              <a:buAutoNum type="arabicPeriod"/>
            </a:pP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Multi-domain KPIs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definition, including the complexity and impacts (such as energy consumption) for </a:t>
            </a:r>
            <a:r>
              <a:rPr lang="en-US" sz="1400" b="1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use cases of common interests </a:t>
            </a:r>
            <a:r>
              <a:rPr lang="en-US" sz="1400" b="0" i="0" u="none" strike="noStrike" baseline="0" dirty="0">
                <a:solidFill>
                  <a:srgbClr val="000000"/>
                </a:solidFill>
                <a:latin typeface="Aptos Display" panose="020B0004020202020204" pitchFamily="34" charset="0"/>
              </a:rPr>
              <a:t>in both organizations.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722F060-B93F-76CF-3F60-B7C559ECCFC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53245" y="2712827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R1 / rApps Tests</a:t>
            </a:r>
          </a:p>
        </p:txBody>
      </p:sp>
      <p:sp>
        <p:nvSpPr>
          <p:cNvPr id="49" name="Slide Number Placeholder 15">
            <a:extLst>
              <a:ext uri="{FF2B5EF4-FFF2-40B4-BE49-F238E27FC236}">
                <a16:creationId xmlns:a16="http://schemas.microsoft.com/office/drawing/2014/main" id="{8115036B-C65F-4A9C-6723-1D5EF9AB9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4800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C0FD53F-D5DD-6CB8-840D-5CD6B844F02D}"/>
              </a:ext>
            </a:extLst>
          </p:cNvPr>
          <p:cNvSpPr txBox="1"/>
          <p:nvPr/>
        </p:nvSpPr>
        <p:spPr>
          <a:xfrm>
            <a:off x="533524" y="6470364"/>
            <a:ext cx="5756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latin typeface="Aptos Display" panose="020B0004020202020204" pitchFamily="34" charset="0"/>
              </a:rPr>
              <a:t>NOTE</a:t>
            </a:r>
            <a:r>
              <a:rPr lang="en-US" sz="1200">
                <a:latin typeface="Aptos Display" panose="020B0004020202020204" pitchFamily="34" charset="0"/>
              </a:rPr>
              <a:t>: Test specifications for LTE are available but not referenced in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2906895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CC920-2C55-1D22-0E24-AA07D0037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F809B07-45EF-42E1-90F1-88D29654E085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5. Cloud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8F03B83D-A5AC-FDA4-FC8B-EC9586B30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01CADA5-58BC-90A5-9005-F7C038094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42237"/>
              </p:ext>
            </p:extLst>
          </p:nvPr>
        </p:nvGraphicFramePr>
        <p:xfrm>
          <a:off x="533525" y="1316609"/>
          <a:ext cx="1112495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>
                          <a:solidFill>
                            <a:schemeClr val="tx1"/>
                          </a:solidFill>
                          <a:latin typeface="+mj-lt"/>
                        </a:rPr>
                        <a:t>Not within 3GPP scope of work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Continue to develop test cases for </a:t>
                      </a: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O-Cloud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O2 interface 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Acceleration Abstraction Layer (AAL)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58184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75A829AE-66E0-F2F4-CE74-9C538EA7724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553245" y="5237053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O-Cloud Interoperability Testing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550535-C352-0C59-58C1-8D247AA834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3245" y="2788094"/>
            <a:ext cx="4752000" cy="17077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DE1D7DB-80A8-D173-B338-D6BCD2CD9F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69986" y="5499053"/>
            <a:ext cx="4712437" cy="8572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72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WG6 Interoperability Tests (Cloud)</a:t>
            </a:r>
          </a:p>
          <a:p>
            <a:pPr marL="361950" lvl="1" indent="-171450" defTabSz="457200">
              <a:spcAft>
                <a:spcPts val="10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Notification API</a:t>
            </a:r>
          </a:p>
          <a:p>
            <a:pPr marL="361950" lvl="1" indent="-171450" defTabSz="457200">
              <a:spcAft>
                <a:spcPts val="10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Acceleration Abstraction Layer (AAL) Interface </a:t>
            </a:r>
          </a:p>
          <a:p>
            <a:pPr marL="361950" lvl="1" indent="-171450" defTabSz="457200">
              <a:spcAft>
                <a:spcPts val="10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O2 Interface (Infrastructure &amp; Deployment Management Services)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313414-428D-ABAD-31D5-3A750833445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69986" y="4912241"/>
            <a:ext cx="4692656" cy="3514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WG6 Conformance Tests (Cloud)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49AE6C-A87C-0358-51B6-A3905E649BA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553245" y="2481718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O-Cloud Interface Conformance Testing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55D5F0-378F-4588-0D20-D79202D16C84}"/>
              </a:ext>
            </a:extLst>
          </p:cNvPr>
          <p:cNvSpPr txBox="1"/>
          <p:nvPr/>
        </p:nvSpPr>
        <p:spPr>
          <a:xfrm>
            <a:off x="6553246" y="4462456"/>
            <a:ext cx="54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+mj-lt"/>
              </a:rPr>
              <a:t>Example</a:t>
            </a:r>
          </a:p>
          <a:p>
            <a:r>
              <a:rPr lang="en-US" sz="900">
                <a:latin typeface="+mj-lt"/>
              </a:rPr>
              <a:t>[Source: O-Cloud Interface Conformance Test Specification, Figure 4.1-1: The overview of O-Cloud Interface test]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655708-7DE2-0428-5A61-D041B469FFE5}"/>
              </a:ext>
            </a:extLst>
          </p:cNvPr>
          <p:cNvSpPr/>
          <p:nvPr/>
        </p:nvSpPr>
        <p:spPr>
          <a:xfrm>
            <a:off x="1383057" y="2866666"/>
            <a:ext cx="3659411" cy="2813538"/>
          </a:xfrm>
          <a:prstGeom prst="rect">
            <a:avLst/>
          </a:prstGeom>
          <a:noFill/>
          <a:ln>
            <a:solidFill>
              <a:srgbClr val="2D7F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BAB5854-02A5-878F-91CC-38941F5D9077}"/>
              </a:ext>
            </a:extLst>
          </p:cNvPr>
          <p:cNvCxnSpPr>
            <a:cxnSpLocks/>
          </p:cNvCxnSpPr>
          <p:nvPr/>
        </p:nvCxnSpPr>
        <p:spPr>
          <a:xfrm>
            <a:off x="3065841" y="3977641"/>
            <a:ext cx="0" cy="25200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65AC1E4-8E78-A5FF-1145-17F5B2B48078}"/>
              </a:ext>
            </a:extLst>
          </p:cNvPr>
          <p:cNvCxnSpPr>
            <a:cxnSpLocks/>
          </p:cNvCxnSpPr>
          <p:nvPr/>
        </p:nvCxnSpPr>
        <p:spPr>
          <a:xfrm>
            <a:off x="2565239" y="3977641"/>
            <a:ext cx="0" cy="25200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73B1C8A6-95F0-76AE-02D2-F39E2A351C0E}"/>
              </a:ext>
            </a:extLst>
          </p:cNvPr>
          <p:cNvSpPr/>
          <p:nvPr/>
        </p:nvSpPr>
        <p:spPr>
          <a:xfrm>
            <a:off x="1696212" y="2994360"/>
            <a:ext cx="2990884" cy="736501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   SMO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797BF2B-DF99-609A-1E4E-61A517608B1F}"/>
              </a:ext>
            </a:extLst>
          </p:cNvPr>
          <p:cNvSpPr/>
          <p:nvPr/>
        </p:nvSpPr>
        <p:spPr>
          <a:xfrm>
            <a:off x="1705241" y="4643889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O-RUs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9CFA2F-4016-28F0-9DE3-4EA4497611BA}"/>
              </a:ext>
            </a:extLst>
          </p:cNvPr>
          <p:cNvSpPr/>
          <p:nvPr/>
        </p:nvSpPr>
        <p:spPr>
          <a:xfrm>
            <a:off x="2383305" y="3060870"/>
            <a:ext cx="2120855" cy="598036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36576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Non-RT RIC      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EAA600-B825-FDAC-8D60-D607BA981E75}"/>
              </a:ext>
            </a:extLst>
          </p:cNvPr>
          <p:cNvCxnSpPr>
            <a:cxnSpLocks/>
          </p:cNvCxnSpPr>
          <p:nvPr/>
        </p:nvCxnSpPr>
        <p:spPr>
          <a:xfrm>
            <a:off x="2045781" y="3730861"/>
            <a:ext cx="0" cy="913028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93DDA11-FAEC-F83F-BFC3-981083D8FB4A}"/>
              </a:ext>
            </a:extLst>
          </p:cNvPr>
          <p:cNvSpPr/>
          <p:nvPr/>
        </p:nvSpPr>
        <p:spPr>
          <a:xfrm>
            <a:off x="3823081" y="4643889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O-CU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0BCF541-1FE5-1D12-0CF0-DEC4DC33EB48}"/>
              </a:ext>
            </a:extLst>
          </p:cNvPr>
          <p:cNvSpPr/>
          <p:nvPr/>
        </p:nvSpPr>
        <p:spPr>
          <a:xfrm>
            <a:off x="2914179" y="4643889"/>
            <a:ext cx="681079" cy="262814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O-DU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C340568-823C-D386-2E65-CE219F7FC5F2}"/>
              </a:ext>
            </a:extLst>
          </p:cNvPr>
          <p:cNvCxnSpPr>
            <a:cxnSpLocks/>
          </p:cNvCxnSpPr>
          <p:nvPr/>
        </p:nvCxnSpPr>
        <p:spPr>
          <a:xfrm flipH="1">
            <a:off x="2386320" y="4775296"/>
            <a:ext cx="527859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F425FD6-1546-51EA-219D-43FA8954DA73}"/>
              </a:ext>
            </a:extLst>
          </p:cNvPr>
          <p:cNvCxnSpPr>
            <a:cxnSpLocks/>
          </p:cNvCxnSpPr>
          <p:nvPr/>
        </p:nvCxnSpPr>
        <p:spPr>
          <a:xfrm>
            <a:off x="3595258" y="4775296"/>
            <a:ext cx="227823" cy="0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4D282BB-2814-EE14-0B31-571303474E9D}"/>
              </a:ext>
            </a:extLst>
          </p:cNvPr>
          <p:cNvCxnSpPr>
            <a:cxnSpLocks/>
          </p:cNvCxnSpPr>
          <p:nvPr/>
        </p:nvCxnSpPr>
        <p:spPr>
          <a:xfrm>
            <a:off x="3488794" y="3730861"/>
            <a:ext cx="0" cy="90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6491030-3CA7-166E-88E2-44CE067CEF0E}"/>
              </a:ext>
            </a:extLst>
          </p:cNvPr>
          <p:cNvCxnSpPr>
            <a:cxnSpLocks/>
          </p:cNvCxnSpPr>
          <p:nvPr/>
        </p:nvCxnSpPr>
        <p:spPr>
          <a:xfrm>
            <a:off x="4409535" y="3730861"/>
            <a:ext cx="0" cy="90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BE71F751-4D1F-C4C1-D628-8E64AD889CA5}"/>
              </a:ext>
            </a:extLst>
          </p:cNvPr>
          <p:cNvSpPr/>
          <p:nvPr/>
        </p:nvSpPr>
        <p:spPr>
          <a:xfrm>
            <a:off x="2383305" y="4199725"/>
            <a:ext cx="2120855" cy="206161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36576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Near RT RIC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12EAFF-0174-A90E-D7D3-CB935A4ADC40}"/>
              </a:ext>
            </a:extLst>
          </p:cNvPr>
          <p:cNvSpPr/>
          <p:nvPr/>
        </p:nvSpPr>
        <p:spPr>
          <a:xfrm>
            <a:off x="2346670" y="3788947"/>
            <a:ext cx="418088" cy="2110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xApps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118F44E-89ED-3C26-9536-E4B9CA5EEC1F}"/>
              </a:ext>
            </a:extLst>
          </p:cNvPr>
          <p:cNvCxnSpPr>
            <a:cxnSpLocks/>
          </p:cNvCxnSpPr>
          <p:nvPr/>
        </p:nvCxnSpPr>
        <p:spPr>
          <a:xfrm>
            <a:off x="3254719" y="4417170"/>
            <a:ext cx="0" cy="226719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EDB53DE-AF89-E7BB-26B9-9B223A3AFDE2}"/>
              </a:ext>
            </a:extLst>
          </p:cNvPr>
          <p:cNvCxnSpPr>
            <a:cxnSpLocks/>
          </p:cNvCxnSpPr>
          <p:nvPr/>
        </p:nvCxnSpPr>
        <p:spPr>
          <a:xfrm flipV="1">
            <a:off x="4163621" y="4417170"/>
            <a:ext cx="0" cy="226719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CF800D6-8276-3BF8-E82D-D69AB365C536}"/>
              </a:ext>
            </a:extLst>
          </p:cNvPr>
          <p:cNvCxnSpPr>
            <a:cxnSpLocks/>
          </p:cNvCxnSpPr>
          <p:nvPr/>
        </p:nvCxnSpPr>
        <p:spPr>
          <a:xfrm>
            <a:off x="3685964" y="3730861"/>
            <a:ext cx="0" cy="468864"/>
          </a:xfrm>
          <a:prstGeom prst="line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DDE17C5-A63B-C4A2-E515-A7972CA02F53}"/>
              </a:ext>
            </a:extLst>
          </p:cNvPr>
          <p:cNvCxnSpPr>
            <a:cxnSpLocks/>
          </p:cNvCxnSpPr>
          <p:nvPr/>
        </p:nvCxnSpPr>
        <p:spPr>
          <a:xfrm>
            <a:off x="2670014" y="3171340"/>
            <a:ext cx="0" cy="293272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2412238-E7C6-0DC8-928B-C13F9140AE55}"/>
              </a:ext>
            </a:extLst>
          </p:cNvPr>
          <p:cNvCxnSpPr>
            <a:cxnSpLocks/>
          </p:cNvCxnSpPr>
          <p:nvPr/>
        </p:nvCxnSpPr>
        <p:spPr>
          <a:xfrm>
            <a:off x="3136739" y="3152290"/>
            <a:ext cx="0" cy="312322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FAD67CC-9A5C-9F6D-5360-903B1E88BD0E}"/>
              </a:ext>
            </a:extLst>
          </p:cNvPr>
          <p:cNvSpPr txBox="1"/>
          <p:nvPr/>
        </p:nvSpPr>
        <p:spPr>
          <a:xfrm>
            <a:off x="2847272" y="3332499"/>
            <a:ext cx="11381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D3E73C-B91E-86A0-AC1F-302C81E77B20}"/>
              </a:ext>
            </a:extLst>
          </p:cNvPr>
          <p:cNvSpPr/>
          <p:nvPr/>
        </p:nvSpPr>
        <p:spPr>
          <a:xfrm>
            <a:off x="2927695" y="3098644"/>
            <a:ext cx="418088" cy="21723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DB74821-A414-AEFF-AC5B-7B3E752227A3}"/>
              </a:ext>
            </a:extLst>
          </p:cNvPr>
          <p:cNvSpPr/>
          <p:nvPr/>
        </p:nvSpPr>
        <p:spPr>
          <a:xfrm>
            <a:off x="2460970" y="3099196"/>
            <a:ext cx="418088" cy="21723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rApps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B0FC9F-3DED-F19A-096C-DC6A196545A9}"/>
              </a:ext>
            </a:extLst>
          </p:cNvPr>
          <p:cNvSpPr/>
          <p:nvPr/>
        </p:nvSpPr>
        <p:spPr>
          <a:xfrm>
            <a:off x="2912187" y="5066585"/>
            <a:ext cx="1591973" cy="179788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O-Cloud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6836BF11-5CA2-FE86-581A-48AFDD36E696}"/>
              </a:ext>
            </a:extLst>
          </p:cNvPr>
          <p:cNvCxnSpPr>
            <a:cxnSpLocks/>
          </p:cNvCxnSpPr>
          <p:nvPr/>
        </p:nvCxnSpPr>
        <p:spPr>
          <a:xfrm flipH="1">
            <a:off x="4504160" y="3362611"/>
            <a:ext cx="182936" cy="1793868"/>
          </a:xfrm>
          <a:prstGeom prst="bentConnector3">
            <a:avLst>
              <a:gd name="adj1" fmla="val -64541"/>
            </a:avLst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F72B682-D816-C964-4BAF-EE8062BDE1C1}"/>
              </a:ext>
            </a:extLst>
          </p:cNvPr>
          <p:cNvSpPr txBox="1"/>
          <p:nvPr/>
        </p:nvSpPr>
        <p:spPr>
          <a:xfrm>
            <a:off x="4348611" y="3900939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O1</a:t>
            </a: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01B7ECE-D2BA-1015-5AD1-84F5C654F42C}"/>
              </a:ext>
            </a:extLst>
          </p:cNvPr>
          <p:cNvSpPr txBox="1"/>
          <p:nvPr/>
        </p:nvSpPr>
        <p:spPr>
          <a:xfrm>
            <a:off x="4109304" y="4468973"/>
            <a:ext cx="10900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E2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BA76969-7E94-B39F-FCC9-B24BEEA40828}"/>
              </a:ext>
            </a:extLst>
          </p:cNvPr>
          <p:cNvSpPr txBox="1"/>
          <p:nvPr/>
        </p:nvSpPr>
        <p:spPr>
          <a:xfrm>
            <a:off x="3433467" y="3900939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212B45-A71F-5B82-ECBD-101A78BFD414}"/>
              </a:ext>
            </a:extLst>
          </p:cNvPr>
          <p:cNvSpPr txBox="1"/>
          <p:nvPr/>
        </p:nvSpPr>
        <p:spPr>
          <a:xfrm>
            <a:off x="3646823" y="3900939"/>
            <a:ext cx="112210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A1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E2BD44B-9BD2-B57C-6F44-11D9F2F15826}"/>
              </a:ext>
            </a:extLst>
          </p:cNvPr>
          <p:cNvSpPr txBox="1"/>
          <p:nvPr/>
        </p:nvSpPr>
        <p:spPr>
          <a:xfrm>
            <a:off x="1727775" y="4046513"/>
            <a:ext cx="581891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WG4 M-Plane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21CFA324-CB02-F8D6-EEEA-808500706327}"/>
              </a:ext>
            </a:extLst>
          </p:cNvPr>
          <p:cNvCxnSpPr>
            <a:cxnSpLocks/>
          </p:cNvCxnSpPr>
          <p:nvPr/>
        </p:nvCxnSpPr>
        <p:spPr>
          <a:xfrm>
            <a:off x="4875718" y="4308447"/>
            <a:ext cx="308318" cy="0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D5C0FD5-F398-26B4-B87E-84E85F1CFF1A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4504160" y="4300435"/>
            <a:ext cx="184128" cy="2371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headEnd type="oval"/>
            <a:tailEnd type="none"/>
          </a:ln>
          <a:effectLst/>
        </p:spPr>
      </p:cxnSp>
      <p:sp>
        <p:nvSpPr>
          <p:cNvPr id="46" name="Arc 45">
            <a:extLst>
              <a:ext uri="{FF2B5EF4-FFF2-40B4-BE49-F238E27FC236}">
                <a16:creationId xmlns:a16="http://schemas.microsoft.com/office/drawing/2014/main" id="{DEA17329-45EC-8F26-5FC0-7AD799E6A90E}"/>
              </a:ext>
            </a:extLst>
          </p:cNvPr>
          <p:cNvSpPr/>
          <p:nvPr/>
        </p:nvSpPr>
        <p:spPr>
          <a:xfrm rot="16200000">
            <a:off x="4684956" y="4213647"/>
            <a:ext cx="207948" cy="173575"/>
          </a:xfrm>
          <a:prstGeom prst="arc">
            <a:avLst>
              <a:gd name="adj1" fmla="val 16200000"/>
              <a:gd name="adj2" fmla="val 5691439"/>
            </a:avLst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91E61FE-D090-509C-971B-A1D1FFED5AA0}"/>
              </a:ext>
            </a:extLst>
          </p:cNvPr>
          <p:cNvSpPr txBox="1"/>
          <p:nvPr/>
        </p:nvSpPr>
        <p:spPr>
          <a:xfrm>
            <a:off x="4904922" y="4244017"/>
            <a:ext cx="107402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Y1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220F8D5-A7AD-6C99-3671-02F62BA11E8F}"/>
              </a:ext>
            </a:extLst>
          </p:cNvPr>
          <p:cNvSpPr txBox="1"/>
          <p:nvPr/>
        </p:nvSpPr>
        <p:spPr>
          <a:xfrm>
            <a:off x="3153841" y="4943440"/>
            <a:ext cx="106599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O-Cloud Notification APIs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B50EECF-3186-64A8-9FBA-2439A02AB24C}"/>
              </a:ext>
            </a:extLst>
          </p:cNvPr>
          <p:cNvSpPr/>
          <p:nvPr/>
        </p:nvSpPr>
        <p:spPr>
          <a:xfrm>
            <a:off x="2455837" y="3451544"/>
            <a:ext cx="895293" cy="175037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   R1 Services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0A07BBC-9285-A487-7222-F42723957633}"/>
              </a:ext>
            </a:extLst>
          </p:cNvPr>
          <p:cNvSpPr/>
          <p:nvPr/>
        </p:nvSpPr>
        <p:spPr>
          <a:xfrm>
            <a:off x="1705241" y="5275789"/>
            <a:ext cx="2798919" cy="179787"/>
          </a:xfrm>
          <a:prstGeom prst="rect">
            <a:avLst/>
          </a:prstGeom>
          <a:solidFill>
            <a:srgbClr val="416DA9">
              <a:lumMod val="20000"/>
              <a:lumOff val="80000"/>
            </a:srgb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Transport</a:t>
            </a:r>
            <a:endParaRPr kumimoji="0" lang="en-SG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613C443-08D2-ECE7-275A-96C147575FFC}"/>
              </a:ext>
            </a:extLst>
          </p:cNvPr>
          <p:cNvSpPr txBox="1"/>
          <p:nvPr/>
        </p:nvSpPr>
        <p:spPr>
          <a:xfrm>
            <a:off x="2522794" y="4047585"/>
            <a:ext cx="665247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Near RT RIC API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CB5819B-DD4C-5D7C-BF1C-8912FD029C28}"/>
              </a:ext>
            </a:extLst>
          </p:cNvPr>
          <p:cNvSpPr txBox="1"/>
          <p:nvPr/>
        </p:nvSpPr>
        <p:spPr>
          <a:xfrm>
            <a:off x="3207817" y="4468973"/>
            <a:ext cx="10900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E2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2255FF7-9C56-9E1B-A426-52F0AC09314B}"/>
              </a:ext>
            </a:extLst>
          </p:cNvPr>
          <p:cNvSpPr txBox="1"/>
          <p:nvPr/>
        </p:nvSpPr>
        <p:spPr>
          <a:xfrm>
            <a:off x="2465682" y="4639725"/>
            <a:ext cx="397545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Fronthaul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B0BDF2B-EF38-8320-30AD-CF78926D5FE0}"/>
              </a:ext>
            </a:extLst>
          </p:cNvPr>
          <p:cNvSpPr/>
          <p:nvPr/>
        </p:nvSpPr>
        <p:spPr>
          <a:xfrm>
            <a:off x="2847272" y="3788947"/>
            <a:ext cx="418088" cy="211022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xApps</a:t>
            </a:r>
            <a:endParaRPr kumimoji="0" lang="en-SG" sz="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CF317F0-44B1-C3BB-F0BD-63BF65FC9A92}"/>
              </a:ext>
            </a:extLst>
          </p:cNvPr>
          <p:cNvSpPr txBox="1"/>
          <p:nvPr/>
        </p:nvSpPr>
        <p:spPr>
          <a:xfrm>
            <a:off x="3669141" y="4716143"/>
            <a:ext cx="105798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F1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609FD3C-2295-36BD-5BB6-D9AC827FE39C}"/>
              </a:ext>
            </a:extLst>
          </p:cNvPr>
          <p:cNvSpPr txBox="1"/>
          <p:nvPr/>
        </p:nvSpPr>
        <p:spPr>
          <a:xfrm>
            <a:off x="4744246" y="3900938"/>
            <a:ext cx="125034" cy="123111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0B0004020202020204" pitchFamily="34" charset="0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O2</a:t>
            </a: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 Display" panose="020B0004020202020204" pitchFamily="34" charset="0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pic>
        <p:nvPicPr>
          <p:cNvPr id="57" name="Picture 20" descr="Related image">
            <a:extLst>
              <a:ext uri="{FF2B5EF4-FFF2-40B4-BE49-F238E27FC236}">
                <a16:creationId xmlns:a16="http://schemas.microsoft.com/office/drawing/2014/main" id="{F9C95CA0-F130-F760-7024-284D31EFB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718" y="4318947"/>
            <a:ext cx="303843" cy="30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4F88ECEE-DE10-B2D9-607E-C759FA0A9CD6}"/>
              </a:ext>
            </a:extLst>
          </p:cNvPr>
          <p:cNvSpPr/>
          <p:nvPr/>
        </p:nvSpPr>
        <p:spPr>
          <a:xfrm>
            <a:off x="1376337" y="2606234"/>
            <a:ext cx="3659411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Open RAN</a:t>
            </a:r>
          </a:p>
        </p:txBody>
      </p:sp>
    </p:spTree>
    <p:extLst>
      <p:ext uri="{BB962C8B-B14F-4D97-AF65-F5344CB8AC3E}">
        <p14:creationId xmlns:p14="http://schemas.microsoft.com/office/powerpoint/2010/main" val="1066619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5CB29-289A-D36F-8A0D-DE4EBC4CE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EE41F3E-4049-CA2B-5229-07F6E204CBE9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6. Security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EC8B1C66-13D0-D9BD-ECC1-7F8F4AC68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AE4A12-ACE4-6916-2DC1-4B996D3C5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482519"/>
              </p:ext>
            </p:extLst>
          </p:nvPr>
        </p:nvGraphicFramePr>
        <p:xfrm>
          <a:off x="533525" y="1316609"/>
          <a:ext cx="11124950" cy="1714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475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5562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3GPP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SG" sz="14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 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SCAS General (TS 33.117), gNB (TS 33.511)</a:t>
                      </a:r>
                    </a:p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evolve 3GPP SCAS in General and for RAN (e.g., including Post Quantum Cryptography (PQC) etc.)</a:t>
                      </a:r>
                      <a:endParaRPr lang="en-SG" sz="140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develop test cases for O-RAN specific network functions, apps, interfaces and additional security test cases (on top of 3GPP SCAS)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4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 </a:t>
                      </a:r>
                      <a:r>
                        <a:rPr lang="en-SG" sz="14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Define 6G security test requirements based on the 6G security architecture aligned between 3GPP and O-RAN ALLIANCE.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241336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F031984-D6C7-F776-DC52-8B13D3DBCE8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19348" y="3403007"/>
            <a:ext cx="4752000" cy="252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Security Assurance Specification (SCAS) for gNB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710ADA-F0E0-5FFC-810F-29BAD9800F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53245" y="3403705"/>
            <a:ext cx="4752000" cy="2520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O-RAN End-to-End Security Testing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C6493A-5357-9EF9-9F90-C04DDE3D4185}"/>
              </a:ext>
            </a:extLst>
          </p:cNvPr>
          <p:cNvSpPr/>
          <p:nvPr/>
        </p:nvSpPr>
        <p:spPr>
          <a:xfrm>
            <a:off x="2435810" y="3836961"/>
            <a:ext cx="1927225" cy="252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gNB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C551F4-6B8F-653F-556D-5678DF24C82C}"/>
              </a:ext>
            </a:extLst>
          </p:cNvPr>
          <p:cNvSpPr/>
          <p:nvPr/>
        </p:nvSpPr>
        <p:spPr>
          <a:xfrm>
            <a:off x="1303444" y="3836960"/>
            <a:ext cx="794859" cy="25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Real UEs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UE Emulator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676E62-A132-6C45-AF57-112B6E0465B7}"/>
              </a:ext>
            </a:extLst>
          </p:cNvPr>
          <p:cNvSpPr/>
          <p:nvPr/>
        </p:nvSpPr>
        <p:spPr>
          <a:xfrm>
            <a:off x="4700542" y="3836960"/>
            <a:ext cx="794859" cy="251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t>Core / Core Emulator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91CF82E-8A98-CFA8-1507-6BFE5BCF0B8F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4363035" y="3962960"/>
            <a:ext cx="33750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6ECFB1A-15A9-39C4-716D-422E8CFB31BD}"/>
              </a:ext>
            </a:extLst>
          </p:cNvPr>
          <p:cNvCxnSpPr>
            <a:cxnSpLocks/>
            <a:stCxn id="5" idx="1"/>
            <a:endCxn id="7" idx="3"/>
          </p:cNvCxnSpPr>
          <p:nvPr/>
        </p:nvCxnSpPr>
        <p:spPr>
          <a:xfrm flipH="1" flipV="1">
            <a:off x="2098303" y="3962960"/>
            <a:ext cx="33750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87EADEC-1D23-D0FB-775D-970073F0BBF6}"/>
              </a:ext>
            </a:extLst>
          </p:cNvPr>
          <p:cNvSpPr txBox="1"/>
          <p:nvPr/>
        </p:nvSpPr>
        <p:spPr>
          <a:xfrm>
            <a:off x="6601800" y="5798885"/>
            <a:ext cx="4607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latin typeface="+mj-lt"/>
              </a:rPr>
              <a:t>Example</a:t>
            </a:r>
          </a:p>
          <a:p>
            <a:r>
              <a:rPr lang="en-US" sz="900">
                <a:latin typeface="+mj-lt"/>
              </a:rPr>
              <a:t>[Source: O-RAN Security Test Specification, Figure 24-3: C-Plane </a:t>
            </a:r>
            <a:r>
              <a:rPr lang="en-US" sz="900" err="1">
                <a:latin typeface="+mj-lt"/>
              </a:rPr>
              <a:t>eCPRI</a:t>
            </a:r>
            <a:r>
              <a:rPr lang="en-US" sz="900">
                <a:latin typeface="+mj-lt"/>
              </a:rPr>
              <a:t> DoS Attack Test Setup]</a:t>
            </a:r>
          </a:p>
        </p:txBody>
      </p:sp>
      <p:pic>
        <p:nvPicPr>
          <p:cNvPr id="15" name="Picture 14" descr="A diagram of a hacker&#10;&#10;Description automatically generated">
            <a:extLst>
              <a:ext uri="{FF2B5EF4-FFF2-40B4-BE49-F238E27FC236}">
                <a16:creationId xmlns:a16="http://schemas.microsoft.com/office/drawing/2014/main" id="{4698E00D-C54E-D51F-39A7-C6F6FF727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46" y="3655007"/>
            <a:ext cx="4752000" cy="201889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CCCA058-4295-C13B-5458-F3A922520A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69986" y="6293197"/>
            <a:ext cx="4712437" cy="29367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72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ptos Display" panose="02110004020202020204"/>
                <a:ea typeface="Microsoft GothicNeo" panose="020B0500000101010101" pitchFamily="34" charset="-127"/>
                <a:cs typeface="Microsoft GothicNeo" panose="020B0500000101010101" pitchFamily="34" charset="-127"/>
              </a:rPr>
              <a:t>WG11 Security Test Specification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ptos Display" panose="02110004020202020204"/>
              <a:ea typeface="Microsoft GothicNeo" panose="020B0500000101010101" pitchFamily="34" charset="-127"/>
              <a:cs typeface="Microsoft GothicNeo" panose="020B0500000101010101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360B57-0D9D-B348-90C0-7386D4502384}"/>
              </a:ext>
            </a:extLst>
          </p:cNvPr>
          <p:cNvSpPr txBox="1"/>
          <p:nvPr/>
        </p:nvSpPr>
        <p:spPr>
          <a:xfrm>
            <a:off x="533524" y="6470364"/>
            <a:ext cx="5756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latin typeface="Aptos Display" panose="020B0004020202020204" pitchFamily="34" charset="0"/>
              </a:rPr>
              <a:t>NOTE</a:t>
            </a:r>
            <a:r>
              <a:rPr lang="en-US" sz="1200">
                <a:latin typeface="Aptos Display" panose="020B0004020202020204" pitchFamily="34" charset="0"/>
              </a:rPr>
              <a:t>: Test specifications for LTE are available but not referenced in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3282926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C20EA-3056-1A37-5CA3-6C9F8432A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C422E85-2A17-E348-0953-8F156A9E1854}"/>
              </a:ext>
            </a:extLst>
          </p:cNvPr>
          <p:cNvSpPr txBox="1">
            <a:spLocks/>
          </p:cNvSpPr>
          <p:nvPr/>
        </p:nvSpPr>
        <p:spPr>
          <a:xfrm>
            <a:off x="456977" y="268799"/>
            <a:ext cx="10896823" cy="8763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3GPP and O-RAN – RAN Testing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Summary</a:t>
            </a: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A8F421EC-067E-D5AF-103A-B301EEB38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A3BFBC-C323-4FFA-B3D7-68967E936D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 Display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82000"/>
                </a:prstClr>
              </a:solidFill>
              <a:effectLst/>
              <a:uLnTx/>
              <a:uFillTx/>
              <a:latin typeface="Aptos Display" panose="02110004020202020204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E4BB69-F04D-15B5-34B5-D8E2AA0AF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674645"/>
              </p:ext>
            </p:extLst>
          </p:nvPr>
        </p:nvGraphicFramePr>
        <p:xfrm>
          <a:off x="533525" y="1266369"/>
          <a:ext cx="11124950" cy="4803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4171984339"/>
                    </a:ext>
                  </a:extLst>
                </a:gridCol>
                <a:gridCol w="4878475">
                  <a:extLst>
                    <a:ext uri="{9D8B030D-6E8A-4147-A177-3AD203B41FA5}">
                      <a16:colId xmlns:a16="http://schemas.microsoft.com/office/drawing/2014/main" val="2828105280"/>
                    </a:ext>
                  </a:extLst>
                </a:gridCol>
                <a:gridCol w="4878475">
                  <a:extLst>
                    <a:ext uri="{9D8B030D-6E8A-4147-A177-3AD203B41FA5}">
                      <a16:colId xmlns:a16="http://schemas.microsoft.com/office/drawing/2014/main" val="3795476485"/>
                    </a:ext>
                  </a:extLst>
                </a:gridCol>
              </a:tblGrid>
              <a:tr h="4266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en-SG" sz="1200">
                          <a:solidFill>
                            <a:schemeClr val="tx1"/>
                          </a:solidFill>
                          <a:latin typeface="+mj-lt"/>
                        </a:rPr>
                        <a:t>Areas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SG" sz="1200">
                          <a:solidFill>
                            <a:schemeClr val="bg1"/>
                          </a:solidFill>
                          <a:latin typeface="+mj-lt"/>
                        </a:rPr>
                        <a:t>3GPP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en-SG" sz="1200">
                          <a:solidFill>
                            <a:schemeClr val="bg1"/>
                          </a:solidFill>
                          <a:latin typeface="+mj-lt"/>
                        </a:rPr>
                        <a:t>(listing test specs work which are/can be leveraged to O-RAN)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en-SG" sz="1200">
                          <a:solidFill>
                            <a:schemeClr val="bg1"/>
                          </a:solidFill>
                          <a:latin typeface="+mj-lt"/>
                        </a:rPr>
                        <a:t>O-RAN ALLIANCE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726194"/>
                  </a:ext>
                </a:extLst>
              </a:tr>
              <a:tr h="7954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en-SG" sz="1200" b="1">
                          <a:solidFill>
                            <a:schemeClr val="tx1"/>
                          </a:solidFill>
                          <a:latin typeface="+mj-lt"/>
                        </a:rPr>
                        <a:t>1. 6G RAN Architecture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>
                          <a:solidFill>
                            <a:schemeClr val="tx1"/>
                          </a:solidFill>
                          <a:latin typeface="+mj-lt"/>
                        </a:rPr>
                        <a:t>None from the RAN full protocol stack testing perspective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test specifications for E2E, Security, 3GPP interfaces interoperability profiles (e.g. F1, X2, Xn)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evolve test specifications 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based on the 6G architecture aligned between 3GPP and O-RAN ALLIANCE</a:t>
                      </a:r>
                      <a:endParaRPr lang="en-SG" sz="12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481620"/>
                  </a:ext>
                </a:extLst>
              </a:tr>
              <a:tr h="4488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2. Open Fronthaul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>
                          <a:solidFill>
                            <a:schemeClr val="tx1"/>
                          </a:solidFill>
                          <a:latin typeface="+mj-lt"/>
                        </a:rPr>
                        <a:t>NR</a:t>
                      </a:r>
                      <a:r>
                        <a:rPr lang="en-SG" sz="1200">
                          <a:solidFill>
                            <a:schemeClr val="tx1"/>
                          </a:solidFill>
                          <a:latin typeface="+mj-lt"/>
                        </a:rPr>
                        <a:t> -  Base Station Conformance 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(TS 38.141, 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141-1, 141-2)</a:t>
                      </a:r>
                      <a:endParaRPr lang="en-SG" sz="120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50800" lvl="0" indent="-171450">
                        <a:lnSpc>
                          <a:spcPct val="100000"/>
                        </a:lnSpc>
                        <a:spcAft>
                          <a:spcPts val="200"/>
                        </a:spcAft>
                        <a:buClr>
                          <a:srgbClr val="FF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en-SG" sz="1200" b="1">
                          <a:solidFill>
                            <a:schemeClr val="tx1"/>
                          </a:solidFill>
                          <a:latin typeface="+mj-lt"/>
                        </a:rPr>
                        <a:t>6G</a:t>
                      </a:r>
                      <a:r>
                        <a:rPr lang="en-SG" sz="1200">
                          <a:solidFill>
                            <a:schemeClr val="tx1"/>
                          </a:solidFill>
                          <a:latin typeface="+mj-lt"/>
                        </a:rPr>
                        <a:t> - continue to evolve Conformance (e.g. extend to FR3)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WG4 fronthaul Conformance &amp; Interoperability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 continue to evolve O-RAN fronthaul conformance and IOT</a:t>
                      </a:r>
                      <a:endParaRPr lang="en-SG" sz="12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5965488"/>
                  </a:ext>
                </a:extLst>
              </a:tr>
              <a:tr h="4266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3. SMO and Automation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Not Available </a:t>
                      </a:r>
                      <a:r>
                        <a:rPr lang="en-SG" sz="120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Develop test cases for SMO and Automation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0211561"/>
                  </a:ext>
                </a:extLst>
              </a:tr>
              <a:tr h="79544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4. Intelligence including AI/ML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 </a:t>
                      </a:r>
                      <a:r>
                        <a:rPr lang="en-US" sz="1200" b="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Develop AI/ML Test and Evaluation (T&amp;E) framework taking into considerations requirements to support AI/ML use cases across CN, RAN, OAM, and UE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O-RAN test specifications for R1 and RIC-enabled use cases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Develop AI/ML Test and Evaluation framework taking into considerations the RIC architecture, rApps and supporting interfaces</a:t>
                      </a:r>
                      <a:endParaRPr lang="en-SG" sz="12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4900077"/>
                  </a:ext>
                </a:extLst>
              </a:tr>
              <a:tr h="25329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SG" sz="1300" b="1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Collaborating on the AI/ML T&amp;E framework in common areas of interest (a) LCM aspects (b) Digital twin approach (inc. datasets (c) KPIs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SG" sz="1300" kern="120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96221"/>
                  </a:ext>
                </a:extLst>
              </a:tr>
              <a:tr h="4266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5. Cloud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latin typeface="+mj-lt"/>
                        </a:rPr>
                        <a:t>Not within 3GPP scope of work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Continue to develop test cases for O-Cloud, O2 interface and Acceleration Abstraction Layer (AAL) 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581842"/>
                  </a:ext>
                </a:extLst>
              </a:tr>
              <a:tr h="968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6. Security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 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SCAS General (TS 33.117), gNB (TS 33.511)</a:t>
                      </a:r>
                    </a:p>
                    <a:p>
                      <a:pPr marL="508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evolve 3GPP SCAS in General and for RAN (e.g., including Post Quantum Cryptography (PQC) etc.)</a:t>
                      </a:r>
                      <a:endParaRPr lang="en-SG" sz="120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NR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- Continue to develop test cases for O-RAN specific network functions, apps, interfaces and additional security test cases (on top of 3GPP SCAS)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>
                          <a:srgbClr val="FF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SG" sz="1200" b="1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6G </a:t>
                      </a:r>
                      <a:r>
                        <a:rPr lang="en-SG" sz="1200" kern="120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 Define 6G security test requirements based on the 6G security architecture aligned between 3GPP and O-RAN ALLIANCE.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241336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1E87453-C81B-A6CD-467C-CE2B9B73443B}"/>
              </a:ext>
            </a:extLst>
          </p:cNvPr>
          <p:cNvSpPr txBox="1"/>
          <p:nvPr/>
        </p:nvSpPr>
        <p:spPr>
          <a:xfrm>
            <a:off x="533524" y="6470364"/>
            <a:ext cx="5756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>
                <a:latin typeface="Aptos Display" panose="020B0004020202020204" pitchFamily="34" charset="0"/>
              </a:rPr>
              <a:t>NOTE</a:t>
            </a:r>
            <a:r>
              <a:rPr lang="en-US" sz="1200">
                <a:latin typeface="Aptos Display" panose="020B0004020202020204" pitchFamily="34" charset="0"/>
              </a:rPr>
              <a:t>: Test specifications for LTE are available but not referenced in this contribution</a:t>
            </a:r>
          </a:p>
        </p:txBody>
      </p:sp>
    </p:spTree>
    <p:extLst>
      <p:ext uri="{BB962C8B-B14F-4D97-AF65-F5344CB8AC3E}">
        <p14:creationId xmlns:p14="http://schemas.microsoft.com/office/powerpoint/2010/main" val="4406050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9_2022 Keysight Widescreen Template">
  <a:themeElements>
    <a:clrScheme name="Custom 1">
      <a:dk1>
        <a:srgbClr val="000000"/>
      </a:dk1>
      <a:lt1>
        <a:srgbClr val="FFFFFF"/>
      </a:lt1>
      <a:dk2>
        <a:srgbClr val="A4A1A9"/>
      </a:dk2>
      <a:lt2>
        <a:srgbClr val="F2A900"/>
      </a:lt2>
      <a:accent1>
        <a:srgbClr val="E90029"/>
      </a:accent1>
      <a:accent2>
        <a:srgbClr val="FF6720"/>
      </a:accent2>
      <a:accent3>
        <a:srgbClr val="9726B6"/>
      </a:accent3>
      <a:accent4>
        <a:srgbClr val="5B348A"/>
      </a:accent4>
      <a:accent5>
        <a:srgbClr val="416DA9"/>
      </a:accent5>
      <a:accent6>
        <a:srgbClr val="63B1BC"/>
      </a:accent6>
      <a:hlink>
        <a:srgbClr val="E90029"/>
      </a:hlink>
      <a:folHlink>
        <a:srgbClr val="74001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466FCF9-F45F-9E41-9358-865F4FF07726}" vid="{637CC27F-28B9-D249-929C-B4955BFFC8CA}"/>
    </a:ext>
  </a:extLst>
</a:theme>
</file>

<file path=ppt/theme/theme3.xml><?xml version="1.0" encoding="utf-8"?>
<a:theme xmlns:a="http://schemas.openxmlformats.org/drawingml/2006/main" name="5_2022 Keysight Widescreen Template">
  <a:themeElements>
    <a:clrScheme name="Custom 1">
      <a:dk1>
        <a:srgbClr val="000000"/>
      </a:dk1>
      <a:lt1>
        <a:srgbClr val="FFFFFF"/>
      </a:lt1>
      <a:dk2>
        <a:srgbClr val="A4A1A9"/>
      </a:dk2>
      <a:lt2>
        <a:srgbClr val="F2A900"/>
      </a:lt2>
      <a:accent1>
        <a:srgbClr val="E90029"/>
      </a:accent1>
      <a:accent2>
        <a:srgbClr val="FF6720"/>
      </a:accent2>
      <a:accent3>
        <a:srgbClr val="9726B6"/>
      </a:accent3>
      <a:accent4>
        <a:srgbClr val="5B348A"/>
      </a:accent4>
      <a:accent5>
        <a:srgbClr val="416DA9"/>
      </a:accent5>
      <a:accent6>
        <a:srgbClr val="63B1BC"/>
      </a:accent6>
      <a:hlink>
        <a:srgbClr val="E90029"/>
      </a:hlink>
      <a:folHlink>
        <a:srgbClr val="74001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3466FCF9-F45F-9E41-9358-865F4FF07726}" vid="{637CC27F-28B9-D249-929C-B4955BFFC8C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1778</Words>
  <Application>Microsoft Office PowerPoint</Application>
  <PresentationFormat>Widescreen</PresentationFormat>
  <Paragraphs>265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Microsoft GothicNeo</vt:lpstr>
      <vt:lpstr>Aptos</vt:lpstr>
      <vt:lpstr>Aptos Display</vt:lpstr>
      <vt:lpstr>Arial</vt:lpstr>
      <vt:lpstr>Arial Bold</vt:lpstr>
      <vt:lpstr>Office Theme</vt:lpstr>
      <vt:lpstr>9_2022 Keysight Widescreen Template</vt:lpstr>
      <vt:lpstr>5_2022 Keysight Widescreen Template</vt:lpstr>
      <vt:lpstr>Picture</vt:lpstr>
      <vt:lpstr>3GPP &amp; O-RAN ALLIANCE  Joint Workshop on 6G Coordination   3GPP and O-RAN – RAN testing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Company>Keysight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Keysight 3ORW-250013 3GPP and O-RAN – RAN testing</dc:title>
  <dc:creator>Eng Wei Koo</dc:creator>
  <cp:lastModifiedBy>Eng Wei Koo</cp:lastModifiedBy>
  <cp:revision>5</cp:revision>
  <dcterms:created xsi:type="dcterms:W3CDTF">2025-01-09T08:04:56Z</dcterms:created>
  <dcterms:modified xsi:type="dcterms:W3CDTF">2025-04-17T09:04:23Z</dcterms:modified>
</cp:coreProperties>
</file>