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</p:sldMasterIdLst>
  <p:notesMasterIdLst>
    <p:notesMasterId r:id="rId16"/>
  </p:notesMasterIdLst>
  <p:sldIdLst>
    <p:sldId id="434" r:id="rId3"/>
    <p:sldId id="2147480989" r:id="rId4"/>
    <p:sldId id="2147480990" r:id="rId5"/>
    <p:sldId id="2147480991" r:id="rId6"/>
    <p:sldId id="2147480992" r:id="rId7"/>
    <p:sldId id="2147480993" r:id="rId8"/>
    <p:sldId id="2147480994" r:id="rId9"/>
    <p:sldId id="2147480995" r:id="rId10"/>
    <p:sldId id="2147480965" r:id="rId11"/>
    <p:sldId id="2147480937" r:id="rId12"/>
    <p:sldId id="2147480935" r:id="rId13"/>
    <p:sldId id="395" r:id="rId14"/>
    <p:sldId id="2147480988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E886BED-F912-A953-C87C-7B5AE8295CE8}" name="Richard Burbidge" initials="RB" userId="Richard Burbidge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  <a:srgbClr val="0D6A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77" autoAdjust="0"/>
    <p:restoredTop sz="94660"/>
  </p:normalViewPr>
  <p:slideViewPr>
    <p:cSldViewPr snapToGrid="0">
      <p:cViewPr varScale="1">
        <p:scale>
          <a:sx n="60" d="100"/>
          <a:sy n="60" d="100"/>
        </p:scale>
        <p:origin x="868" y="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64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microsoft.com/office/2018/10/relationships/authors" Target="author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Toufik\AppData\Local\Microsoft\Windows\INetCache\Content.Outlook\C9YGBC2B\stats101_forAndrijana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OneDrive%20-%20ETSI%20365\Documents\MCC2\MCC_01_06_2021\MCC_report\TSG_101\generate%20stats_March2023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sz="1100" dirty="0"/>
              <a:t>Number of specifications (frozen Releases)</a:t>
            </a:r>
          </a:p>
        </c:rich>
      </c:tx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'general info'!$L$59</c:f>
              <c:strCache>
                <c:ptCount val="1"/>
                <c:pt idx="0">
                  <c:v>Nbr of specs</c:v>
                </c:pt>
              </c:strCache>
            </c:strRef>
          </c:tx>
          <c:cat>
            <c:strRef>
              <c:f>'general info'!$K$60:$K$75</c:f>
              <c:strCache>
                <c:ptCount val="16"/>
                <c:pt idx="0">
                  <c:v>R99</c:v>
                </c:pt>
                <c:pt idx="1">
                  <c:v>Rel-4</c:v>
                </c:pt>
                <c:pt idx="2">
                  <c:v>Rel-5</c:v>
                </c:pt>
                <c:pt idx="3">
                  <c:v>Rel-6</c:v>
                </c:pt>
                <c:pt idx="4">
                  <c:v>Rel-7</c:v>
                </c:pt>
                <c:pt idx="5">
                  <c:v>Rel-8</c:v>
                </c:pt>
                <c:pt idx="6">
                  <c:v>Rel-9</c:v>
                </c:pt>
                <c:pt idx="7">
                  <c:v>Rel-10</c:v>
                </c:pt>
                <c:pt idx="8">
                  <c:v>Rel-11</c:v>
                </c:pt>
                <c:pt idx="9">
                  <c:v>Rel-12</c:v>
                </c:pt>
                <c:pt idx="10">
                  <c:v>Rel-13</c:v>
                </c:pt>
                <c:pt idx="11">
                  <c:v>Rel-14</c:v>
                </c:pt>
                <c:pt idx="12">
                  <c:v>Rel-15</c:v>
                </c:pt>
                <c:pt idx="13">
                  <c:v>Rel-16</c:v>
                </c:pt>
                <c:pt idx="14">
                  <c:v>Rel-17</c:v>
                </c:pt>
                <c:pt idx="15">
                  <c:v>Rel-18</c:v>
                </c:pt>
              </c:strCache>
            </c:strRef>
          </c:cat>
          <c:val>
            <c:numRef>
              <c:f>'general info'!$L$60:$L$75</c:f>
              <c:numCache>
                <c:formatCode>General</c:formatCode>
                <c:ptCount val="16"/>
                <c:pt idx="0">
                  <c:v>446</c:v>
                </c:pt>
                <c:pt idx="1">
                  <c:v>516</c:v>
                </c:pt>
                <c:pt idx="2">
                  <c:v>582</c:v>
                </c:pt>
                <c:pt idx="3">
                  <c:v>760</c:v>
                </c:pt>
                <c:pt idx="4">
                  <c:v>875</c:v>
                </c:pt>
                <c:pt idx="5">
                  <c:v>1079</c:v>
                </c:pt>
                <c:pt idx="6">
                  <c:v>1117</c:v>
                </c:pt>
                <c:pt idx="7">
                  <c:v>1063</c:v>
                </c:pt>
                <c:pt idx="8">
                  <c:v>1184</c:v>
                </c:pt>
                <c:pt idx="9">
                  <c:v>1245</c:v>
                </c:pt>
                <c:pt idx="10">
                  <c:v>1284</c:v>
                </c:pt>
                <c:pt idx="11">
                  <c:v>1322</c:v>
                </c:pt>
                <c:pt idx="12">
                  <c:v>1500</c:v>
                </c:pt>
                <c:pt idx="13">
                  <c:v>1637</c:v>
                </c:pt>
                <c:pt idx="14">
                  <c:v>1721</c:v>
                </c:pt>
                <c:pt idx="15" formatCode="_(* #,##0_);_(* \(#,##0\);_(* &quot;-&quot;??_);_(@_)">
                  <c:v>1817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708-48A1-843F-F568F4954E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4708096"/>
        <c:axId val="94709632"/>
      </c:lineChart>
      <c:catAx>
        <c:axId val="9470809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94709632"/>
        <c:crosses val="autoZero"/>
        <c:auto val="1"/>
        <c:lblAlgn val="ctr"/>
        <c:lblOffset val="100"/>
        <c:noMultiLvlLbl val="0"/>
      </c:catAx>
      <c:valAx>
        <c:axId val="9470963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9470809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40" b="0" i="0" u="none" strike="noStrike" kern="1200" cap="all" spc="0" baseline="0">
                <a:gradFill>
                  <a:gsLst>
                    <a:gs pos="0">
                      <a:schemeClr val="dk1">
                        <a:lumMod val="50000"/>
                        <a:lumOff val="50000"/>
                      </a:schemeClr>
                    </a:gs>
                    <a:gs pos="100000">
                      <a:schemeClr val="dk1">
                        <a:lumMod val="85000"/>
                        <a:lumOff val="15000"/>
                      </a:schemeClr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pPr>
            <a:r>
              <a:rPr lang="en-US" dirty="0">
                <a:solidFill>
                  <a:schemeClr val="tx1"/>
                </a:solidFill>
              </a:rPr>
              <a:t>Approved CRs per year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40" b="0" i="0" u="none" strike="noStrike" kern="1200" cap="all" spc="0" baseline="0">
              <a:gradFill>
                <a:gsLst>
                  <a:gs pos="0">
                    <a:schemeClr val="dk1">
                      <a:lumMod val="50000"/>
                      <a:lumOff val="50000"/>
                    </a:schemeClr>
                  </a:gs>
                  <a:gs pos="100000">
                    <a:schemeClr val="dk1">
                      <a:lumMod val="85000"/>
                      <a:lumOff val="15000"/>
                    </a:schemeClr>
                  </a:gs>
                </a:gsLst>
                <a:lin ang="5400000" scaled="0"/>
              </a:gradFill>
              <a:latin typeface="+mn-lt"/>
              <a:ea typeface="+mn-ea"/>
              <a:cs typeface="+mn-cs"/>
            </a:defRPr>
          </a:pPr>
          <a:endParaRPr lang="de-DE"/>
        </a:p>
      </c:txPr>
    </c:title>
    <c:autoTitleDeleted val="0"/>
    <c:plotArea>
      <c:layout>
        <c:manualLayout>
          <c:layoutTarget val="inner"/>
          <c:xMode val="edge"/>
          <c:yMode val="edge"/>
          <c:x val="2.9116601882053793E-2"/>
          <c:y val="0.23449317422705546"/>
          <c:w val="0.94176679623589243"/>
          <c:h val="0.5487410135805304"/>
        </c:manualLayout>
      </c:layout>
      <c:lineChart>
        <c:grouping val="standard"/>
        <c:varyColors val="0"/>
        <c:ser>
          <c:idx val="0"/>
          <c:order val="0"/>
          <c:spPr>
            <a:ln w="22225" cap="rnd" cmpd="sng" algn="ctr">
              <a:solidFill>
                <a:schemeClr val="accent1">
                  <a:shade val="95000"/>
                  <a:satMod val="105000"/>
                </a:schemeClr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lt1"/>
              </a:solidFill>
              <a:ln>
                <a:noFill/>
              </a:ln>
              <a:effectLst/>
            </c:spPr>
          </c:marker>
          <c:dLbls>
            <c:spPr>
              <a:solidFill>
                <a:srgbClr val="92D050"/>
              </a:solidFill>
              <a:ln>
                <a:solidFill>
                  <a:srgbClr val="92D050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trendline>
            <c:spPr>
              <a:ln w="9525" cap="rnd">
                <a:solidFill>
                  <a:schemeClr val="accent1"/>
                </a:solidFill>
              </a:ln>
              <a:effectLst/>
            </c:spPr>
            <c:trendlineType val="linear"/>
            <c:dispRSqr val="0"/>
            <c:dispEq val="0"/>
          </c:trendline>
          <c:trendline>
            <c:spPr>
              <a:ln w="19050" cap="rnd">
                <a:solidFill>
                  <a:srgbClr val="FF0000"/>
                </a:solidFill>
              </a:ln>
              <a:effectLst/>
            </c:spPr>
            <c:trendlineType val="linear"/>
            <c:dispRSqr val="0"/>
            <c:dispEq val="0"/>
          </c:trendline>
          <c:cat>
            <c:strRef>
              <c:f>CRs!$B$2:$M$2</c:f>
              <c:strCache>
                <c:ptCount val="12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  <c:pt idx="6">
                  <c:v>2019</c:v>
                </c:pt>
                <c:pt idx="7">
                  <c:v>2020</c:v>
                </c:pt>
                <c:pt idx="8">
                  <c:v>2021</c:v>
                </c:pt>
                <c:pt idx="9">
                  <c:v>2022</c:v>
                </c:pt>
                <c:pt idx="10">
                  <c:v>2023</c:v>
                </c:pt>
                <c:pt idx="11">
                  <c:v>2024*</c:v>
                </c:pt>
              </c:strCache>
            </c:strRef>
          </c:cat>
          <c:val>
            <c:numRef>
              <c:f>CRs!$B$20:$M$20</c:f>
              <c:numCache>
                <c:formatCode>0</c:formatCode>
                <c:ptCount val="12"/>
                <c:pt idx="0">
                  <c:v>8022</c:v>
                </c:pt>
                <c:pt idx="1">
                  <c:v>8430</c:v>
                </c:pt>
                <c:pt idx="2">
                  <c:v>7964</c:v>
                </c:pt>
                <c:pt idx="3">
                  <c:v>9683</c:v>
                </c:pt>
                <c:pt idx="4">
                  <c:v>9121</c:v>
                </c:pt>
                <c:pt idx="5">
                  <c:v>11887</c:v>
                </c:pt>
                <c:pt idx="6">
                  <c:v>14467</c:v>
                </c:pt>
                <c:pt idx="7">
                  <c:v>14907.333333333334</c:v>
                </c:pt>
                <c:pt idx="8">
                  <c:v>15649</c:v>
                </c:pt>
                <c:pt idx="9">
                  <c:v>14712.333333333334</c:v>
                </c:pt>
                <c:pt idx="10" formatCode="_(* #,##0_);_(* \(#,##0\);_(* &quot;-&quot;??_);_(@_)">
                  <c:v>17759</c:v>
                </c:pt>
                <c:pt idx="11" formatCode="_(* #,##0_);_(* \(#,##0\);_(* &quot;-&quot;??_);_(@_)">
                  <c:v>18204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2D10-4228-B56D-06A389560255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upDownBars>
          <c:gapWidth val="150"/>
          <c:upBars>
            <c:spPr>
              <a:solidFill>
                <a:schemeClr val="lt1"/>
              </a:solidFill>
              <a:ln w="9525">
                <a:solidFill>
                  <a:schemeClr val="dk1">
                    <a:lumMod val="50000"/>
                    <a:lumOff val="50000"/>
                  </a:schemeClr>
                </a:solidFill>
              </a:ln>
              <a:effectLst/>
            </c:spPr>
          </c:upBars>
          <c:downBars>
            <c:spPr>
              <a:solidFill>
                <a:schemeClr val="dk1">
                  <a:lumMod val="75000"/>
                  <a:lumOff val="25000"/>
                </a:schemeClr>
              </a:solidFill>
              <a:ln w="9525">
                <a:solidFill>
                  <a:schemeClr val="dk1">
                    <a:lumMod val="50000"/>
                    <a:lumOff val="50000"/>
                  </a:schemeClr>
                </a:solidFill>
              </a:ln>
              <a:effectLst/>
            </c:spPr>
          </c:downBars>
        </c:upDownBars>
        <c:marker val="1"/>
        <c:smooth val="0"/>
        <c:axId val="646001040"/>
        <c:axId val="646002024"/>
      </c:lineChart>
      <c:catAx>
        <c:axId val="6460010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646002024"/>
        <c:crosses val="autoZero"/>
        <c:auto val="1"/>
        <c:lblAlgn val="ctr"/>
        <c:lblOffset val="100"/>
        <c:noMultiLvlLbl val="0"/>
      </c:catAx>
      <c:valAx>
        <c:axId val="646002024"/>
        <c:scaling>
          <c:orientation val="minMax"/>
        </c:scaling>
        <c:delete val="1"/>
        <c:axPos val="l"/>
        <c:majorGridlines>
          <c:spPr>
            <a:ln>
              <a:solidFill>
                <a:schemeClr val="dk1">
                  <a:lumMod val="15000"/>
                  <a:lumOff val="85000"/>
                </a:schemeClr>
              </a:solidFill>
            </a:ln>
            <a:effectLst/>
          </c:spPr>
        </c:majorGridlines>
        <c:numFmt formatCode="0" sourceLinked="1"/>
        <c:majorTickMark val="none"/>
        <c:minorTickMark val="none"/>
        <c:tickLblPos val="nextTo"/>
        <c:crossAx val="6460010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lt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3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00" kern="120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cs:styleClr val="auto"/>
    </cs:fontRef>
    <cs:spPr/>
    <cs:defRPr sz="900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 w="9575">
        <a:solidFill>
          <a:schemeClr val="lt1">
            <a:lumMod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19050" cap="rnd" cmpd="sng" algn="ctr">
        <a:solidFill>
          <a:schemeClr val="phClr">
            <a:shade val="95000"/>
            <a:satMod val="105000"/>
          </a:schemeClr>
        </a:solidFill>
        <a:round/>
      </a:ln>
    </cs:spPr>
  </cs:dataPointLine>
  <cs:dataPointMarker>
    <cs:lnRef idx="0"/>
    <cs:fillRef idx="0"/>
    <cs:effectRef idx="0"/>
    <cs:fontRef idx="minor">
      <a:schemeClr val="dk1"/>
    </cs:fontRef>
    <cs:spPr>
      <a:solidFill>
        <a:schemeClr val="lt1"/>
      </a:solidFill>
    </cs:spPr>
  </cs:dataPointMarker>
  <cs:dataPointMarkerLayout symbol="circle" size="17"/>
  <cs:dataPointWireframe>
    <cs:lnRef idx="0">
      <cs:styleClr val="auto"/>
    </cs:lnRef>
    <cs:fillRef idx="1"/>
    <cs:effectRef idx="0"/>
    <cs:fontRef idx="minor">
      <a:schemeClr val="dk1"/>
    </cs:fontRef>
    <cs:spPr>
      <a:ln w="9525">
        <a:solidFill>
          <a:schemeClr val="phClr"/>
        </a:solidFill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dk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seriesLine>
  <cs:title>
    <cs:lnRef idx="0"/>
    <cs:fillRef idx="0"/>
    <cs:effectRef idx="0"/>
    <cs:fontRef idx="minor">
      <a:schemeClr val="dk1"/>
    </cs:fontRef>
    <cs:defRPr sz="1440" b="0" kern="1200" cap="all" spc="0" baseline="0">
      <a:gradFill>
        <a:gsLst>
          <a:gs pos="0">
            <a:schemeClr val="dk1">
              <a:lumMod val="50000"/>
              <a:lumOff val="50000"/>
            </a:schemeClr>
          </a:gs>
          <a:gs pos="100000">
            <a:schemeClr val="dk1">
              <a:lumMod val="85000"/>
              <a:lumOff val="15000"/>
            </a:schemeClr>
          </a:gs>
        </a:gsLst>
        <a:lin ang="5400000" scaled="0"/>
      </a:gradFill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01C7CC-1238-454C-88DA-18EFC4F522B9}" type="datetimeFigureOut">
              <a:rPr lang="en-US" smtClean="0"/>
              <a:t>4/16/2025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684659-B89C-43AB-82B2-9E3786229A62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0913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4456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9423549-A5DC-41C8-9CC5-3427E654E52F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r" defTabSz="9445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84140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BCD10C-D5DB-4DDE-9359-72217E4C07B0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406939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>
            <a:extLst>
              <a:ext uri="{FF2B5EF4-FFF2-40B4-BE49-F238E27FC236}">
                <a16:creationId xmlns:a16="http://schemas.microsoft.com/office/drawing/2014/main" id="{C433F0F8-DE55-4ED8-9392-5D4F990BF7C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>
            <a:extLst>
              <a:ext uri="{FF2B5EF4-FFF2-40B4-BE49-F238E27FC236}">
                <a16:creationId xmlns:a16="http://schemas.microsoft.com/office/drawing/2014/main" id="{E49B0D2B-C1D4-43F8-8D16-E8A5FAEBB3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35844" name="Slide Number Placeholder 3">
            <a:extLst>
              <a:ext uri="{FF2B5EF4-FFF2-40B4-BE49-F238E27FC236}">
                <a16:creationId xmlns:a16="http://schemas.microsoft.com/office/drawing/2014/main" id="{432F8037-1BE2-47C3-8130-88BBD57E488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0250" indent="-2809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23950" indent="-22383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73213" indent="-22383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22475" indent="-22383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79675" indent="-2238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36875" indent="-2238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94075" indent="-2238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1275" indent="-2238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493E6B9-C6BD-4998-9CCD-746566B36356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>
            <a:extLst>
              <a:ext uri="{FF2B5EF4-FFF2-40B4-BE49-F238E27FC236}">
                <a16:creationId xmlns:a16="http://schemas.microsoft.com/office/drawing/2014/main" id="{F1AFC3BC-4525-4238-AD5C-1FF58328CD6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5" name="Notes Placeholder 2">
            <a:extLst>
              <a:ext uri="{FF2B5EF4-FFF2-40B4-BE49-F238E27FC236}">
                <a16:creationId xmlns:a16="http://schemas.microsoft.com/office/drawing/2014/main" id="{5E46B656-8E4E-4EA9-B141-125197B0FB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33796" name="Slide Number Placeholder 3">
            <a:extLst>
              <a:ext uri="{FF2B5EF4-FFF2-40B4-BE49-F238E27FC236}">
                <a16:creationId xmlns:a16="http://schemas.microsoft.com/office/drawing/2014/main" id="{B29A1F2E-3B7E-40D9-9885-13BCCFD2F79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250" indent="-280988" defTabSz="9286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3950" indent="-223838" defTabSz="9286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213" indent="-223838" defTabSz="9286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2475" indent="-223838" defTabSz="9286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9675" indent="-223838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36875" indent="-223838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075" indent="-223838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51275" indent="-223838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286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172012-2F84-4EB5-8B11-7A1EB75A5760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r" defTabSz="92868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>
            <a:extLst>
              <a:ext uri="{FF2B5EF4-FFF2-40B4-BE49-F238E27FC236}">
                <a16:creationId xmlns:a16="http://schemas.microsoft.com/office/drawing/2014/main" id="{19603429-1970-4B7E-9976-83FB61217A4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Notes Placeholder 2">
            <a:extLst>
              <a:ext uri="{FF2B5EF4-FFF2-40B4-BE49-F238E27FC236}">
                <a16:creationId xmlns:a16="http://schemas.microsoft.com/office/drawing/2014/main" id="{FB409595-E8C1-4FE3-AF91-BF51FCCCAD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  <p:sp>
        <p:nvSpPr>
          <p:cNvPr id="45060" name="Slide Number Placeholder 3">
            <a:extLst>
              <a:ext uri="{FF2B5EF4-FFF2-40B4-BE49-F238E27FC236}">
                <a16:creationId xmlns:a16="http://schemas.microsoft.com/office/drawing/2014/main" id="{229D2150-FCF0-48CC-9EFC-627EBCF3DA7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250" indent="-280988" defTabSz="9286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3950" indent="-223838" defTabSz="9286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213" indent="-223838" defTabSz="9286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2475" indent="-223838" defTabSz="92868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9675" indent="-223838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36875" indent="-223838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075" indent="-223838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51275" indent="-223838" defTabSz="928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286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21FD74-F25C-41C9-A83B-443CDF06D351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r" defTabSz="92868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>
            <a:extLst>
              <a:ext uri="{FF2B5EF4-FFF2-40B4-BE49-F238E27FC236}">
                <a16:creationId xmlns:a16="http://schemas.microsoft.com/office/drawing/2014/main" id="{438AFDB6-D358-4472-A5C4-73EF1E123FC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1" name="Notes Placeholder 2">
            <a:extLst>
              <a:ext uri="{FF2B5EF4-FFF2-40B4-BE49-F238E27FC236}">
                <a16:creationId xmlns:a16="http://schemas.microsoft.com/office/drawing/2014/main" id="{169075D3-0893-4EF7-B8C5-D0D8ADCCE7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/>
          </a:p>
        </p:txBody>
      </p:sp>
      <p:sp>
        <p:nvSpPr>
          <p:cNvPr id="37892" name="Slide Number Placeholder 3">
            <a:extLst>
              <a:ext uri="{FF2B5EF4-FFF2-40B4-BE49-F238E27FC236}">
                <a16:creationId xmlns:a16="http://schemas.microsoft.com/office/drawing/2014/main" id="{4B890284-B1BF-43C4-AF3A-95D2C6110A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30250" indent="-28098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23950" indent="-22383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573213" indent="-22383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22475" indent="-223838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79675" indent="-2238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36875" indent="-2238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94075" indent="-2238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51275" indent="-2238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43D59B8-0A41-4233-BE21-11E13983CD9C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787373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l" defTabSz="1219169" rtl="0" eaLnBrk="1" fontAlgn="auto" latinLnBrk="0" hangingPunct="0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FD39E0-52DC-4E29-9B33-7D479C89A1F8}" type="slidenum">
              <a:rPr kumimoji="0" 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Neue"/>
                <a:sym typeface="Helvetica Neue"/>
              </a:rPr>
              <a:pPr marL="0" marR="0" lvl="0" indent="0" algn="l" defTabSz="1219169" rtl="0" eaLnBrk="1" fontAlgn="auto" latinLnBrk="0" hangingPunct="0">
                <a:lnSpc>
                  <a:spcPct val="90000"/>
                </a:lnSpc>
                <a:spcBef>
                  <a:spcPts val="2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Neue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4536507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ABCD10C-D5DB-4DDE-9359-72217E4C07B0}" type="slidenum">
              <a:rPr lang="en-GB" altLang="en-US" smtClean="0"/>
              <a:pPr>
                <a:defRPr/>
              </a:pPr>
              <a:t>12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36161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59859-5266-34B4-6B09-08041E0FD2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2941" y="365125"/>
            <a:ext cx="8444754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299A03-E083-35AD-8F1C-6C340723CB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096861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13F16A9-F31A-2811-0E98-22A3309ACB6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D7DFA04-1445-22DB-FF19-1DF5F571E2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5698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81459209"/>
      </p:ext>
    </p:extLst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82051811"/>
      </p:ext>
    </p:extLst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01724734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3467" y="228600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647700" y="1454153"/>
            <a:ext cx="11184467" cy="4830763"/>
          </a:xfrm>
        </p:spPr>
        <p:txBody>
          <a:bodyPr/>
          <a:lstStyle/>
          <a:p>
            <a:pPr lvl="0"/>
            <a:endParaRPr lang="en-GB" noProof="0"/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AEF50BAF-795A-93F0-8308-A7927AD479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239640" y="6530127"/>
            <a:ext cx="3084320" cy="2760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Rotterdam, NL, 08 - 10 May 2024 </a:t>
            </a:r>
            <a:endParaRPr lang="en-GB" dirty="0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0FEEA552-56AC-1B1D-D9FB-BEB265C4618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81000" y="6530127"/>
            <a:ext cx="4114800" cy="2760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l"/>
            <a:r>
              <a:rPr lang="en-GB" dirty="0"/>
              <a:t>3GPP Stage-1 Workshop on IMT2030 Use Cases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768061D3-38C0-1DD8-2E52-43E3E7E6B3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67800" y="6530127"/>
            <a:ext cx="2743200" cy="2760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3318B8-536E-4714-A48D-B2521E1FA95B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6938321"/>
      </p:ext>
    </p:extLst>
  </p:cSld>
  <p:clrMapOvr>
    <a:masterClrMapping/>
  </p:clrMapOvr>
  <p:transition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A0C540-99BD-45E3-99D2-78C2032EBE57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571370" y="1673454"/>
            <a:ext cx="11010900" cy="457494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06BFEE-EF88-6521-3486-6C65FD305B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81000" y="6530127"/>
            <a:ext cx="4114800" cy="2760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l"/>
            <a:r>
              <a:rPr lang="en-GB" dirty="0"/>
              <a:t>6th O-RAN 6G Workshop</a:t>
            </a:r>
          </a:p>
        </p:txBody>
      </p:sp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C8026890-6226-0786-E1AF-ED6F1F6B34A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239640" y="6530127"/>
            <a:ext cx="3084320" cy="2760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13 June 2024 </a:t>
            </a:r>
            <a:endParaRPr lang="en-GB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2915D091-3EFD-22D5-BE34-1795E1533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19796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25A309-F0D6-5ED7-3D12-A3E529535A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CBCDA6-238E-A8BB-05FF-2E62A2CF2F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723682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58499C-1AAF-9050-2089-D1FE852810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1928" y="365125"/>
            <a:ext cx="9173575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0FBDD-45E9-71C8-79E7-50F7CBA732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8ADBFB0-9158-F2D5-6B36-5C66068AAE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38622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33E02A-6595-ADEC-9842-7152827B2B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4D7BA1-5B35-8CF2-5593-1129A980EE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8E1507-15B4-A15C-B42C-E3792D1606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C82AE1C-ED18-224B-E0A8-57D9A8221EB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03BED9D-5DEC-0FF4-4870-276406DCE7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2129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F53B65-838A-9051-4DEC-FE11AF653A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1928" y="365125"/>
            <a:ext cx="9173575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09559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969757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98924C-D504-B77C-C6B5-9C7353C89F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187D0D-7F18-49DD-C2DB-0CEA5681F5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FD81BA9-F818-42BD-CF6F-D7BA06BDED9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265181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1729D5-CF13-A950-5BCF-15247093F7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889C514-1025-F79B-81B9-B3CE6432768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BE5154-9A79-FDDC-C8D7-1DDA0F0BD4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159492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CEE4F-0433-9C9D-A43F-F7C95A512C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1928" y="365125"/>
            <a:ext cx="9173575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4A49C82-E002-694E-5BA0-5DBADDAC2B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59658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9" Type="http://schemas.openxmlformats.org/officeDocument/2006/relationships/image" Target="../media/image3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Placeholder 1">
            <a:extLst>
              <a:ext uri="{FF2B5EF4-FFF2-40B4-BE49-F238E27FC236}">
                <a16:creationId xmlns:a16="http://schemas.microsoft.com/office/drawing/2014/main" id="{D74DF784-8FE3-384F-0944-CC5730B1C509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093383" y="173065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C28718CA-6F5D-7D0A-B185-45CA302F674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95425"/>
            <a:ext cx="11184467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A5BB4E3C-E2ED-94C2-CC3E-DBA8CE9540CB}"/>
              </a:ext>
            </a:extLst>
          </p:cNvPr>
          <p:cNvSpPr/>
          <p:nvPr userDrawn="1"/>
        </p:nvSpPr>
        <p:spPr bwMode="auto">
          <a:xfrm>
            <a:off x="11698755" y="6499877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sz="1000" b="1" smtClean="0"/>
              <a:pPr algn="ctr">
                <a:defRPr/>
              </a:pPr>
              <a:t>‹Nr.›</a:t>
            </a:fld>
            <a:endParaRPr lang="en-GB" altLang="en-US" sz="1000" b="1" dirty="0"/>
          </a:p>
          <a:p>
            <a:pPr>
              <a:defRPr/>
            </a:pPr>
            <a:endParaRPr lang="en-GB" altLang="en-US" sz="1000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868FF38-14B3-0D4A-87D3-6DA26C74E76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919787" y="6624103"/>
            <a:ext cx="739305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700" dirty="0">
                <a:solidFill>
                  <a:schemeClr val="bg1">
                    <a:lumMod val="65000"/>
                  </a:schemeClr>
                </a:solidFill>
              </a:rPr>
              <a:t>© 3GPP 2025</a:t>
            </a:r>
          </a:p>
        </p:txBody>
      </p:sp>
      <p:pic>
        <p:nvPicPr>
          <p:cNvPr id="18" name="Picture 17" descr="A blue and black logo&#10;&#10;Description automatically generated">
            <a:extLst>
              <a:ext uri="{FF2B5EF4-FFF2-40B4-BE49-F238E27FC236}">
                <a16:creationId xmlns:a16="http://schemas.microsoft.com/office/drawing/2014/main" id="{A6D58329-089F-60B2-643D-D9AF0A2E6CDB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5504" y="173065"/>
            <a:ext cx="1364884" cy="767747"/>
          </a:xfrm>
          <a:prstGeom prst="rect">
            <a:avLst/>
          </a:prstGeom>
        </p:spPr>
      </p:pic>
      <p:pic>
        <p:nvPicPr>
          <p:cNvPr id="19" name="Picture 10">
            <a:extLst>
              <a:ext uri="{FF2B5EF4-FFF2-40B4-BE49-F238E27FC236}">
                <a16:creationId xmlns:a16="http://schemas.microsoft.com/office/drawing/2014/main" id="{91B16530-0913-C067-8761-6D3C2A7E797C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286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82BEA26-492E-414E-192B-6F3E757818AE}"/>
              </a:ext>
            </a:extLst>
          </p:cNvPr>
          <p:cNvSpPr txBox="1"/>
          <p:nvPr userDrawn="1"/>
        </p:nvSpPr>
        <p:spPr>
          <a:xfrm>
            <a:off x="172286" y="6614005"/>
            <a:ext cx="4903470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7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3ORW-250002, </a:t>
            </a:r>
            <a:r>
              <a:rPr lang="en-US" altLang="de-DE" sz="7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- O-RAN ALLIANCE Joint Workshop on 6G</a:t>
            </a:r>
            <a:r>
              <a:rPr lang="en-GB" altLang="de-DE" sz="7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Sophia Antipolis, France, 24 - 25 April 2025</a:t>
            </a:r>
          </a:p>
        </p:txBody>
      </p:sp>
    </p:spTree>
    <p:extLst>
      <p:ext uri="{BB962C8B-B14F-4D97-AF65-F5344CB8AC3E}">
        <p14:creationId xmlns:p14="http://schemas.microsoft.com/office/powerpoint/2010/main" val="3088442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hf hdr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lang="en-GB" sz="3600" kern="1200" dirty="0">
          <a:solidFill>
            <a:srgbClr val="C00000"/>
          </a:solidFill>
          <a:latin typeface="Montserrat" panose="00000500000000000000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lang="en-US" altLang="en-US" sz="3034" kern="1200" dirty="0" smtClean="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093383" y="173065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95425"/>
            <a:ext cx="11184467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2BFF0F84-3493-E1FC-C1EB-310316523608}"/>
              </a:ext>
            </a:extLst>
          </p:cNvPr>
          <p:cNvSpPr/>
          <p:nvPr userDrawn="1"/>
        </p:nvSpPr>
        <p:spPr bwMode="auto">
          <a:xfrm>
            <a:off x="11698755" y="6499877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sz="1000" b="1" smtClean="0"/>
              <a:pPr algn="ctr">
                <a:defRPr/>
              </a:pPr>
              <a:t>‹Nr.›</a:t>
            </a:fld>
            <a:endParaRPr lang="en-GB" altLang="en-US" sz="1000" b="1" dirty="0"/>
          </a:p>
          <a:p>
            <a:pPr>
              <a:defRPr/>
            </a:pPr>
            <a:endParaRPr lang="en-GB" altLang="en-US" sz="1000" dirty="0"/>
          </a:p>
        </p:txBody>
      </p:sp>
      <p:sp>
        <p:nvSpPr>
          <p:cNvPr id="5" name="Rectangle 16">
            <a:extLst>
              <a:ext uri="{FF2B5EF4-FFF2-40B4-BE49-F238E27FC236}">
                <a16:creationId xmlns:a16="http://schemas.microsoft.com/office/drawing/2014/main" id="{2A499641-636B-5B64-AEE7-4FB59B3236E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052279" y="6606310"/>
            <a:ext cx="739305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700" dirty="0">
                <a:solidFill>
                  <a:schemeClr val="bg1">
                    <a:lumMod val="65000"/>
                  </a:schemeClr>
                </a:solidFill>
              </a:rPr>
              <a:t>© 3GPP 2025</a:t>
            </a:r>
          </a:p>
        </p:txBody>
      </p:sp>
      <p:pic>
        <p:nvPicPr>
          <p:cNvPr id="2" name="Picture 1" descr="A blue and black logo&#10;&#10;Description automatically generated">
            <a:extLst>
              <a:ext uri="{FF2B5EF4-FFF2-40B4-BE49-F238E27FC236}">
                <a16:creationId xmlns:a16="http://schemas.microsoft.com/office/drawing/2014/main" id="{8008AB01-B1C9-CE04-74B8-E45062B0D5C1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5504" y="173065"/>
            <a:ext cx="1364884" cy="767747"/>
          </a:xfrm>
          <a:prstGeom prst="rect">
            <a:avLst/>
          </a:prstGeom>
        </p:spPr>
      </p:pic>
      <p:pic>
        <p:nvPicPr>
          <p:cNvPr id="3" name="Picture 10">
            <a:extLst>
              <a:ext uri="{FF2B5EF4-FFF2-40B4-BE49-F238E27FC236}">
                <a16:creationId xmlns:a16="http://schemas.microsoft.com/office/drawing/2014/main" id="{3692ADD0-AB1C-CFAE-148D-7B2C215CB656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286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A60815E-4E28-16F1-2EE9-42A218E65827}"/>
              </a:ext>
            </a:extLst>
          </p:cNvPr>
          <p:cNvSpPr txBox="1"/>
          <p:nvPr userDrawn="1"/>
        </p:nvSpPr>
        <p:spPr>
          <a:xfrm>
            <a:off x="172286" y="6614005"/>
            <a:ext cx="5134360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7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3ORW-250002, </a:t>
            </a:r>
            <a:r>
              <a:rPr lang="en-US" altLang="de-DE" sz="7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- O-RAN ALLIANCE Joint Workshop on 6G</a:t>
            </a:r>
            <a:r>
              <a:rPr lang="en-GB" altLang="de-DE" sz="7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Sophia Antipolis, France, 24 - 25 April 2025</a:t>
            </a:r>
          </a:p>
        </p:txBody>
      </p:sp>
    </p:spTree>
    <p:extLst>
      <p:ext uri="{BB962C8B-B14F-4D97-AF65-F5344CB8AC3E}">
        <p14:creationId xmlns:p14="http://schemas.microsoft.com/office/powerpoint/2010/main" val="29802824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7" r:id="rId4"/>
    <p:sldLayoutId id="2147483668" r:id="rId5"/>
  </p:sldLayoutIdLst>
  <p:transition spd="slow"/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C00000"/>
          </a:solidFill>
          <a:latin typeface="Montserrat" panose="00000500000000000000" pitchFamily="2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ts val="600"/>
        </a:spcBef>
        <a:spcAft>
          <a:spcPct val="0"/>
        </a:spcAft>
        <a:buFontTx/>
        <a:buBlip>
          <a:blip r:embed="rId9"/>
        </a:buBlip>
        <a:defRPr sz="3034" baseline="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952777" indent="-457200" algn="l" rtl="0" eaLnBrk="0" fontAlgn="base" hangingPunct="0">
        <a:spcBef>
          <a:spcPts val="600"/>
        </a:spcBef>
        <a:spcAft>
          <a:spcPct val="0"/>
        </a:spcAft>
        <a:buClr>
          <a:srgbClr val="92D050"/>
        </a:buClr>
        <a:buFont typeface="Arial" panose="020B0604020202020204" pitchFamily="34" charset="0"/>
        <a:buChar char="•"/>
        <a:defRPr sz="2602" baseline="0">
          <a:solidFill>
            <a:schemeClr val="tx1"/>
          </a:solidFill>
          <a:latin typeface="Calibri" panose="020F0502020204030204" pitchFamily="34" charset="0"/>
        </a:defRPr>
      </a:lvl2pPr>
      <a:lvl3pPr marL="1238943" indent="-247788" algn="l" rtl="0" eaLnBrk="0" fontAlgn="base" hangingPunct="0"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sz="2167" baseline="0">
          <a:solidFill>
            <a:schemeClr val="tx1"/>
          </a:solidFill>
          <a:latin typeface="Calibri" panose="020F0502020204030204" pitchFamily="34" charset="0"/>
        </a:defRPr>
      </a:lvl3pPr>
      <a:lvl4pPr marL="1734520" indent="-247788" algn="l" rtl="0" eaLnBrk="0" fontAlgn="base" hangingPunct="0">
        <a:spcBef>
          <a:spcPts val="600"/>
        </a:spcBef>
        <a:spcAft>
          <a:spcPct val="0"/>
        </a:spcAft>
        <a:buFont typeface="Arial" panose="020B0604020202020204" pitchFamily="34" charset="0"/>
        <a:buChar char="–"/>
        <a:defRPr sz="2167" baseline="0">
          <a:solidFill>
            <a:schemeClr val="tx1"/>
          </a:solidFill>
          <a:latin typeface="Calibri" panose="020F0502020204030204" pitchFamily="34" charset="0"/>
        </a:defRPr>
      </a:lvl4pPr>
      <a:lvl5pPr marL="2230097" indent="-247788" algn="l" rtl="0" eaLnBrk="0" fontAlgn="base" hangingPunct="0">
        <a:spcBef>
          <a:spcPts val="600"/>
        </a:spcBef>
        <a:spcAft>
          <a:spcPct val="0"/>
        </a:spcAft>
        <a:buFont typeface="Arial" panose="020B0604020202020204" pitchFamily="34" charset="0"/>
        <a:buChar char="»"/>
        <a:defRPr sz="1733" baseline="0">
          <a:solidFill>
            <a:schemeClr val="tx1"/>
          </a:solidFill>
          <a:latin typeface="Calibri" panose="020F0502020204030204" pitchFamily="34" charset="0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g"/><Relationship Id="rId3" Type="http://schemas.openxmlformats.org/officeDocument/2006/relationships/hyperlink" Target="https://www.3gpp.org/ftp/tsg_sa/TSG_SA/TSGS_105_Melbourne_2024-09/Docs/SP-241391.zip" TargetMode="External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www.3gpp.org/ftp/tsg_ran/TSG_RAN/TSGR_107/Docs/RP-250810.zip" TargetMode="External"/><Relationship Id="rId5" Type="http://schemas.openxmlformats.org/officeDocument/2006/relationships/hyperlink" Target="http://www.3gpp.org/ftp/tsg_ran/TSG_RAN/TSGR_106/Docs/RP-243327.zip" TargetMode="External"/><Relationship Id="rId4" Type="http://schemas.openxmlformats.org/officeDocument/2006/relationships/hyperlink" Target="http://www.3gpp.org/ftp/tsg_ran/TSG_RAN/TSGR_106/Docs/RP-243292.zip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Information/WORK_PLAN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g"/><Relationship Id="rId3" Type="http://schemas.openxmlformats.org/officeDocument/2006/relationships/image" Target="../media/image6.jpg"/><Relationship Id="rId7" Type="http://schemas.openxmlformats.org/officeDocument/2006/relationships/image" Target="../media/image9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jpg"/><Relationship Id="rId5" Type="http://schemas.openxmlformats.org/officeDocument/2006/relationships/image" Target="../media/image7.jpg"/><Relationship Id="rId4" Type="http://schemas.openxmlformats.org/officeDocument/2006/relationships/hyperlink" Target="https://www.3gpp.org/about-us/liaisons-statements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3" Type="http://schemas.openxmlformats.org/officeDocument/2006/relationships/image" Target="../media/image11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5" Type="http://schemas.openxmlformats.org/officeDocument/2006/relationships/image" Target="../media/image23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Relationship Id="rId1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chart" Target="../charts/chart2.xml"/><Relationship Id="rId5" Type="http://schemas.openxmlformats.org/officeDocument/2006/relationships/chart" Target="../charts/chart1.xml"/><Relationship Id="rId4" Type="http://schemas.openxmlformats.org/officeDocument/2006/relationships/hyperlink" Target="http://www.3gpp.org/Work-Plan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workshop/2024-05-08_3GPP_Stage1_IMT2030_UC_WS/Docs/" TargetMode="External"/><Relationship Id="rId13" Type="http://schemas.openxmlformats.org/officeDocument/2006/relationships/hyperlink" Target="https://www.3gpp.org/ftp/tsg_ran/TSG_RAN/TSGR_107/Docs/RP-250810.zip" TargetMode="External"/><Relationship Id="rId18" Type="http://schemas.openxmlformats.org/officeDocument/2006/relationships/image" Target="../media/image33.jpeg"/><Relationship Id="rId3" Type="http://schemas.openxmlformats.org/officeDocument/2006/relationships/image" Target="../media/image24.png"/><Relationship Id="rId7" Type="http://schemas.openxmlformats.org/officeDocument/2006/relationships/hyperlink" Target="https://www.3gpp.org/ftp/workshop/2024-05-08_3GPP_Stage1_IMT2030_UC_WS/Docs/SWS-240025.zip" TargetMode="External"/><Relationship Id="rId12" Type="http://schemas.openxmlformats.org/officeDocument/2006/relationships/hyperlink" Target="https://www.3gpp.org/ftp/tsg_sa/TSG_SA/TSGS_105_Melbourne_2024-09/Docs/SP-241391.zip" TargetMode="External"/><Relationship Id="rId17" Type="http://schemas.openxmlformats.org/officeDocument/2006/relationships/image" Target="../media/image32.svg"/><Relationship Id="rId2" Type="http://schemas.openxmlformats.org/officeDocument/2006/relationships/image" Target="../media/image3.jpg"/><Relationship Id="rId16" Type="http://schemas.openxmlformats.org/officeDocument/2006/relationships/image" Target="../media/image3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7.svg"/><Relationship Id="rId11" Type="http://schemas.openxmlformats.org/officeDocument/2006/relationships/image" Target="../media/image30.png"/><Relationship Id="rId5" Type="http://schemas.openxmlformats.org/officeDocument/2006/relationships/image" Target="../media/image26.png"/><Relationship Id="rId15" Type="http://schemas.openxmlformats.org/officeDocument/2006/relationships/hyperlink" Target="https://www.3gpp.org/ftp/workshop/2025-03-10_3GPP_6G_WS/Docs/6GWS-250012.zip" TargetMode="External"/><Relationship Id="rId10" Type="http://schemas.openxmlformats.org/officeDocument/2006/relationships/image" Target="../media/image29.png"/><Relationship Id="rId4" Type="http://schemas.openxmlformats.org/officeDocument/2006/relationships/image" Target="../media/image25.svg"/><Relationship Id="rId9" Type="http://schemas.openxmlformats.org/officeDocument/2006/relationships/image" Target="../media/image28.png"/><Relationship Id="rId14" Type="http://schemas.openxmlformats.org/officeDocument/2006/relationships/hyperlink" Target="https://www.3gpp.org/ftp/workshop/2025-03-10_3GPP_6G_WS/Docs/6GWS-250243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31317" y="1689372"/>
            <a:ext cx="8461961" cy="1195193"/>
          </a:xfrm>
        </p:spPr>
        <p:txBody>
          <a:bodyPr/>
          <a:lstStyle/>
          <a:p>
            <a:pPr algn="ctr"/>
            <a:r>
              <a:rPr lang="en-US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3GPP Introduction and 6G workplan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98722" y="4892430"/>
            <a:ext cx="8394556" cy="926365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sz="2000" b="1" dirty="0"/>
              <a:t>Puneet Jain (TSG SA Chair)</a:t>
            </a:r>
          </a:p>
          <a:p>
            <a:pPr>
              <a:spcBef>
                <a:spcPts val="600"/>
              </a:spcBef>
            </a:pPr>
            <a:r>
              <a:rPr lang="en-US" sz="2000" b="1" dirty="0"/>
              <a:t>Axel Klatt (TSG RAN Vice Chair)</a:t>
            </a:r>
            <a:endParaRPr lang="en-US" sz="2000" dirty="0"/>
          </a:p>
        </p:txBody>
      </p:sp>
      <p:pic>
        <p:nvPicPr>
          <p:cNvPr id="5" name="Picture 4" descr="A blue and black logo&#10;&#10;Description automatically generated">
            <a:extLst>
              <a:ext uri="{FF2B5EF4-FFF2-40B4-BE49-F238E27FC236}">
                <a16:creationId xmlns:a16="http://schemas.microsoft.com/office/drawing/2014/main" id="{F547689D-20D3-B6CA-5A19-F70D3C28EB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540" y="3183505"/>
            <a:ext cx="2108920" cy="1186268"/>
          </a:xfrm>
          <a:prstGeom prst="rect">
            <a:avLst/>
          </a:prstGeom>
        </p:spPr>
      </p:pic>
      <p:sp>
        <p:nvSpPr>
          <p:cNvPr id="4" name="Subtitle 2">
            <a:extLst>
              <a:ext uri="{FF2B5EF4-FFF2-40B4-BE49-F238E27FC236}">
                <a16:creationId xmlns:a16="http://schemas.microsoft.com/office/drawing/2014/main" id="{7987CF6D-402B-5900-7D57-6D28011AC4D9}"/>
              </a:ext>
            </a:extLst>
          </p:cNvPr>
          <p:cNvSpPr txBox="1">
            <a:spLocks/>
          </p:cNvSpPr>
          <p:nvPr/>
        </p:nvSpPr>
        <p:spPr bwMode="auto">
          <a:xfrm>
            <a:off x="5109345" y="232381"/>
            <a:ext cx="1721223" cy="8068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None/>
              <a:defRPr sz="3034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95577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2D050"/>
              </a:buClr>
              <a:buFont typeface="Arial" panose="020B0604020202020204" pitchFamily="34" charset="0"/>
              <a:buNone/>
              <a:defRPr sz="2602">
                <a:solidFill>
                  <a:schemeClr val="tx1"/>
                </a:solidFill>
                <a:latin typeface="+mn-lt"/>
              </a:defRPr>
            </a:lvl2pPr>
            <a:lvl3pPr marL="991155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167">
                <a:solidFill>
                  <a:schemeClr val="tx1"/>
                </a:solidFill>
                <a:latin typeface="+mn-lt"/>
              </a:defRPr>
            </a:lvl3pPr>
            <a:lvl4pPr marL="1486731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167">
                <a:solidFill>
                  <a:schemeClr val="tx1"/>
                </a:solidFill>
                <a:latin typeface="+mn-lt"/>
              </a:defRPr>
            </a:lvl4pPr>
            <a:lvl5pPr marL="1982308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733">
                <a:solidFill>
                  <a:schemeClr val="tx1"/>
                </a:solidFill>
                <a:latin typeface="+mn-lt"/>
              </a:defRPr>
            </a:lvl5pPr>
            <a:lvl6pPr marL="2477886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733">
                <a:solidFill>
                  <a:schemeClr val="tx1"/>
                </a:solidFill>
                <a:latin typeface="+mn-lt"/>
              </a:defRPr>
            </a:lvl6pPr>
            <a:lvl7pPr marL="2973463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733">
                <a:solidFill>
                  <a:schemeClr val="tx1"/>
                </a:solidFill>
                <a:latin typeface="+mn-lt"/>
              </a:defRPr>
            </a:lvl7pPr>
            <a:lvl8pPr marL="3469041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733">
                <a:solidFill>
                  <a:schemeClr val="tx1"/>
                </a:solidFill>
                <a:latin typeface="+mn-lt"/>
              </a:defRPr>
            </a:lvl8pPr>
            <a:lvl9pPr marL="3964618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733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600"/>
              </a:spcBef>
            </a:pPr>
            <a:r>
              <a:rPr lang="en-US" sz="2000" b="1" kern="0" dirty="0"/>
              <a:t>3ORW-250002</a:t>
            </a:r>
          </a:p>
          <a:p>
            <a:pPr>
              <a:spcBef>
                <a:spcPts val="600"/>
              </a:spcBef>
            </a:pPr>
            <a:r>
              <a:rPr lang="en-US" sz="2000" b="1" kern="0" dirty="0"/>
              <a:t>AI# 2</a:t>
            </a:r>
            <a:endParaRPr lang="en-US" sz="2000" kern="0" dirty="0"/>
          </a:p>
        </p:txBody>
      </p:sp>
      <p:sp>
        <p:nvSpPr>
          <p:cNvPr id="7" name="AutoShape 14">
            <a:extLst>
              <a:ext uri="{FF2B5EF4-FFF2-40B4-BE49-F238E27FC236}">
                <a16:creationId xmlns:a16="http://schemas.microsoft.com/office/drawing/2014/main" id="{C5BF98F4-C5DD-C7D4-00A3-8E20108824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7079" y="6416675"/>
            <a:ext cx="6603489" cy="393457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DEBEB81-8D2C-EA01-E1B4-70E3D2BFB451}"/>
              </a:ext>
            </a:extLst>
          </p:cNvPr>
          <p:cNvSpPr txBox="1"/>
          <p:nvPr/>
        </p:nvSpPr>
        <p:spPr>
          <a:xfrm>
            <a:off x="240481" y="6497430"/>
            <a:ext cx="6418229" cy="337125"/>
          </a:xfrm>
          <a:prstGeom prst="rect">
            <a:avLst/>
          </a:prstGeom>
          <a:noFill/>
        </p:spPr>
        <p:txBody>
          <a:bodyPr anchor="ctr">
            <a:normAutofit fontScale="6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800" b="1" dirty="0">
                <a:solidFill>
                  <a:schemeClr val="bg1"/>
                </a:solidFill>
              </a:rPr>
              <a:t>3ORW-250002, </a:t>
            </a:r>
            <a:r>
              <a:rPr lang="en-US" altLang="de-DE" sz="1800" b="1" dirty="0">
                <a:solidFill>
                  <a:schemeClr val="bg1"/>
                </a:solidFill>
              </a:rPr>
              <a:t>3GPP - O-RAN ALLIANCE Joint Workshop on 6G</a:t>
            </a:r>
            <a:r>
              <a:rPr lang="en-GB" altLang="de-DE" sz="1800" b="1" dirty="0">
                <a:solidFill>
                  <a:schemeClr val="bg1"/>
                </a:solidFill>
              </a:rPr>
              <a:t>, Sophia Antipolis, France, 24 - </a:t>
            </a:r>
            <a:r>
              <a:rPr lang="en-GB" altLang="de-DE" b="1" dirty="0">
                <a:solidFill>
                  <a:schemeClr val="bg1"/>
                </a:solidFill>
              </a:rPr>
              <a:t>25</a:t>
            </a:r>
            <a:r>
              <a:rPr lang="en-GB" altLang="de-DE" sz="1800" b="1" dirty="0">
                <a:solidFill>
                  <a:schemeClr val="bg1"/>
                </a:solidFill>
              </a:rPr>
              <a:t> April 2025</a:t>
            </a: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941910" y="1910514"/>
            <a:ext cx="0" cy="414945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50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34930" y="1910514"/>
            <a:ext cx="7846" cy="414945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9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5304121" y="1910514"/>
            <a:ext cx="23829" cy="414945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8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520970" y="1957932"/>
            <a:ext cx="0" cy="414945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13990" y="1910514"/>
            <a:ext cx="0" cy="414945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651AFA73-F0D3-3C1E-F07B-8562524BC031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836985" y="1910514"/>
            <a:ext cx="70025" cy="414945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63507367-7C85-5DDA-8929-8D09E8B90A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00030" y="1910514"/>
            <a:ext cx="0" cy="414945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7495" name="Straight Connector 114">
            <a:extLst>
              <a:ext uri="{FF2B5EF4-FFF2-40B4-BE49-F238E27FC236}">
                <a16:creationId xmlns:a16="http://schemas.microsoft.com/office/drawing/2014/main" id="{2352004F-3081-FB14-E751-D8610A73D2B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277310" y="1910514"/>
            <a:ext cx="0" cy="414945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D777A93A-0494-CB81-BF07-6ED0D44FE2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86070" y="1910514"/>
            <a:ext cx="0" cy="414945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9C497097-315E-8A6D-769F-09FBCED69F5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783797" y="1910514"/>
            <a:ext cx="0" cy="414945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65ECC03C-392D-C70D-4A68-5DA2FD703EF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0976810" y="1910514"/>
            <a:ext cx="0" cy="414945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2C79B9F4-97F9-05EA-B005-992434CCBE58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10157925" y="1910514"/>
            <a:ext cx="11905" cy="414945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DE683D18-B47F-D070-F845-F7E8B61125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362850" y="1910514"/>
            <a:ext cx="0" cy="414945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66E04F16-36C6-027F-9585-CF454FC4A2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555870" y="1910514"/>
            <a:ext cx="0" cy="414945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748890" y="1910514"/>
            <a:ext cx="0" cy="414945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68BFFB8E-C75E-2163-D123-A91C5C560BE4}"/>
              </a:ext>
            </a:extLst>
          </p:cNvPr>
          <p:cNvSpPr/>
          <p:nvPr/>
        </p:nvSpPr>
        <p:spPr>
          <a:xfrm>
            <a:off x="98732" y="5709005"/>
            <a:ext cx="12062001" cy="743363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4300E3-F476-EEBF-D35B-A1E8736C7C9D}"/>
              </a:ext>
            </a:extLst>
          </p:cNvPr>
          <p:cNvCxnSpPr>
            <a:cxnSpLocks/>
          </p:cNvCxnSpPr>
          <p:nvPr/>
        </p:nvCxnSpPr>
        <p:spPr bwMode="auto">
          <a:xfrm>
            <a:off x="573432" y="1227690"/>
            <a:ext cx="311247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3B9E7960-6113-C4D1-ECEF-73196F0C03E0}"/>
              </a:ext>
            </a:extLst>
          </p:cNvPr>
          <p:cNvSpPr txBox="1"/>
          <p:nvPr/>
        </p:nvSpPr>
        <p:spPr>
          <a:xfrm>
            <a:off x="1770195" y="1064708"/>
            <a:ext cx="691215" cy="33855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1600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A5BB33D-59DC-8CD1-D095-4371152BEFFE}"/>
              </a:ext>
            </a:extLst>
          </p:cNvPr>
          <p:cNvGrpSpPr/>
          <p:nvPr/>
        </p:nvGrpSpPr>
        <p:grpSpPr>
          <a:xfrm>
            <a:off x="1055935" y="1418472"/>
            <a:ext cx="458247" cy="441216"/>
            <a:chOff x="1018228" y="755453"/>
            <a:chExt cx="343685" cy="330912"/>
          </a:xfrm>
        </p:grpSpPr>
        <p:sp>
          <p:nvSpPr>
            <p:cNvPr id="17432" name="TextBox 86">
              <a:extLst>
                <a:ext uri="{FF2B5EF4-FFF2-40B4-BE49-F238E27FC236}">
                  <a16:creationId xmlns:a16="http://schemas.microsoft.com/office/drawing/2014/main" id="{988CC082-346E-34BD-676E-57B18118E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9031" y="755453"/>
              <a:ext cx="342882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>
                  <a:latin typeface="Montserrat" panose="00000500000000000000" pitchFamily="2" charset="0"/>
                </a:rPr>
                <a:t>#103</a:t>
              </a:r>
              <a:endParaRPr lang="en-GB" altLang="en-US" sz="533">
                <a:latin typeface="Montserrat" panose="00000500000000000000" pitchFamily="2" charset="0"/>
              </a:endParaRPr>
            </a:p>
          </p:txBody>
        </p:sp>
        <p:sp>
          <p:nvSpPr>
            <p:cNvPr id="17448" name="TextBox 59">
              <a:extLst>
                <a:ext uri="{FF2B5EF4-FFF2-40B4-BE49-F238E27FC236}">
                  <a16:creationId xmlns:a16="http://schemas.microsoft.com/office/drawing/2014/main" id="{165C6395-ACED-7B3D-FC22-AC91FB3A1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32062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7528540" y="1418472"/>
            <a:ext cx="446950" cy="441216"/>
            <a:chOff x="6342728" y="755453"/>
            <a:chExt cx="335213" cy="330912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2728" y="755453"/>
              <a:ext cx="298400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>
                  <a:latin typeface="Montserrat" panose="00000500000000000000" pitchFamily="2" charset="0"/>
                </a:rPr>
                <a:t>#111</a:t>
              </a:r>
              <a:endParaRPr lang="en-GB" altLang="en-US" sz="533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32063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4254128" y="1418472"/>
            <a:ext cx="484191" cy="441216"/>
            <a:chOff x="3683640" y="755453"/>
            <a:chExt cx="363143" cy="330912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01497" y="755453"/>
              <a:ext cx="345286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>
                  <a:latin typeface="Montserrat" panose="00000500000000000000" pitchFamily="2" charset="0"/>
                </a:rPr>
                <a:t>#107</a:t>
              </a:r>
              <a:endParaRPr lang="en-GB" altLang="en-US" sz="533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32062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BEEB882-0873-17C9-668A-5BD3DDAC9943}"/>
              </a:ext>
            </a:extLst>
          </p:cNvPr>
          <p:cNvGrpSpPr/>
          <p:nvPr/>
        </p:nvGrpSpPr>
        <p:grpSpPr>
          <a:xfrm>
            <a:off x="1861304" y="1418472"/>
            <a:ext cx="471268" cy="441216"/>
            <a:chOff x="1705615" y="755453"/>
            <a:chExt cx="353451" cy="330912"/>
          </a:xfrm>
        </p:grpSpPr>
        <p:sp>
          <p:nvSpPr>
            <p:cNvPr id="17433" name="TextBox 86">
              <a:extLst>
                <a:ext uri="{FF2B5EF4-FFF2-40B4-BE49-F238E27FC236}">
                  <a16:creationId xmlns:a16="http://schemas.microsoft.com/office/drawing/2014/main" id="{C103280A-1592-A747-3090-8C7DDE8D80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7767" y="755453"/>
              <a:ext cx="351299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>
                  <a:latin typeface="Montserrat" panose="00000500000000000000" pitchFamily="2" charset="0"/>
                </a:rPr>
                <a:t>#104</a:t>
              </a:r>
              <a:endParaRPr lang="en-GB" altLang="en-US" sz="533">
                <a:latin typeface="Montserrat" panose="00000500000000000000" pitchFamily="2" charset="0"/>
              </a:endParaRPr>
            </a:p>
          </p:txBody>
        </p:sp>
        <p:sp>
          <p:nvSpPr>
            <p:cNvPr id="17451" name="TextBox 62">
              <a:extLst>
                <a:ext uri="{FF2B5EF4-FFF2-40B4-BE49-F238E27FC236}">
                  <a16:creationId xmlns:a16="http://schemas.microsoft.com/office/drawing/2014/main" id="{F552B731-B734-8036-32D1-B31A30D54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23646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5073738" y="1418472"/>
            <a:ext cx="468075" cy="441216"/>
            <a:chOff x="4391242" y="755453"/>
            <a:chExt cx="351057" cy="330912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91242" y="755453"/>
              <a:ext cx="350096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>
                  <a:latin typeface="Montserrat" panose="00000500000000000000" pitchFamily="2" charset="0"/>
                </a:rPr>
                <a:t>#108</a:t>
              </a:r>
              <a:endParaRPr lang="en-GB" altLang="en-US" sz="533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23646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B967BDC6-86AB-7837-B13B-ABA3A2B01909}"/>
              </a:ext>
            </a:extLst>
          </p:cNvPr>
          <p:cNvGrpSpPr/>
          <p:nvPr/>
        </p:nvGrpSpPr>
        <p:grpSpPr>
          <a:xfrm>
            <a:off x="8341993" y="1418472"/>
            <a:ext cx="448807" cy="441216"/>
            <a:chOff x="6907593" y="755453"/>
            <a:chExt cx="336606" cy="330912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00AF13A8-AEBE-A2D0-0350-B7A6452A46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07593" y="755453"/>
              <a:ext cx="316433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>
                  <a:latin typeface="Montserrat" panose="00000500000000000000" pitchFamily="2" charset="0"/>
                </a:rPr>
                <a:t>#112</a:t>
              </a:r>
              <a:endParaRPr lang="en-GB" altLang="en-US" sz="533"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68398172-EC8D-5C71-9A9B-F20456E8A9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23646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09B5BA-9CA0-3246-1446-5E993967CCDA}"/>
              </a:ext>
            </a:extLst>
          </p:cNvPr>
          <p:cNvGrpSpPr/>
          <p:nvPr/>
        </p:nvGrpSpPr>
        <p:grpSpPr>
          <a:xfrm>
            <a:off x="2658206" y="1418472"/>
            <a:ext cx="467772" cy="441216"/>
            <a:chOff x="2480315" y="755453"/>
            <a:chExt cx="350829" cy="330912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4D4D40CF-F5F4-931C-680D-53F544AE8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8262" y="755453"/>
              <a:ext cx="342882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>
                  <a:latin typeface="Montserrat" panose="00000500000000000000" pitchFamily="2" charset="0"/>
                </a:rPr>
                <a:t>#105</a:t>
              </a:r>
              <a:endParaRPr lang="en-GB" altLang="en-US" sz="533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18CD9CF9-FC30-2A87-862D-F40F70B15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28455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5911155" y="1418472"/>
            <a:ext cx="461985" cy="441216"/>
            <a:chOff x="5121709" y="755453"/>
            <a:chExt cx="346489" cy="330912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1709" y="755453"/>
              <a:ext cx="346489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>
                  <a:latin typeface="Montserrat" panose="00000500000000000000" pitchFamily="2" charset="0"/>
                </a:rPr>
                <a:t>#109</a:t>
              </a:r>
              <a:endParaRPr lang="en-GB" altLang="en-US" sz="533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28455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AC441D9-25AA-5353-8C62-E595297BE9B0}"/>
              </a:ext>
            </a:extLst>
          </p:cNvPr>
          <p:cNvGrpSpPr/>
          <p:nvPr/>
        </p:nvGrpSpPr>
        <p:grpSpPr>
          <a:xfrm>
            <a:off x="239984" y="1418472"/>
            <a:ext cx="480472" cy="441216"/>
            <a:chOff x="321315" y="755453"/>
            <a:chExt cx="360354" cy="330912"/>
          </a:xfrm>
        </p:grpSpPr>
        <p:sp>
          <p:nvSpPr>
            <p:cNvPr id="17431" name="TextBox 86">
              <a:extLst>
                <a:ext uri="{FF2B5EF4-FFF2-40B4-BE49-F238E27FC236}">
                  <a16:creationId xmlns:a16="http://schemas.microsoft.com/office/drawing/2014/main" id="{4D677330-5A69-54E2-DED8-C11576419F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8787" y="755453"/>
              <a:ext cx="342882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 dirty="0">
                  <a:latin typeface="Montserrat" panose="00000500000000000000" pitchFamily="2" charset="0"/>
                </a:rPr>
                <a:t>#102</a:t>
              </a:r>
              <a:endParaRPr lang="en-GB" altLang="en-US" sz="533" dirty="0">
                <a:latin typeface="Montserrat" panose="00000500000000000000" pitchFamily="2" charset="0"/>
              </a:endParaRPr>
            </a:p>
          </p:txBody>
        </p:sp>
        <p:sp>
          <p:nvSpPr>
            <p:cNvPr id="17457" name="TextBox 69">
              <a:extLst>
                <a:ext uri="{FF2B5EF4-FFF2-40B4-BE49-F238E27FC236}">
                  <a16:creationId xmlns:a16="http://schemas.microsoft.com/office/drawing/2014/main" id="{5C00D17C-21B0-E262-9FB1-9FCEFFA60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36871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3461459" y="1418472"/>
            <a:ext cx="462769" cy="441216"/>
            <a:chOff x="3013715" y="755453"/>
            <a:chExt cx="347077" cy="330912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4303" y="755453"/>
              <a:ext cx="346489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>
                  <a:latin typeface="Montserrat" panose="00000500000000000000" pitchFamily="2" charset="0"/>
                </a:rPr>
                <a:t>#106</a:t>
              </a:r>
              <a:endParaRPr lang="en-GB" altLang="en-US" sz="533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36872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6712573" y="1418472"/>
            <a:ext cx="449162" cy="441216"/>
            <a:chOff x="5771203" y="755453"/>
            <a:chExt cx="336871" cy="330912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1023" y="755453"/>
              <a:ext cx="324849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>
                  <a:latin typeface="Montserrat" panose="00000500000000000000" pitchFamily="2" charset="0"/>
                </a:rPr>
                <a:t>#110</a:t>
              </a:r>
              <a:endParaRPr lang="en-GB" altLang="en-US" sz="533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36871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212" y="1282723"/>
            <a:ext cx="478016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933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27" name="Star: 5 Points 26">
            <a:extLst>
              <a:ext uri="{FF2B5EF4-FFF2-40B4-BE49-F238E27FC236}">
                <a16:creationId xmlns:a16="http://schemas.microsoft.com/office/drawing/2014/main" id="{F787BCF1-2498-28B4-199E-7A531CA4AEB8}"/>
              </a:ext>
            </a:extLst>
          </p:cNvPr>
          <p:cNvSpPr/>
          <p:nvPr/>
        </p:nvSpPr>
        <p:spPr bwMode="auto">
          <a:xfrm>
            <a:off x="4318272" y="2786235"/>
            <a:ext cx="342813" cy="292733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sz="2000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30" name="TextBox 1">
            <a:extLst>
              <a:ext uri="{FF2B5EF4-FFF2-40B4-BE49-F238E27FC236}">
                <a16:creationId xmlns:a16="http://schemas.microsoft.com/office/drawing/2014/main" id="{944B49F7-1C1D-DBCA-2AE8-96E1020637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64649" y="3053652"/>
            <a:ext cx="1439472" cy="235898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900" b="1" dirty="0">
                <a:latin typeface="Montserrat" panose="00000500000000000000" pitchFamily="50" charset="0"/>
              </a:rPr>
              <a:t>Workshop on 6G </a:t>
            </a:r>
            <a:endParaRPr lang="en-GB" altLang="en-US" sz="900" dirty="0">
              <a:latin typeface="Montserrat" panose="00000500000000000000" pitchFamily="50" charset="0"/>
            </a:endParaRPr>
          </a:p>
        </p:txBody>
      </p:sp>
      <p:sp>
        <p:nvSpPr>
          <p:cNvPr id="17485" name="Chevron 60">
            <a:extLst>
              <a:ext uri="{FF2B5EF4-FFF2-40B4-BE49-F238E27FC236}">
                <a16:creationId xmlns:a16="http://schemas.microsoft.com/office/drawing/2014/main" id="{FB1E3A0C-0C94-56B1-9E8E-15BB970781E4}"/>
              </a:ext>
            </a:extLst>
          </p:cNvPr>
          <p:cNvSpPr/>
          <p:nvPr/>
        </p:nvSpPr>
        <p:spPr bwMode="auto">
          <a:xfrm>
            <a:off x="6142776" y="5100477"/>
            <a:ext cx="1661320" cy="263856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25034"/>
              <a:gd name="connsiteY0" fmla="*/ 0 h 222250"/>
              <a:gd name="connsiteX1" fmla="*/ 1467062 w 1625034"/>
              <a:gd name="connsiteY1" fmla="*/ 0 h 222250"/>
              <a:gd name="connsiteX2" fmla="*/ 1625034 w 1625034"/>
              <a:gd name="connsiteY2" fmla="*/ 104677 h 222250"/>
              <a:gd name="connsiteX3" fmla="*/ 1467062 w 1625034"/>
              <a:gd name="connsiteY3" fmla="*/ 222250 h 222250"/>
              <a:gd name="connsiteX4" fmla="*/ 0 w 1625034"/>
              <a:gd name="connsiteY4" fmla="*/ 222250 h 222250"/>
              <a:gd name="connsiteX5" fmla="*/ 26818 w 1625034"/>
              <a:gd name="connsiteY5" fmla="*/ 98155 h 222250"/>
              <a:gd name="connsiteX6" fmla="*/ 0 w 162503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105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SID </a:t>
            </a:r>
            <a:r>
              <a:rPr lang="fr-FR" sz="105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105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261DFA2-5EBE-0760-005F-090827A42373}"/>
              </a:ext>
            </a:extLst>
          </p:cNvPr>
          <p:cNvGrpSpPr/>
          <p:nvPr/>
        </p:nvGrpSpPr>
        <p:grpSpPr>
          <a:xfrm>
            <a:off x="9150274" y="1404926"/>
            <a:ext cx="437940" cy="441216"/>
            <a:chOff x="7375213" y="745293"/>
            <a:chExt cx="328455" cy="330912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35BB9D75-F8E4-FE51-0578-EE1CE5798D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82097" y="745293"/>
              <a:ext cx="316433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 dirty="0">
                  <a:latin typeface="Montserrat" panose="00000500000000000000" pitchFamily="2" charset="0"/>
                </a:rPr>
                <a:t>#113</a:t>
              </a:r>
              <a:endParaRPr lang="en-GB" altLang="en-US" sz="533" dirty="0"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52784947-6AA6-617B-CED1-6981515A19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28455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5523F22-A626-40BA-8A66-0EF7EE745E28}"/>
              </a:ext>
            </a:extLst>
          </p:cNvPr>
          <p:cNvGrpSpPr/>
          <p:nvPr/>
        </p:nvGrpSpPr>
        <p:grpSpPr>
          <a:xfrm>
            <a:off x="9923889" y="1404926"/>
            <a:ext cx="464285" cy="441216"/>
            <a:chOff x="8016563" y="745293"/>
            <a:chExt cx="348214" cy="330912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DADF5BC1-A476-EB24-2179-C4E5EBE78D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39928" y="745293"/>
              <a:ext cx="324849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 dirty="0">
                  <a:latin typeface="Montserrat" panose="00000500000000000000" pitchFamily="2" charset="0"/>
                </a:rPr>
                <a:t>#114</a:t>
              </a:r>
              <a:endParaRPr lang="en-GB" altLang="en-US" sz="533" dirty="0"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FF47688E-A86E-2353-7C06-DBC3A37206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36872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5357307E-DFB7-4014-E67F-B234B2ED5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40990" y="1422988"/>
            <a:ext cx="421910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 dirty="0">
                <a:latin typeface="Montserrat" panose="00000500000000000000" pitchFamily="2" charset="0"/>
              </a:rPr>
              <a:t>#115</a:t>
            </a:r>
            <a:endParaRPr lang="en-GB" altLang="en-US" sz="533" dirty="0"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7AF265C0-820D-2759-0403-8611A7BA1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57211" y="1628306"/>
            <a:ext cx="442750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933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C355434E-FF94-C598-923E-8C580DCE3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44092" y="1605727"/>
            <a:ext cx="405880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933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26" name="Star: 5 Points 25">
            <a:extLst>
              <a:ext uri="{FF2B5EF4-FFF2-40B4-BE49-F238E27FC236}">
                <a16:creationId xmlns:a16="http://schemas.microsoft.com/office/drawing/2014/main" id="{FDA1D504-5A4B-17F6-5478-9450A10EDA8D}"/>
              </a:ext>
            </a:extLst>
          </p:cNvPr>
          <p:cNvSpPr/>
          <p:nvPr/>
        </p:nvSpPr>
        <p:spPr bwMode="auto">
          <a:xfrm>
            <a:off x="1531128" y="1953779"/>
            <a:ext cx="321992" cy="29372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sz="2000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28" name="TextBox 1">
            <a:extLst>
              <a:ext uri="{FF2B5EF4-FFF2-40B4-BE49-F238E27FC236}">
                <a16:creationId xmlns:a16="http://schemas.microsoft.com/office/drawing/2014/main" id="{350EBDED-2AAF-158F-80CB-DEAAEA111A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0127" y="2229977"/>
            <a:ext cx="1532049" cy="379463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900" b="1" dirty="0">
                <a:latin typeface="Montserrat" panose="00000500000000000000" pitchFamily="50" charset="0"/>
              </a:rPr>
              <a:t>Workshop IMT-2030 use cases</a:t>
            </a:r>
            <a:endParaRPr lang="en-GB" altLang="en-US" sz="900" dirty="0">
              <a:latin typeface="Montserrat" panose="00000500000000000000" pitchFamily="50" charset="0"/>
            </a:endParaRP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E7CFFE9A-BA11-5507-66C4-463BFE813E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10744" y="1418472"/>
            <a:ext cx="426720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 dirty="0">
                <a:latin typeface="Montserrat" panose="00000500000000000000" pitchFamily="2" charset="0"/>
              </a:rPr>
              <a:t>#116</a:t>
            </a:r>
            <a:endParaRPr lang="en-GB" altLang="en-US" sz="533" dirty="0">
              <a:latin typeface="Montserrat" panose="00000500000000000000" pitchFamily="2" charset="0"/>
            </a:endParaRPr>
          </a:p>
        </p:txBody>
      </p:sp>
      <p:sp>
        <p:nvSpPr>
          <p:cNvPr id="61" name="Chevron 60">
            <a:extLst>
              <a:ext uri="{FF2B5EF4-FFF2-40B4-BE49-F238E27FC236}">
                <a16:creationId xmlns:a16="http://schemas.microsoft.com/office/drawing/2014/main" id="{949047CD-F01D-8426-6AF0-4CD1206C7FB8}"/>
              </a:ext>
            </a:extLst>
          </p:cNvPr>
          <p:cNvSpPr/>
          <p:nvPr/>
        </p:nvSpPr>
        <p:spPr bwMode="auto">
          <a:xfrm>
            <a:off x="2706042" y="1951174"/>
            <a:ext cx="5070961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1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</a:t>
            </a:r>
            <a:r>
              <a:rPr lang="fr-FR" sz="11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11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5" name="Chevron 60">
            <a:extLst>
              <a:ext uri="{FF2B5EF4-FFF2-40B4-BE49-F238E27FC236}">
                <a16:creationId xmlns:a16="http://schemas.microsoft.com/office/drawing/2014/main" id="{9772A3F5-EE99-B673-A6CB-BF15F057A1FD}"/>
              </a:ext>
            </a:extLst>
          </p:cNvPr>
          <p:cNvSpPr/>
          <p:nvPr/>
        </p:nvSpPr>
        <p:spPr bwMode="auto">
          <a:xfrm>
            <a:off x="1825502" y="1960059"/>
            <a:ext cx="1110828" cy="292381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2394"/>
              <a:gd name="connsiteY0" fmla="*/ 0 h 222250"/>
              <a:gd name="connsiteX1" fmla="*/ 1467062 w 1592394"/>
              <a:gd name="connsiteY1" fmla="*/ 0 h 222250"/>
              <a:gd name="connsiteX2" fmla="*/ 1592394 w 1592394"/>
              <a:gd name="connsiteY2" fmla="*/ 124393 h 222250"/>
              <a:gd name="connsiteX3" fmla="*/ 1467062 w 1592394"/>
              <a:gd name="connsiteY3" fmla="*/ 222250 h 222250"/>
              <a:gd name="connsiteX4" fmla="*/ 0 w 1592394"/>
              <a:gd name="connsiteY4" fmla="*/ 222250 h 222250"/>
              <a:gd name="connsiteX5" fmla="*/ 26818 w 1592394"/>
              <a:gd name="connsiteY5" fmla="*/ 98155 h 222250"/>
              <a:gd name="connsiteX6" fmla="*/ 0 w 1592394"/>
              <a:gd name="connsiteY6" fmla="*/ 0 h 222250"/>
              <a:gd name="connsiteX0" fmla="*/ 0 w 1770114"/>
              <a:gd name="connsiteY0" fmla="*/ 0 h 222250"/>
              <a:gd name="connsiteX1" fmla="*/ 1467062 w 1770114"/>
              <a:gd name="connsiteY1" fmla="*/ 0 h 222250"/>
              <a:gd name="connsiteX2" fmla="*/ 1770114 w 1770114"/>
              <a:gd name="connsiteY2" fmla="*/ 124393 h 222250"/>
              <a:gd name="connsiteX3" fmla="*/ 1467062 w 1770114"/>
              <a:gd name="connsiteY3" fmla="*/ 222250 h 222250"/>
              <a:gd name="connsiteX4" fmla="*/ 0 w 1770114"/>
              <a:gd name="connsiteY4" fmla="*/ 222250 h 222250"/>
              <a:gd name="connsiteX5" fmla="*/ 26818 w 1770114"/>
              <a:gd name="connsiteY5" fmla="*/ 98155 h 222250"/>
              <a:gd name="connsiteX6" fmla="*/ 0 w 177011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0114" h="222250">
                <a:moveTo>
                  <a:pt x="0" y="0"/>
                </a:moveTo>
                <a:lnTo>
                  <a:pt x="1467062" y="0"/>
                </a:lnTo>
                <a:lnTo>
                  <a:pt x="1770114" y="12439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105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SID </a:t>
            </a:r>
            <a:r>
              <a:rPr lang="fr-FR" sz="105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105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25" name="Chevron 60">
            <a:extLst>
              <a:ext uri="{FF2B5EF4-FFF2-40B4-BE49-F238E27FC236}">
                <a16:creationId xmlns:a16="http://schemas.microsoft.com/office/drawing/2014/main" id="{5985ECF7-20BF-200E-8F19-EA178CFE7DB5}"/>
              </a:ext>
            </a:extLst>
          </p:cNvPr>
          <p:cNvSpPr/>
          <p:nvPr/>
        </p:nvSpPr>
        <p:spPr bwMode="auto">
          <a:xfrm>
            <a:off x="2836985" y="2321310"/>
            <a:ext cx="921173" cy="38833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82192"/>
              <a:gd name="connsiteY0" fmla="*/ 0 h 222250"/>
              <a:gd name="connsiteX1" fmla="*/ 1467062 w 1582192"/>
              <a:gd name="connsiteY1" fmla="*/ 0 h 222250"/>
              <a:gd name="connsiteX2" fmla="*/ 1582192 w 1582192"/>
              <a:gd name="connsiteY2" fmla="*/ 104333 h 222250"/>
              <a:gd name="connsiteX3" fmla="*/ 1467062 w 1582192"/>
              <a:gd name="connsiteY3" fmla="*/ 222250 h 222250"/>
              <a:gd name="connsiteX4" fmla="*/ 0 w 1582192"/>
              <a:gd name="connsiteY4" fmla="*/ 222250 h 222250"/>
              <a:gd name="connsiteX5" fmla="*/ 26818 w 1582192"/>
              <a:gd name="connsiteY5" fmla="*/ 98155 h 222250"/>
              <a:gd name="connsiteX6" fmla="*/ 0 w 1582192"/>
              <a:gd name="connsiteY6" fmla="*/ 0 h 222250"/>
              <a:gd name="connsiteX0" fmla="*/ 0 w 1944424"/>
              <a:gd name="connsiteY0" fmla="*/ 0 h 222250"/>
              <a:gd name="connsiteX1" fmla="*/ 1467062 w 1944424"/>
              <a:gd name="connsiteY1" fmla="*/ 0 h 222250"/>
              <a:gd name="connsiteX2" fmla="*/ 1944424 w 1944424"/>
              <a:gd name="connsiteY2" fmla="*/ 109889 h 222250"/>
              <a:gd name="connsiteX3" fmla="*/ 1467062 w 1944424"/>
              <a:gd name="connsiteY3" fmla="*/ 222250 h 222250"/>
              <a:gd name="connsiteX4" fmla="*/ 0 w 1944424"/>
              <a:gd name="connsiteY4" fmla="*/ 222250 h 222250"/>
              <a:gd name="connsiteX5" fmla="*/ 26818 w 1944424"/>
              <a:gd name="connsiteY5" fmla="*/ 98155 h 222250"/>
              <a:gd name="connsiteX6" fmla="*/ 0 w 194442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44424" h="222250">
                <a:moveTo>
                  <a:pt x="0" y="0"/>
                </a:moveTo>
                <a:lnTo>
                  <a:pt x="1467062" y="0"/>
                </a:lnTo>
                <a:lnTo>
                  <a:pt x="1944424" y="109889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10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IMT-2030 disc.</a:t>
            </a:r>
          </a:p>
        </p:txBody>
      </p:sp>
      <p:sp>
        <p:nvSpPr>
          <p:cNvPr id="9249" name="Chevron 60">
            <a:extLst>
              <a:ext uri="{FF2B5EF4-FFF2-40B4-BE49-F238E27FC236}">
                <a16:creationId xmlns:a16="http://schemas.microsoft.com/office/drawing/2014/main" id="{B36A3B24-2876-59C8-CCA5-6562DEF88E9F}"/>
              </a:ext>
            </a:extLst>
          </p:cNvPr>
          <p:cNvSpPr/>
          <p:nvPr/>
        </p:nvSpPr>
        <p:spPr bwMode="auto">
          <a:xfrm>
            <a:off x="3640755" y="2366678"/>
            <a:ext cx="1697849" cy="32434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1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ITU </a:t>
            </a:r>
            <a:r>
              <a:rPr lang="fr-FR" sz="11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11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0" name="Chevron 60">
            <a:extLst>
              <a:ext uri="{FF2B5EF4-FFF2-40B4-BE49-F238E27FC236}">
                <a16:creationId xmlns:a16="http://schemas.microsoft.com/office/drawing/2014/main" id="{5CA2ED88-17A5-C7DC-9D89-4691B65C00C1}"/>
              </a:ext>
            </a:extLst>
          </p:cNvPr>
          <p:cNvSpPr/>
          <p:nvPr/>
        </p:nvSpPr>
        <p:spPr bwMode="auto">
          <a:xfrm>
            <a:off x="4625147" y="2810192"/>
            <a:ext cx="3991751" cy="29273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1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6G </a:t>
            </a:r>
            <a:r>
              <a:rPr lang="fr-FR" sz="11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11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1" name="Chevron 60">
            <a:extLst>
              <a:ext uri="{FF2B5EF4-FFF2-40B4-BE49-F238E27FC236}">
                <a16:creationId xmlns:a16="http://schemas.microsoft.com/office/drawing/2014/main" id="{3ACF84FC-3DCF-7BAF-3948-80C3F1974504}"/>
              </a:ext>
            </a:extLst>
          </p:cNvPr>
          <p:cNvSpPr/>
          <p:nvPr/>
        </p:nvSpPr>
        <p:spPr bwMode="auto">
          <a:xfrm>
            <a:off x="5304121" y="4307016"/>
            <a:ext cx="5766983" cy="261888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1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 6G </a:t>
            </a:r>
            <a:r>
              <a:rPr lang="fr-FR" sz="11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11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11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11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52" name="Chevron 60">
            <a:extLst>
              <a:ext uri="{FF2B5EF4-FFF2-40B4-BE49-F238E27FC236}">
                <a16:creationId xmlns:a16="http://schemas.microsoft.com/office/drawing/2014/main" id="{D2D7662F-972A-BEB4-88DD-8603D72E89DE}"/>
              </a:ext>
            </a:extLst>
          </p:cNvPr>
          <p:cNvSpPr/>
          <p:nvPr/>
        </p:nvSpPr>
        <p:spPr bwMode="auto">
          <a:xfrm>
            <a:off x="5203138" y="3362062"/>
            <a:ext cx="5048391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1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6G </a:t>
            </a:r>
            <a:r>
              <a:rPr lang="fr-FR" sz="11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11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11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11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53" name="Chevron 60">
            <a:extLst>
              <a:ext uri="{FF2B5EF4-FFF2-40B4-BE49-F238E27FC236}">
                <a16:creationId xmlns:a16="http://schemas.microsoft.com/office/drawing/2014/main" id="{EDB78B5A-985D-0D72-3F44-7FD392550BB6}"/>
              </a:ext>
            </a:extLst>
          </p:cNvPr>
          <p:cNvSpPr/>
          <p:nvPr/>
        </p:nvSpPr>
        <p:spPr bwMode="auto">
          <a:xfrm>
            <a:off x="7713785" y="5088671"/>
            <a:ext cx="3612445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1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</a:t>
            </a:r>
            <a:r>
              <a:rPr lang="fr-FR" sz="11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11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11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11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3729796" y="1223176"/>
            <a:ext cx="311247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4926559" y="1060195"/>
            <a:ext cx="670376" cy="33855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1600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0C7B2277-0162-5EBE-D8FF-C790B09D2D58}"/>
              </a:ext>
            </a:extLst>
          </p:cNvPr>
          <p:cNvCxnSpPr>
            <a:cxnSpLocks/>
          </p:cNvCxnSpPr>
          <p:nvPr/>
        </p:nvCxnSpPr>
        <p:spPr bwMode="auto">
          <a:xfrm>
            <a:off x="6931320" y="1227699"/>
            <a:ext cx="311247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4FC19360-BDB4-2F9F-BCF6-7F93FDEE6550}"/>
              </a:ext>
            </a:extLst>
          </p:cNvPr>
          <p:cNvSpPr txBox="1"/>
          <p:nvPr/>
        </p:nvSpPr>
        <p:spPr>
          <a:xfrm>
            <a:off x="8128083" y="1064717"/>
            <a:ext cx="679994" cy="33855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1600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2" name="Straight Connector 9261">
            <a:extLst>
              <a:ext uri="{FF2B5EF4-FFF2-40B4-BE49-F238E27FC236}">
                <a16:creationId xmlns:a16="http://schemas.microsoft.com/office/drawing/2014/main" id="{5BA0E2EC-7BB4-F154-F288-F7C6185809BE}"/>
              </a:ext>
            </a:extLst>
          </p:cNvPr>
          <p:cNvCxnSpPr>
            <a:cxnSpLocks/>
          </p:cNvCxnSpPr>
          <p:nvPr/>
        </p:nvCxnSpPr>
        <p:spPr bwMode="auto">
          <a:xfrm>
            <a:off x="10123812" y="1214158"/>
            <a:ext cx="1988124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3" name="TextBox 9262">
            <a:extLst>
              <a:ext uri="{FF2B5EF4-FFF2-40B4-BE49-F238E27FC236}">
                <a16:creationId xmlns:a16="http://schemas.microsoft.com/office/drawing/2014/main" id="{4B4B98A0-23F0-642A-193B-29EEB7C93F6F}"/>
              </a:ext>
            </a:extLst>
          </p:cNvPr>
          <p:cNvSpPr txBox="1"/>
          <p:nvPr/>
        </p:nvSpPr>
        <p:spPr>
          <a:xfrm>
            <a:off x="10878051" y="1069239"/>
            <a:ext cx="675185" cy="33855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1600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9265" name="Thought Bubble: Cloud 9264">
            <a:extLst>
              <a:ext uri="{FF2B5EF4-FFF2-40B4-BE49-F238E27FC236}">
                <a16:creationId xmlns:a16="http://schemas.microsoft.com/office/drawing/2014/main" id="{AF2A54D2-8579-81B9-4303-4D6D537198DD}"/>
              </a:ext>
            </a:extLst>
          </p:cNvPr>
          <p:cNvSpPr/>
          <p:nvPr/>
        </p:nvSpPr>
        <p:spPr bwMode="auto">
          <a:xfrm>
            <a:off x="4106672" y="3813206"/>
            <a:ext cx="1754414" cy="495412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105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1" name="Chevron 60">
            <a:extLst>
              <a:ext uri="{FF2B5EF4-FFF2-40B4-BE49-F238E27FC236}">
                <a16:creationId xmlns:a16="http://schemas.microsoft.com/office/drawing/2014/main" id="{32B622FC-0D4E-F8E6-3A5E-D4F5FF2BBFCD}"/>
              </a:ext>
            </a:extLst>
          </p:cNvPr>
          <p:cNvSpPr/>
          <p:nvPr/>
        </p:nvSpPr>
        <p:spPr bwMode="auto">
          <a:xfrm>
            <a:off x="4125273" y="3345924"/>
            <a:ext cx="1258485" cy="375597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9167"/>
              <a:gd name="connsiteY0" fmla="*/ 0 h 222250"/>
              <a:gd name="connsiteX1" fmla="*/ 1467062 w 1609167"/>
              <a:gd name="connsiteY1" fmla="*/ 0 h 222250"/>
              <a:gd name="connsiteX2" fmla="*/ 1609167 w 1609167"/>
              <a:gd name="connsiteY2" fmla="*/ 118533 h 222250"/>
              <a:gd name="connsiteX3" fmla="*/ 1467062 w 1609167"/>
              <a:gd name="connsiteY3" fmla="*/ 222250 h 222250"/>
              <a:gd name="connsiteX4" fmla="*/ 0 w 1609167"/>
              <a:gd name="connsiteY4" fmla="*/ 222250 h 222250"/>
              <a:gd name="connsiteX5" fmla="*/ 26818 w 1609167"/>
              <a:gd name="connsiteY5" fmla="*/ 98155 h 222250"/>
              <a:gd name="connsiteX6" fmla="*/ 0 w 160916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9167" h="222250">
                <a:moveTo>
                  <a:pt x="0" y="0"/>
                </a:moveTo>
                <a:lnTo>
                  <a:pt x="1467062" y="0"/>
                </a:lnTo>
                <a:lnTo>
                  <a:pt x="1609167" y="11853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105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&amp; RAN </a:t>
            </a:r>
            <a:r>
              <a:rPr lang="fr-FR" sz="105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WGs</a:t>
            </a:r>
            <a:r>
              <a:rPr lang="fr-FR" sz="105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6G SID </a:t>
            </a:r>
            <a:r>
              <a:rPr lang="fr-FR" sz="105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105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9276" name="TextBox 9275">
            <a:extLst>
              <a:ext uri="{FF2B5EF4-FFF2-40B4-BE49-F238E27FC236}">
                <a16:creationId xmlns:a16="http://schemas.microsoft.com/office/drawing/2014/main" id="{9E629B9B-1D33-4DD0-424D-CB4E78B9D692}"/>
              </a:ext>
            </a:extLst>
          </p:cNvPr>
          <p:cNvSpPr txBox="1"/>
          <p:nvPr/>
        </p:nvSpPr>
        <p:spPr>
          <a:xfrm>
            <a:off x="4245837" y="3859529"/>
            <a:ext cx="159850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10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SA3/4/5/6 SID </a:t>
            </a:r>
            <a:r>
              <a:rPr lang="fr-FR" sz="10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10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and </a:t>
            </a:r>
            <a:r>
              <a:rPr lang="fr-FR" sz="10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</a:t>
            </a:r>
            <a:r>
              <a:rPr lang="fr-FR" sz="10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9277" name="Chevron 60">
            <a:extLst>
              <a:ext uri="{FF2B5EF4-FFF2-40B4-BE49-F238E27FC236}">
                <a16:creationId xmlns:a16="http://schemas.microsoft.com/office/drawing/2014/main" id="{68C7BE15-DE8E-30D2-86AF-788B32BA535D}"/>
              </a:ext>
            </a:extLst>
          </p:cNvPr>
          <p:cNvSpPr/>
          <p:nvPr/>
        </p:nvSpPr>
        <p:spPr bwMode="auto">
          <a:xfrm>
            <a:off x="6150623" y="4692222"/>
            <a:ext cx="5672323" cy="28303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1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RAN2/3/4 6G </a:t>
            </a:r>
            <a:r>
              <a:rPr lang="fr-FR" sz="11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11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11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11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BFC11874-F820-8555-F3DD-56E344F97992}"/>
              </a:ext>
            </a:extLst>
          </p:cNvPr>
          <p:cNvSpPr/>
          <p:nvPr/>
        </p:nvSpPr>
        <p:spPr bwMode="auto">
          <a:xfrm>
            <a:off x="10134480" y="3359674"/>
            <a:ext cx="734273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1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10" name="Thought Bubble: Cloud 9">
            <a:extLst>
              <a:ext uri="{FF2B5EF4-FFF2-40B4-BE49-F238E27FC236}">
                <a16:creationId xmlns:a16="http://schemas.microsoft.com/office/drawing/2014/main" id="{42539E43-96F0-9559-F463-14054C88F1A1}"/>
              </a:ext>
            </a:extLst>
          </p:cNvPr>
          <p:cNvSpPr/>
          <p:nvPr/>
        </p:nvSpPr>
        <p:spPr bwMode="auto">
          <a:xfrm>
            <a:off x="10701330" y="5082482"/>
            <a:ext cx="1204331" cy="334151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105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1A40ADE-56D9-03FA-B64E-D3B3C09433EC}"/>
              </a:ext>
            </a:extLst>
          </p:cNvPr>
          <p:cNvSpPr txBox="1"/>
          <p:nvPr/>
        </p:nvSpPr>
        <p:spPr>
          <a:xfrm>
            <a:off x="10618992" y="5139042"/>
            <a:ext cx="1413367" cy="256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105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sp>
        <p:nvSpPr>
          <p:cNvPr id="7" name="Chevron 60">
            <a:extLst>
              <a:ext uri="{FF2B5EF4-FFF2-40B4-BE49-F238E27FC236}">
                <a16:creationId xmlns:a16="http://schemas.microsoft.com/office/drawing/2014/main" id="{2158C7A4-C696-4D3E-9392-6387CDEE1083}"/>
              </a:ext>
            </a:extLst>
          </p:cNvPr>
          <p:cNvSpPr/>
          <p:nvPr/>
        </p:nvSpPr>
        <p:spPr bwMode="auto">
          <a:xfrm>
            <a:off x="10405654" y="5838969"/>
            <a:ext cx="1755079" cy="31540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600"/>
              </a:spcBef>
              <a:defRPr/>
            </a:pPr>
            <a:r>
              <a:rPr lang="fr-FR" sz="11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Tech </a:t>
            </a:r>
            <a:r>
              <a:rPr lang="fr-FR" sz="11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proposals</a:t>
            </a:r>
            <a:endParaRPr lang="fr-FR" sz="11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6DE698BE-1E64-4162-9FD3-D2922C9FE7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984" y="5838969"/>
            <a:ext cx="512606" cy="520862"/>
          </a:xfrm>
          <a:prstGeom prst="rect">
            <a:avLst/>
          </a:prstGeom>
        </p:spPr>
      </p:pic>
      <p:sp>
        <p:nvSpPr>
          <p:cNvPr id="11" name="Chevron 60">
            <a:extLst>
              <a:ext uri="{FF2B5EF4-FFF2-40B4-BE49-F238E27FC236}">
                <a16:creationId xmlns:a16="http://schemas.microsoft.com/office/drawing/2014/main" id="{C93BA056-722A-420C-8C39-5FB3BE6E6DD3}"/>
              </a:ext>
            </a:extLst>
          </p:cNvPr>
          <p:cNvSpPr/>
          <p:nvPr/>
        </p:nvSpPr>
        <p:spPr bwMode="auto">
          <a:xfrm>
            <a:off x="976525" y="5852926"/>
            <a:ext cx="6744251" cy="314030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600"/>
              </a:spcBef>
              <a:defRPr/>
            </a:pPr>
            <a:r>
              <a:rPr lang="fr-FR" sz="11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IMT-2030 </a:t>
            </a:r>
            <a:r>
              <a:rPr lang="fr-FR" sz="11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Technical</a:t>
            </a:r>
            <a:r>
              <a:rPr lang="fr-FR" sz="11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Performance </a:t>
            </a:r>
            <a:r>
              <a:rPr lang="fr-FR" sz="11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Requirements</a:t>
            </a:r>
            <a:endParaRPr lang="fr-FR" sz="11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4" name="Star: 5 Points 13">
            <a:extLst>
              <a:ext uri="{FF2B5EF4-FFF2-40B4-BE49-F238E27FC236}">
                <a16:creationId xmlns:a16="http://schemas.microsoft.com/office/drawing/2014/main" id="{5BFDF589-4AD1-47DD-89B7-BAEAFEF8F9A7}"/>
              </a:ext>
            </a:extLst>
          </p:cNvPr>
          <p:cNvSpPr/>
          <p:nvPr/>
        </p:nvSpPr>
        <p:spPr bwMode="auto">
          <a:xfrm>
            <a:off x="9446931" y="5889335"/>
            <a:ext cx="319410" cy="272451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en-GB" sz="2000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5" name="Star: 5 Points 14">
            <a:extLst>
              <a:ext uri="{FF2B5EF4-FFF2-40B4-BE49-F238E27FC236}">
                <a16:creationId xmlns:a16="http://schemas.microsoft.com/office/drawing/2014/main" id="{42025CAC-0C24-4ACB-9E0B-6D6F8C97759A}"/>
              </a:ext>
            </a:extLst>
          </p:cNvPr>
          <p:cNvSpPr/>
          <p:nvPr/>
        </p:nvSpPr>
        <p:spPr bwMode="auto">
          <a:xfrm>
            <a:off x="7328833" y="5847993"/>
            <a:ext cx="319410" cy="272451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en-GB" sz="2000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8" name="Star: 5 Points 17">
            <a:extLst>
              <a:ext uri="{FF2B5EF4-FFF2-40B4-BE49-F238E27FC236}">
                <a16:creationId xmlns:a16="http://schemas.microsoft.com/office/drawing/2014/main" id="{2B2D820C-9C93-4AB9-A7E8-040BF4FE21DE}"/>
              </a:ext>
            </a:extLst>
          </p:cNvPr>
          <p:cNvSpPr/>
          <p:nvPr/>
        </p:nvSpPr>
        <p:spPr bwMode="auto">
          <a:xfrm>
            <a:off x="10402105" y="5863636"/>
            <a:ext cx="319410" cy="272451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en-GB" sz="2000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39" name="TextBox 1">
            <a:extLst>
              <a:ext uri="{FF2B5EF4-FFF2-40B4-BE49-F238E27FC236}">
                <a16:creationId xmlns:a16="http://schemas.microsoft.com/office/drawing/2014/main" id="{E8142E9E-247C-456C-95F4-E26A1D4812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43658" y="5769504"/>
            <a:ext cx="1298173" cy="646331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altLang="en-US" sz="900" b="1" dirty="0">
                <a:latin typeface="Montserrat" panose="00000500000000000000" pitchFamily="50" charset="0"/>
              </a:rPr>
              <a:t>Requirements, evaluation criteria and submission templates</a:t>
            </a:r>
            <a:endParaRPr lang="en-GB" altLang="en-US" sz="900" dirty="0">
              <a:latin typeface="Montserrat" panose="00000500000000000000" pitchFamily="50" charset="0"/>
            </a:endParaRPr>
          </a:p>
        </p:txBody>
      </p:sp>
      <p:sp>
        <p:nvSpPr>
          <p:cNvPr id="40" name="TextBox 1">
            <a:extLst>
              <a:ext uri="{FF2B5EF4-FFF2-40B4-BE49-F238E27FC236}">
                <a16:creationId xmlns:a16="http://schemas.microsoft.com/office/drawing/2014/main" id="{045C3E92-97E8-425C-8081-6C6F4DF84B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23466" y="6129994"/>
            <a:ext cx="1519762" cy="369332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altLang="en-US" sz="900" b="1" dirty="0">
                <a:latin typeface="Montserrat" panose="00000500000000000000" pitchFamily="50" charset="0"/>
              </a:rPr>
              <a:t>Workshop on technology proposals</a:t>
            </a:r>
            <a:endParaRPr lang="en-GB" altLang="en-US" sz="900" dirty="0">
              <a:latin typeface="Montserrat" panose="00000500000000000000" pitchFamily="50" charset="0"/>
            </a:endParaRPr>
          </a:p>
        </p:txBody>
      </p:sp>
      <p:pic>
        <p:nvPicPr>
          <p:cNvPr id="33" name="Picture 1">
            <a:extLst>
              <a:ext uri="{FF2B5EF4-FFF2-40B4-BE49-F238E27FC236}">
                <a16:creationId xmlns:a16="http://schemas.microsoft.com/office/drawing/2014/main" id="{E489E902-3648-0F73-B6F4-D40D95FAD8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400" y="356294"/>
            <a:ext cx="994595" cy="578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Title 1">
            <a:extLst>
              <a:ext uri="{FF2B5EF4-FFF2-40B4-BE49-F238E27FC236}">
                <a16:creationId xmlns:a16="http://schemas.microsoft.com/office/drawing/2014/main" id="{0F0C6BBA-26CF-15E7-2A81-6F2E9C790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17326" y="18261"/>
            <a:ext cx="6551259" cy="922763"/>
          </a:xfrm>
        </p:spPr>
        <p:txBody>
          <a:bodyPr/>
          <a:lstStyle/>
          <a:p>
            <a:r>
              <a:rPr lang="en-GB" sz="3400" b="1" dirty="0">
                <a:latin typeface="Montserrat" panose="00000500000000000000" pitchFamily="50" charset="0"/>
              </a:rPr>
              <a:t>Release 20: 6G Timeline</a:t>
            </a:r>
          </a:p>
        </p:txBody>
      </p:sp>
    </p:spTree>
    <p:extLst>
      <p:ext uri="{BB962C8B-B14F-4D97-AF65-F5344CB8AC3E}">
        <p14:creationId xmlns:p14="http://schemas.microsoft.com/office/powerpoint/2010/main" val="4234646219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662F0F-FC47-7AC7-E9C0-46E511D547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300B0E7B-1F08-7411-53E3-768EEF00E4D9}"/>
              </a:ext>
            </a:extLst>
          </p:cNvPr>
          <p:cNvSpPr/>
          <p:nvPr/>
        </p:nvSpPr>
        <p:spPr>
          <a:xfrm>
            <a:off x="4135449" y="1460065"/>
            <a:ext cx="3873342" cy="633600"/>
          </a:xfrm>
          <a:custGeom>
            <a:avLst/>
            <a:gdLst>
              <a:gd name="connsiteX0" fmla="*/ 0 w 5145230"/>
              <a:gd name="connsiteY0" fmla="*/ 0 h 633600"/>
              <a:gd name="connsiteX1" fmla="*/ 5145230 w 5145230"/>
              <a:gd name="connsiteY1" fmla="*/ 0 h 633600"/>
              <a:gd name="connsiteX2" fmla="*/ 5145230 w 5145230"/>
              <a:gd name="connsiteY2" fmla="*/ 633600 h 633600"/>
              <a:gd name="connsiteX3" fmla="*/ 0 w 5145230"/>
              <a:gd name="connsiteY3" fmla="*/ 633600 h 633600"/>
              <a:gd name="connsiteX4" fmla="*/ 0 w 5145230"/>
              <a:gd name="connsiteY4" fmla="*/ 0 h 63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45230" h="633600">
                <a:moveTo>
                  <a:pt x="0" y="0"/>
                </a:moveTo>
                <a:lnTo>
                  <a:pt x="5145230" y="0"/>
                </a:lnTo>
                <a:lnTo>
                  <a:pt x="5145230" y="633600"/>
                </a:lnTo>
                <a:lnTo>
                  <a:pt x="0" y="633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56464" tIns="89408" rIns="156464" bIns="89408" numCol="1" spcCol="1270" anchor="ctr" anchorCtr="0">
            <a:noAutofit/>
          </a:bodyPr>
          <a:lstStyle/>
          <a:p>
            <a:pPr marL="0" lvl="0" indent="0" algn="ctr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b="1" kern="1200" dirty="0">
                <a:latin typeface="Montserrat" panose="00000500000000000000" pitchFamily="2" charset="0"/>
              </a:rPr>
              <a:t>6G Study Item - RAN Plenary </a:t>
            </a:r>
            <a:endParaRPr lang="en-US" kern="1200" dirty="0">
              <a:latin typeface="Montserrat" panose="00000500000000000000" pitchFamily="2" charset="0"/>
            </a:endParaRPr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AC9DB305-0BB9-D32C-BEBA-E8EB883D1D57}"/>
              </a:ext>
            </a:extLst>
          </p:cNvPr>
          <p:cNvSpPr/>
          <p:nvPr/>
        </p:nvSpPr>
        <p:spPr>
          <a:xfrm>
            <a:off x="4144955" y="2108112"/>
            <a:ext cx="3873342" cy="1795021"/>
          </a:xfrm>
          <a:custGeom>
            <a:avLst/>
            <a:gdLst>
              <a:gd name="connsiteX0" fmla="*/ 0 w 5145230"/>
              <a:gd name="connsiteY0" fmla="*/ 0 h 4234848"/>
              <a:gd name="connsiteX1" fmla="*/ 5145230 w 5145230"/>
              <a:gd name="connsiteY1" fmla="*/ 0 h 4234848"/>
              <a:gd name="connsiteX2" fmla="*/ 5145230 w 5145230"/>
              <a:gd name="connsiteY2" fmla="*/ 4234848 h 4234848"/>
              <a:gd name="connsiteX3" fmla="*/ 0 w 5145230"/>
              <a:gd name="connsiteY3" fmla="*/ 4234848 h 4234848"/>
              <a:gd name="connsiteX4" fmla="*/ 0 w 5145230"/>
              <a:gd name="connsiteY4" fmla="*/ 0 h 4234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45230" h="4234848">
                <a:moveTo>
                  <a:pt x="0" y="0"/>
                </a:moveTo>
                <a:lnTo>
                  <a:pt x="5145230" y="0"/>
                </a:lnTo>
                <a:lnTo>
                  <a:pt x="5145230" y="4234848"/>
                </a:lnTo>
                <a:lnTo>
                  <a:pt x="0" y="4234848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6680" tIns="106680" rIns="142240" bIns="160020" numCol="1" spcCol="1270" anchor="t" anchorCtr="0">
            <a:noAutofit/>
          </a:bodyPr>
          <a:lstStyle/>
          <a:p>
            <a:pPr marL="228600" lvl="1" indent="-228600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latin typeface="Montserrat" panose="00000500000000000000" pitchFamily="2" charset="0"/>
              </a:rPr>
              <a:t>RAN Plenary (RP) study is split into an ITU-focused and a General phase</a:t>
            </a:r>
          </a:p>
          <a:p>
            <a:pPr marL="342900" lvl="2" indent="-171450" defTabSz="7112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Montserrat" panose="00000500000000000000" pitchFamily="2" charset="0"/>
              </a:rPr>
              <a:t>Phase I: RP SI Rel-20 focusing on ITU </a:t>
            </a:r>
            <a:br>
              <a:rPr lang="en-US" sz="1200" dirty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Montserrat" panose="00000500000000000000" pitchFamily="2" charset="0"/>
              </a:rPr>
            </a:br>
            <a:r>
              <a:rPr lang="en-US" sz="1200" dirty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Montserrat" panose="00000500000000000000" pitchFamily="2" charset="0"/>
              </a:rPr>
              <a:t>IMT-2030 (approved in Dec 2024), runs until June 2025</a:t>
            </a:r>
          </a:p>
          <a:p>
            <a:pPr marL="342900" lvl="2" indent="-171450" defTabSz="7112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Montserrat" panose="00000500000000000000" pitchFamily="2" charset="0"/>
              </a:rPr>
              <a:t>Phase II: RP SI Rel-20 focusing on 6G General: approval in Mar 2025 (after 6G WS), runs until June 2026</a:t>
            </a:r>
          </a:p>
          <a:p>
            <a:pPr marL="228600" lvl="1" indent="-228600" algn="l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endParaRPr lang="en-US" sz="12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Montserrat" panose="00000500000000000000" pitchFamily="2" charset="0"/>
              <a:ea typeface="Helvetica Neue"/>
              <a:cs typeface="Helvetica Neue"/>
            </a:endParaRP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49D80F0E-7D80-0C1B-7E7F-0CEE73C8D065}"/>
              </a:ext>
            </a:extLst>
          </p:cNvPr>
          <p:cNvSpPr/>
          <p:nvPr/>
        </p:nvSpPr>
        <p:spPr>
          <a:xfrm>
            <a:off x="4135449" y="4080311"/>
            <a:ext cx="3873342" cy="633600"/>
          </a:xfrm>
          <a:custGeom>
            <a:avLst/>
            <a:gdLst>
              <a:gd name="connsiteX0" fmla="*/ 0 w 5145230"/>
              <a:gd name="connsiteY0" fmla="*/ 0 h 633600"/>
              <a:gd name="connsiteX1" fmla="*/ 5145230 w 5145230"/>
              <a:gd name="connsiteY1" fmla="*/ 0 h 633600"/>
              <a:gd name="connsiteX2" fmla="*/ 5145230 w 5145230"/>
              <a:gd name="connsiteY2" fmla="*/ 633600 h 633600"/>
              <a:gd name="connsiteX3" fmla="*/ 0 w 5145230"/>
              <a:gd name="connsiteY3" fmla="*/ 633600 h 633600"/>
              <a:gd name="connsiteX4" fmla="*/ 0 w 5145230"/>
              <a:gd name="connsiteY4" fmla="*/ 0 h 63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45230" h="633600">
                <a:moveTo>
                  <a:pt x="0" y="0"/>
                </a:moveTo>
                <a:lnTo>
                  <a:pt x="5145230" y="0"/>
                </a:lnTo>
                <a:lnTo>
                  <a:pt x="5145230" y="633600"/>
                </a:lnTo>
                <a:lnTo>
                  <a:pt x="0" y="633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56464" tIns="89408" rIns="156464" bIns="89408" numCol="1" spcCol="1270" anchor="ctr" anchorCtr="0">
            <a:noAutofit/>
          </a:bodyPr>
          <a:lstStyle/>
          <a:p>
            <a:pPr marL="0" lvl="0" indent="0" algn="ctr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b="1" kern="1200" dirty="0">
                <a:latin typeface="Montserrat" panose="00000500000000000000" pitchFamily="2" charset="0"/>
              </a:rPr>
              <a:t>6G Study Item – RAN WGs</a:t>
            </a:r>
            <a:endParaRPr lang="en-US" kern="1200" dirty="0">
              <a:latin typeface="Montserrat" panose="00000500000000000000" pitchFamily="2" charset="0"/>
            </a:endParaRP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C114AB86-851B-4115-ECEC-A10F064CBE69}"/>
              </a:ext>
            </a:extLst>
          </p:cNvPr>
          <p:cNvSpPr/>
          <p:nvPr/>
        </p:nvSpPr>
        <p:spPr>
          <a:xfrm>
            <a:off x="4135449" y="4713912"/>
            <a:ext cx="3873342" cy="1399022"/>
          </a:xfrm>
          <a:custGeom>
            <a:avLst/>
            <a:gdLst>
              <a:gd name="connsiteX0" fmla="*/ 0 w 5145230"/>
              <a:gd name="connsiteY0" fmla="*/ 0 h 4234848"/>
              <a:gd name="connsiteX1" fmla="*/ 5145230 w 5145230"/>
              <a:gd name="connsiteY1" fmla="*/ 0 h 4234848"/>
              <a:gd name="connsiteX2" fmla="*/ 5145230 w 5145230"/>
              <a:gd name="connsiteY2" fmla="*/ 4234848 h 4234848"/>
              <a:gd name="connsiteX3" fmla="*/ 0 w 5145230"/>
              <a:gd name="connsiteY3" fmla="*/ 4234848 h 4234848"/>
              <a:gd name="connsiteX4" fmla="*/ 0 w 5145230"/>
              <a:gd name="connsiteY4" fmla="*/ 0 h 4234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45230" h="4234848">
                <a:moveTo>
                  <a:pt x="0" y="0"/>
                </a:moveTo>
                <a:lnTo>
                  <a:pt x="5145230" y="0"/>
                </a:lnTo>
                <a:lnTo>
                  <a:pt x="5145230" y="4234848"/>
                </a:lnTo>
                <a:lnTo>
                  <a:pt x="0" y="4234848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6680" tIns="106680" rIns="142240" bIns="160020" numCol="1" spcCol="1270" anchor="t" anchorCtr="0">
            <a:noAutofit/>
          </a:bodyPr>
          <a:lstStyle/>
          <a:p>
            <a:pPr marL="228600" lvl="1" indent="-228600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latin typeface="Montserrat" panose="00000500000000000000" pitchFamily="2" charset="0"/>
              </a:rPr>
              <a:t>RAN WGs: 21 months </a:t>
            </a:r>
          </a:p>
          <a:p>
            <a:pPr marL="342900" lvl="2" indent="-171450" defTabSz="7112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Montserrat" panose="00000500000000000000" pitchFamily="2" charset="0"/>
              </a:rPr>
              <a:t>RAN WG SI approval June 2025</a:t>
            </a:r>
          </a:p>
          <a:p>
            <a:pPr marL="800100" lvl="3" indent="-171450" defTabSz="7112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Montserrat" panose="00000500000000000000" pitchFamily="2" charset="0"/>
              </a:rPr>
              <a:t>RAN1 starts after June 2025 until </a:t>
            </a:r>
            <a:br>
              <a:rPr lang="en-US" sz="1200" dirty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Montserrat" panose="00000500000000000000" pitchFamily="2" charset="0"/>
              </a:rPr>
            </a:br>
            <a:r>
              <a:rPr lang="en-US" sz="1200" dirty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Montserrat" panose="00000500000000000000" pitchFamily="2" charset="0"/>
              </a:rPr>
              <a:t>Mar 2027</a:t>
            </a:r>
          </a:p>
          <a:p>
            <a:pPr marL="800100" lvl="3" indent="-171450" defTabSz="7112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Montserrat" panose="00000500000000000000" pitchFamily="2" charset="0"/>
              </a:rPr>
              <a:t>RAN2/3/4 start after Sep 2025 until June 2027</a:t>
            </a:r>
          </a:p>
        </p:txBody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005F038B-7232-0572-A3C8-EA3F37DB95C6}"/>
              </a:ext>
            </a:extLst>
          </p:cNvPr>
          <p:cNvSpPr/>
          <p:nvPr/>
        </p:nvSpPr>
        <p:spPr>
          <a:xfrm>
            <a:off x="296228" y="1436955"/>
            <a:ext cx="3506161" cy="633600"/>
          </a:xfrm>
          <a:custGeom>
            <a:avLst/>
            <a:gdLst>
              <a:gd name="connsiteX0" fmla="*/ 0 w 5145230"/>
              <a:gd name="connsiteY0" fmla="*/ 0 h 633600"/>
              <a:gd name="connsiteX1" fmla="*/ 5145230 w 5145230"/>
              <a:gd name="connsiteY1" fmla="*/ 0 h 633600"/>
              <a:gd name="connsiteX2" fmla="*/ 5145230 w 5145230"/>
              <a:gd name="connsiteY2" fmla="*/ 633600 h 633600"/>
              <a:gd name="connsiteX3" fmla="*/ 0 w 5145230"/>
              <a:gd name="connsiteY3" fmla="*/ 633600 h 633600"/>
              <a:gd name="connsiteX4" fmla="*/ 0 w 5145230"/>
              <a:gd name="connsiteY4" fmla="*/ 0 h 63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45230" h="633600">
                <a:moveTo>
                  <a:pt x="0" y="0"/>
                </a:moveTo>
                <a:lnTo>
                  <a:pt x="5145230" y="0"/>
                </a:lnTo>
                <a:lnTo>
                  <a:pt x="5145230" y="633600"/>
                </a:lnTo>
                <a:lnTo>
                  <a:pt x="0" y="633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56464" tIns="89408" rIns="156464" bIns="89408" numCol="1" spcCol="1270" anchor="ctr" anchorCtr="0">
            <a:noAutofit/>
          </a:bodyPr>
          <a:lstStyle/>
          <a:p>
            <a:pPr marL="0" lvl="0" indent="0" algn="ctr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b="1" kern="1200" dirty="0">
                <a:latin typeface="Montserrat" panose="00000500000000000000" pitchFamily="2" charset="0"/>
              </a:rPr>
              <a:t>6G Study Item(s) – TSG SA</a:t>
            </a:r>
            <a:endParaRPr lang="en-US" kern="1200" dirty="0">
              <a:latin typeface="Montserrat" panose="00000500000000000000" pitchFamily="2" charset="0"/>
            </a:endParaRP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9052EF04-0B9D-C091-5771-069C241AB292}"/>
              </a:ext>
            </a:extLst>
          </p:cNvPr>
          <p:cNvSpPr/>
          <p:nvPr/>
        </p:nvSpPr>
        <p:spPr>
          <a:xfrm>
            <a:off x="296228" y="2085003"/>
            <a:ext cx="3506161" cy="4027930"/>
          </a:xfrm>
          <a:custGeom>
            <a:avLst/>
            <a:gdLst>
              <a:gd name="connsiteX0" fmla="*/ 0 w 5145230"/>
              <a:gd name="connsiteY0" fmla="*/ 0 h 4234848"/>
              <a:gd name="connsiteX1" fmla="*/ 5145230 w 5145230"/>
              <a:gd name="connsiteY1" fmla="*/ 0 h 4234848"/>
              <a:gd name="connsiteX2" fmla="*/ 5145230 w 5145230"/>
              <a:gd name="connsiteY2" fmla="*/ 4234848 h 4234848"/>
              <a:gd name="connsiteX3" fmla="*/ 0 w 5145230"/>
              <a:gd name="connsiteY3" fmla="*/ 4234848 h 4234848"/>
              <a:gd name="connsiteX4" fmla="*/ 0 w 5145230"/>
              <a:gd name="connsiteY4" fmla="*/ 0 h 4234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45230" h="4234848">
                <a:moveTo>
                  <a:pt x="0" y="0"/>
                </a:moveTo>
                <a:lnTo>
                  <a:pt x="5145230" y="0"/>
                </a:lnTo>
                <a:lnTo>
                  <a:pt x="5145230" y="4234848"/>
                </a:lnTo>
                <a:lnTo>
                  <a:pt x="0" y="4234848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6680" tIns="106680" rIns="142240" bIns="160020" numCol="1" spcCol="1270" anchor="t" anchorCtr="0">
            <a:noAutofit/>
          </a:bodyPr>
          <a:lstStyle/>
          <a:p>
            <a:pPr marL="228600" lvl="1" indent="-228600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latin typeface="Montserrat" panose="00000500000000000000" pitchFamily="2" charset="0"/>
              </a:rPr>
              <a:t>SA SI Approval</a:t>
            </a:r>
          </a:p>
          <a:p>
            <a:pPr marL="342900" lvl="2" indent="-171450" algn="l" defTabSz="7112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har char="•"/>
            </a:pPr>
            <a:r>
              <a:rPr lang="nb-NO" sz="1200" kern="1200" dirty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Montserrat" panose="00000500000000000000" pitchFamily="2" charset="0"/>
                <a:ea typeface="Helvetica Neue"/>
                <a:cs typeface="Helvetica Neue"/>
              </a:rPr>
              <a:t>SA1 SI approval: TSG#105 (Sept 2024)</a:t>
            </a:r>
            <a:endParaRPr lang="en-US" sz="12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Montserrat" panose="00000500000000000000" pitchFamily="2" charset="0"/>
              <a:ea typeface="Helvetica Neue"/>
              <a:cs typeface="Helvetica Neue"/>
            </a:endParaRPr>
          </a:p>
          <a:p>
            <a:pPr marL="342900" lvl="2" indent="-171450" algn="l" defTabSz="7112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har char="•"/>
            </a:pPr>
            <a:r>
              <a:rPr lang="nb-NO" sz="1200" kern="1200" dirty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Montserrat" panose="00000500000000000000" pitchFamily="2" charset="0"/>
                <a:ea typeface="Helvetica Neue"/>
                <a:cs typeface="Helvetica Neue"/>
              </a:rPr>
              <a:t>SA2 SI approval: TSG#108 (Jun 2025) </a:t>
            </a:r>
            <a:endParaRPr lang="en-US" sz="12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Montserrat" panose="00000500000000000000" pitchFamily="2" charset="0"/>
              <a:ea typeface="Helvetica Neue"/>
              <a:cs typeface="Helvetica Neue"/>
            </a:endParaRPr>
          </a:p>
          <a:p>
            <a:pPr marL="342900" lvl="2" indent="-171450" algn="l" defTabSz="711200">
              <a:lnSpc>
                <a:spcPct val="90000"/>
              </a:lnSpc>
              <a:spcBef>
                <a:spcPct val="0"/>
              </a:spcBef>
              <a:spcAft>
                <a:spcPts val="1200"/>
              </a:spcAft>
              <a:buChar char="•"/>
            </a:pPr>
            <a:r>
              <a:rPr lang="en-US" sz="1200" kern="1200" dirty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Montserrat" panose="00000500000000000000" pitchFamily="2" charset="0"/>
                <a:ea typeface="Helvetica Neue"/>
                <a:cs typeface="Helvetica Neue"/>
              </a:rPr>
              <a:t>Other SA WG (SA3, SA4, SA5, SA6) SI approval: TBD at future TSG meeting</a:t>
            </a:r>
          </a:p>
          <a:p>
            <a:pPr marL="342900" lvl="2" indent="-171450" algn="l" defTabSz="711200">
              <a:lnSpc>
                <a:spcPct val="90000"/>
              </a:lnSpc>
              <a:spcBef>
                <a:spcPct val="0"/>
              </a:spcBef>
              <a:spcAft>
                <a:spcPts val="1200"/>
              </a:spcAft>
              <a:buChar char="•"/>
            </a:pPr>
            <a:endParaRPr lang="en-US" sz="12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Montserrat" panose="00000500000000000000" pitchFamily="2" charset="0"/>
              <a:ea typeface="Helvetica Neue"/>
              <a:cs typeface="Helvetica Neue"/>
            </a:endParaRPr>
          </a:p>
          <a:p>
            <a:pPr marL="228600" lvl="1" indent="-228600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latin typeface="Montserrat" panose="00000500000000000000" pitchFamily="2" charset="0"/>
              </a:rPr>
              <a:t>SA SI completion (18/21 months)</a:t>
            </a:r>
          </a:p>
          <a:p>
            <a:pPr marL="342900" lvl="2" indent="-171450" defTabSz="7112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har char="•"/>
            </a:pPr>
            <a:r>
              <a:rPr lang="en-US" sz="1200" dirty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Montserrat" panose="00000500000000000000" pitchFamily="2" charset="0"/>
              </a:rPr>
              <a:t>SA1 6G SI completion: Mar 2026</a:t>
            </a:r>
          </a:p>
          <a:p>
            <a:pPr marL="342900" lvl="2" indent="-171450" defTabSz="7112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har char="•"/>
            </a:pPr>
            <a:r>
              <a:rPr lang="en-US" sz="1200" dirty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Montserrat" panose="00000500000000000000" pitchFamily="2" charset="0"/>
              </a:rPr>
              <a:t>SA2 6G SI completion: Dec 2026 or Mar 2027 (To be confirmed at future TSG meeting)</a:t>
            </a:r>
          </a:p>
          <a:p>
            <a:pPr marL="228600" lvl="1" indent="-228600" algn="l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endParaRPr lang="en-US" sz="12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Montserrat" panose="00000500000000000000" pitchFamily="2" charset="0"/>
              <a:ea typeface="Helvetica Neue"/>
              <a:cs typeface="Helvetica Neue"/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D77D61C9-AC79-B3C5-530C-50F48DCA8BB7}"/>
              </a:ext>
            </a:extLst>
          </p:cNvPr>
          <p:cNvSpPr/>
          <p:nvPr/>
        </p:nvSpPr>
        <p:spPr>
          <a:xfrm>
            <a:off x="8387668" y="1477776"/>
            <a:ext cx="3479287" cy="633600"/>
          </a:xfrm>
          <a:custGeom>
            <a:avLst/>
            <a:gdLst>
              <a:gd name="connsiteX0" fmla="*/ 0 w 5145230"/>
              <a:gd name="connsiteY0" fmla="*/ 0 h 633600"/>
              <a:gd name="connsiteX1" fmla="*/ 5145230 w 5145230"/>
              <a:gd name="connsiteY1" fmla="*/ 0 h 633600"/>
              <a:gd name="connsiteX2" fmla="*/ 5145230 w 5145230"/>
              <a:gd name="connsiteY2" fmla="*/ 633600 h 633600"/>
              <a:gd name="connsiteX3" fmla="*/ 0 w 5145230"/>
              <a:gd name="connsiteY3" fmla="*/ 633600 h 633600"/>
              <a:gd name="connsiteX4" fmla="*/ 0 w 5145230"/>
              <a:gd name="connsiteY4" fmla="*/ 0 h 63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45230" h="633600">
                <a:moveTo>
                  <a:pt x="0" y="0"/>
                </a:moveTo>
                <a:lnTo>
                  <a:pt x="5145230" y="0"/>
                </a:lnTo>
                <a:lnTo>
                  <a:pt x="5145230" y="633600"/>
                </a:lnTo>
                <a:lnTo>
                  <a:pt x="0" y="633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56464" tIns="89408" rIns="156464" bIns="89408" numCol="1" spcCol="1270" anchor="ctr" anchorCtr="0">
            <a:noAutofit/>
          </a:bodyPr>
          <a:lstStyle/>
          <a:p>
            <a:pPr marL="0" lvl="0" indent="0" algn="ctr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b="1" kern="1200" dirty="0">
                <a:latin typeface="Montserrat" panose="00000500000000000000" pitchFamily="2" charset="0"/>
              </a:rPr>
              <a:t>6G Study Item(s) – TSG CT</a:t>
            </a:r>
            <a:endParaRPr lang="en-US" kern="1200" dirty="0">
              <a:latin typeface="Montserrat" panose="00000500000000000000" pitchFamily="2" charset="0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1517CF38-41A8-6E70-0803-A02DBEA15D67}"/>
              </a:ext>
            </a:extLst>
          </p:cNvPr>
          <p:cNvSpPr/>
          <p:nvPr/>
        </p:nvSpPr>
        <p:spPr>
          <a:xfrm>
            <a:off x="8378163" y="2109162"/>
            <a:ext cx="3484040" cy="4003771"/>
          </a:xfrm>
          <a:custGeom>
            <a:avLst/>
            <a:gdLst>
              <a:gd name="connsiteX0" fmla="*/ 0 w 5145230"/>
              <a:gd name="connsiteY0" fmla="*/ 0 h 4234848"/>
              <a:gd name="connsiteX1" fmla="*/ 5145230 w 5145230"/>
              <a:gd name="connsiteY1" fmla="*/ 0 h 4234848"/>
              <a:gd name="connsiteX2" fmla="*/ 5145230 w 5145230"/>
              <a:gd name="connsiteY2" fmla="*/ 4234848 h 4234848"/>
              <a:gd name="connsiteX3" fmla="*/ 0 w 5145230"/>
              <a:gd name="connsiteY3" fmla="*/ 4234848 h 4234848"/>
              <a:gd name="connsiteX4" fmla="*/ 0 w 5145230"/>
              <a:gd name="connsiteY4" fmla="*/ 0 h 4234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45230" h="4234848">
                <a:moveTo>
                  <a:pt x="0" y="0"/>
                </a:moveTo>
                <a:lnTo>
                  <a:pt x="5145230" y="0"/>
                </a:lnTo>
                <a:lnTo>
                  <a:pt x="5145230" y="4234848"/>
                </a:lnTo>
                <a:lnTo>
                  <a:pt x="0" y="4234848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6680" tIns="106680" rIns="142240" bIns="160020" numCol="1" spcCol="1270" anchor="t" anchorCtr="0">
            <a:noAutofit/>
          </a:bodyPr>
          <a:lstStyle/>
          <a:p>
            <a:pPr marL="228600" lvl="1" indent="-228600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n-US" sz="1400" b="1" dirty="0">
                <a:latin typeface="Montserrat" panose="00000500000000000000" pitchFamily="2" charset="0"/>
              </a:rPr>
              <a:t>CT WGs: at least 9 months</a:t>
            </a:r>
          </a:p>
          <a:p>
            <a:pPr marL="342900" lvl="2" indent="-171450" defTabSz="7112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Montserrat" panose="00000500000000000000" pitchFamily="2" charset="0"/>
              </a:rPr>
              <a:t>Discussion on 6G studies will start </a:t>
            </a:r>
            <a:br>
              <a:rPr lang="en-US" sz="1200" dirty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Montserrat" panose="00000500000000000000" pitchFamily="2" charset="0"/>
              </a:rPr>
            </a:br>
            <a:r>
              <a:rPr lang="en-US" sz="1200" dirty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Montserrat" panose="00000500000000000000" pitchFamily="2" charset="0"/>
              </a:rPr>
              <a:t>in Q4 2025 in CT</a:t>
            </a:r>
          </a:p>
          <a:p>
            <a:pPr marL="342900" lvl="2" indent="-171450" defTabSz="7112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Montserrat" panose="00000500000000000000" pitchFamily="2" charset="0"/>
              </a:rPr>
              <a:t>CT WG 6G SI is expected to be approved in Mar 2026 (or Dec 2025).</a:t>
            </a:r>
          </a:p>
          <a:p>
            <a:pPr marL="228600" lvl="1" indent="-228600" algn="l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endParaRPr lang="en-US" sz="12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Montserrat" panose="00000500000000000000" pitchFamily="2" charset="0"/>
              <a:ea typeface="Helvetica Neue"/>
              <a:cs typeface="Helvetica Neue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163F6B7-349B-75C3-B457-309C535515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1866" y="126797"/>
            <a:ext cx="7477640" cy="922763"/>
          </a:xfrm>
        </p:spPr>
        <p:txBody>
          <a:bodyPr/>
          <a:lstStyle/>
          <a:p>
            <a:r>
              <a:rPr lang="en-GB" sz="3400" b="1" dirty="0">
                <a:latin typeface="Montserrat" panose="00000500000000000000" pitchFamily="50" charset="0"/>
              </a:rPr>
              <a:t>Release 20: 6G Study Items (SI)</a:t>
            </a:r>
          </a:p>
        </p:txBody>
      </p:sp>
    </p:spTree>
    <p:extLst>
      <p:ext uri="{BB962C8B-B14F-4D97-AF65-F5344CB8AC3E}">
        <p14:creationId xmlns:p14="http://schemas.microsoft.com/office/powerpoint/2010/main" val="2535328364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itle 1">
            <a:extLst>
              <a:ext uri="{FF2B5EF4-FFF2-40B4-BE49-F238E27FC236}">
                <a16:creationId xmlns:a16="http://schemas.microsoft.com/office/drawing/2014/main" id="{7A679801-DFC3-49B6-85B2-3046FE246C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41447" y="92948"/>
            <a:ext cx="7056969" cy="1325562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en-GB" altLang="en-US" sz="3400" b="1" dirty="0">
                <a:solidFill>
                  <a:srgbClr val="C00000"/>
                </a:solidFill>
                <a:latin typeface="Montserrat" panose="00000500000000000000" pitchFamily="50" charset="0"/>
                <a:sym typeface="Helvetica"/>
              </a:rPr>
              <a:t>Concluding thoughts</a:t>
            </a:r>
          </a:p>
        </p:txBody>
      </p:sp>
      <p:sp>
        <p:nvSpPr>
          <p:cNvPr id="58371" name="Content Placeholder 2">
            <a:extLst>
              <a:ext uri="{FF2B5EF4-FFF2-40B4-BE49-F238E27FC236}">
                <a16:creationId xmlns:a16="http://schemas.microsoft.com/office/drawing/2014/main" id="{9391B900-762A-4BDD-BC71-6C8CAE828F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8787" y="1915510"/>
            <a:ext cx="6225791" cy="4384706"/>
          </a:xfrm>
        </p:spPr>
        <p:txBody>
          <a:bodyPr/>
          <a:lstStyle/>
          <a:p>
            <a:pPr marL="608013" indent="-608013" eaLnBrk="1" hangingPunct="1">
              <a:defRPr/>
            </a:pPr>
            <a:r>
              <a:rPr lang="en-GB" altLang="en-US" sz="1400" dirty="0">
                <a:latin typeface="Century Gothic" panose="020B0502020202020204" pitchFamily="34" charset="0"/>
              </a:rPr>
              <a:t>3GPP is industry driven - Standardization of interfaces enables an interoperable, multi-vendor approach to deployment.</a:t>
            </a:r>
          </a:p>
          <a:p>
            <a:pPr marL="608013" indent="-608013" eaLnBrk="1" hangingPunct="1">
              <a:defRPr/>
            </a:pPr>
            <a:r>
              <a:rPr lang="en-GB" altLang="en-US" sz="1400" dirty="0">
                <a:latin typeface="Century Gothic" panose="020B0502020202020204" pitchFamily="34" charset="0"/>
              </a:rPr>
              <a:t>3GPP is contribution driven and require active participation by 3GPP individual members. 3GPP also allow Observer/Guest participation, but they cannot take part in decision making. </a:t>
            </a:r>
          </a:p>
          <a:p>
            <a:pPr marL="608013" indent="-608013" eaLnBrk="1" hangingPunct="1">
              <a:defRPr/>
            </a:pPr>
            <a:r>
              <a:rPr lang="en-GB" sz="1400" dirty="0">
                <a:latin typeface="Century Gothic" panose="020B0502020202020204" pitchFamily="34" charset="0"/>
              </a:rPr>
              <a:t>SA1 6G study on </a:t>
            </a:r>
            <a:r>
              <a:rPr lang="en-US" sz="1400" dirty="0">
                <a:latin typeface="Century Gothic" panose="020B0502020202020204" pitchFamily="34" charset="0"/>
              </a:rPr>
              <a:t>use cases and service requirements was approved at </a:t>
            </a:r>
            <a:r>
              <a:rPr lang="en-GB" sz="1400" dirty="0">
                <a:latin typeface="Century Gothic" panose="020B0502020202020204" pitchFamily="34" charset="0"/>
              </a:rPr>
              <a:t>TSG SA#105 (</a:t>
            </a:r>
            <a:r>
              <a:rPr lang="en-GB" sz="1400" dirty="0">
                <a:solidFill>
                  <a:srgbClr val="0033CC"/>
                </a:solidFill>
                <a:latin typeface="Century Gothic" panose="020B0502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SP-241391</a:t>
            </a:r>
            <a:r>
              <a:rPr lang="en-GB" sz="1400" dirty="0">
                <a:latin typeface="Century Gothic" panose="020B0502020202020204" pitchFamily="34" charset="0"/>
              </a:rPr>
              <a:t>). </a:t>
            </a:r>
            <a:r>
              <a:rPr lang="en-US" sz="1400" dirty="0">
                <a:latin typeface="Century Gothic" panose="020B0502020202020204" pitchFamily="34" charset="0"/>
              </a:rPr>
              <a:t>The 6G RAN Study (part I: ITU focused) was approved at TSG RAN#106 (</a:t>
            </a:r>
            <a:r>
              <a:rPr lang="en-US" sz="1400" dirty="0">
                <a:solidFill>
                  <a:srgbClr val="0033CC"/>
                </a:solidFill>
                <a:latin typeface="Century Gothic" panose="020B0502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RP‑24</a:t>
            </a:r>
            <a:r>
              <a:rPr lang="en-US" sz="1400" dirty="0">
                <a:solidFill>
                  <a:srgbClr val="0033CC"/>
                </a:solidFill>
                <a:latin typeface="Century Gothic" panose="020B0502020202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3327</a:t>
            </a:r>
            <a:r>
              <a:rPr lang="en-US" sz="1400" dirty="0">
                <a:latin typeface="Century Gothic" panose="020B0502020202020204" pitchFamily="34" charset="0"/>
              </a:rPr>
              <a:t>), and (Part II: 6G Study) was approved at RAN#107 (</a:t>
            </a:r>
            <a:r>
              <a:rPr lang="en-US" sz="1400" dirty="0">
                <a:solidFill>
                  <a:srgbClr val="0033CC"/>
                </a:solidFill>
                <a:latin typeface="Century Gothic" panose="020B050202020202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RP‑250810</a:t>
            </a:r>
            <a:r>
              <a:rPr lang="en-US" sz="1400" dirty="0">
                <a:latin typeface="Century Gothic" panose="020B0502020202020204" pitchFamily="34" charset="0"/>
              </a:rPr>
              <a:t>). </a:t>
            </a:r>
          </a:p>
          <a:p>
            <a:pPr marL="608013" indent="-608013" eaLnBrk="1" hangingPunct="1">
              <a:defRPr/>
            </a:pPr>
            <a:r>
              <a:rPr lang="en-GB" sz="1400" dirty="0">
                <a:latin typeface="Century Gothic" panose="020B0502020202020204" pitchFamily="34" charset="0"/>
              </a:rPr>
              <a:t>Technical studies on the </a:t>
            </a:r>
            <a:r>
              <a:rPr lang="en-US" sz="1400" dirty="0">
                <a:latin typeface="Century Gothic" panose="020B0502020202020204" pitchFamily="34" charset="0"/>
              </a:rPr>
              <a:t>6G radio interface and 6G core network architecture within the RAN and SA Working Group </a:t>
            </a:r>
            <a:r>
              <a:rPr lang="en-GB" sz="1400" dirty="0">
                <a:latin typeface="Century Gothic" panose="020B0502020202020204" pitchFamily="34" charset="0"/>
              </a:rPr>
              <a:t>to start after June 2025. </a:t>
            </a:r>
          </a:p>
          <a:p>
            <a:pPr marL="608013" indent="-608013" eaLnBrk="1" hangingPunct="1">
              <a:defRPr/>
            </a:pPr>
            <a:r>
              <a:rPr lang="en-US" sz="1400" dirty="0">
                <a:latin typeface="Century Gothic" panose="020B0502020202020204" pitchFamily="34" charset="0"/>
              </a:rPr>
              <a:t>Release 21 will be the official start of normative 6G work and is expected to produce the first formal 6G technical specifications, aligning with IMT-2030 submission requirements. </a:t>
            </a:r>
          </a:p>
          <a:p>
            <a:pPr marL="608013" indent="-608013" eaLnBrk="1" hangingPunct="1">
              <a:defRPr/>
            </a:pPr>
            <a:r>
              <a:rPr lang="en-US" sz="1400" dirty="0">
                <a:latin typeface="Century Gothic" panose="020B0502020202020204" pitchFamily="34" charset="0"/>
              </a:rPr>
              <a:t>The Release 21 timeline is expected to be finalized no later than June 2026, with ASN.1/</a:t>
            </a:r>
            <a:r>
              <a:rPr lang="en-US" sz="1400" dirty="0" err="1">
                <a:latin typeface="Century Gothic" panose="020B0502020202020204" pitchFamily="34" charset="0"/>
              </a:rPr>
              <a:t>OpenAPI</a:t>
            </a:r>
            <a:r>
              <a:rPr lang="en-US" sz="1400" dirty="0">
                <a:latin typeface="Century Gothic" panose="020B0502020202020204" pitchFamily="34" charset="0"/>
              </a:rPr>
              <a:t> freezes projected no earlier than March 2029.</a:t>
            </a:r>
            <a:endParaRPr lang="en-GB" altLang="en-US" sz="1400" dirty="0">
              <a:latin typeface="Century Gothic" panose="020B0502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F6B6226-B327-3EA0-F63D-C874D1A5D95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10168" y="2177608"/>
            <a:ext cx="3777406" cy="20153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 descr="A close-up of a poster&#10;&#10;Description automatically generated with low confidence">
            <a:extLst>
              <a:ext uri="{FF2B5EF4-FFF2-40B4-BE49-F238E27FC236}">
                <a16:creationId xmlns:a16="http://schemas.microsoft.com/office/drawing/2014/main" id="{66D5B31F-0E94-18B4-6AF9-6D8E5857DC9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6389" y="3429000"/>
            <a:ext cx="1728813" cy="23790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A9B8390-08DA-9634-A39D-45D82893F41D}"/>
              </a:ext>
            </a:extLst>
          </p:cNvPr>
          <p:cNvSpPr/>
          <p:nvPr/>
        </p:nvSpPr>
        <p:spPr>
          <a:xfrm>
            <a:off x="8241442" y="4386359"/>
            <a:ext cx="130516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200" dirty="0">
                <a:solidFill>
                  <a:schemeClr val="accent2">
                    <a:lumMod val="75000"/>
                  </a:schemeClr>
                </a:solidFill>
                <a:latin typeface="Century Gothic" panose="020B0502020202020204" pitchFamily="34" charset="0"/>
              </a:rPr>
              <a:t>www.3gpp.org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F4362CD-356B-C0CD-3B3E-D9D9CF914B80}"/>
              </a:ext>
            </a:extLst>
          </p:cNvPr>
          <p:cNvSpPr/>
          <p:nvPr/>
        </p:nvSpPr>
        <p:spPr>
          <a:xfrm>
            <a:off x="9885057" y="5808030"/>
            <a:ext cx="211147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200" dirty="0">
                <a:solidFill>
                  <a:schemeClr val="accent2">
                    <a:lumMod val="75000"/>
                  </a:schemeClr>
                </a:solidFill>
                <a:latin typeface="Century Gothic" panose="020B0502020202020204" pitchFamily="34" charset="0"/>
              </a:rPr>
              <a:t>www.3gpp.org/highlights 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oup of people sitting at tables&#10;&#10;AI-generated content may be incorrect.">
            <a:extLst>
              <a:ext uri="{FF2B5EF4-FFF2-40B4-BE49-F238E27FC236}">
                <a16:creationId xmlns:a16="http://schemas.microsoft.com/office/drawing/2014/main" id="{45B98B82-8DBC-5F5E-7F3A-5B06A19215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319919"/>
            <a:ext cx="5782235" cy="312676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4745AC1-12B0-2944-257D-50E0F96DCC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475" y="2305669"/>
            <a:ext cx="3137647" cy="787927"/>
          </a:xfrm>
        </p:spPr>
        <p:txBody>
          <a:bodyPr/>
          <a:lstStyle/>
          <a:p>
            <a:r>
              <a:rPr lang="en-GB" sz="3600" dirty="0">
                <a:solidFill>
                  <a:srgbClr val="C00000"/>
                </a:solidFill>
              </a:rPr>
              <a:t>Thank you!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91C589A-1B85-57D8-BFB5-13C87A554C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14696" y="3225277"/>
            <a:ext cx="2258196" cy="787927"/>
          </a:xfrm>
          <a:ln>
            <a:noFill/>
          </a:ln>
        </p:spPr>
        <p:txBody>
          <a:bodyPr>
            <a:normAutofit/>
          </a:bodyPr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www.3gpp.org</a:t>
            </a:r>
          </a:p>
          <a:p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D84202B-53BD-560D-7F77-3F1FA954CD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59156"/>
            <a:ext cx="12192000" cy="1419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9912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Content Placeholder 3"/>
          <p:cNvSpPr>
            <a:spLocks noGrp="1"/>
          </p:cNvSpPr>
          <p:nvPr>
            <p:ph idx="1"/>
          </p:nvPr>
        </p:nvSpPr>
        <p:spPr>
          <a:xfrm>
            <a:off x="273050" y="1976438"/>
            <a:ext cx="4606925" cy="3887788"/>
          </a:xfrm>
        </p:spPr>
        <p:txBody>
          <a:bodyPr>
            <a:normAutofit fontScale="92500" lnSpcReduction="20000"/>
          </a:bodyPr>
          <a:lstStyle/>
          <a:p>
            <a:pPr marL="357188" indent="-357188" eaLnBrk="1" hangingPunct="1"/>
            <a:r>
              <a:rPr lang="" altLang="en-US" sz="1600" b="1" dirty="0">
                <a:latin typeface="Montserrat" panose="00000500000000000000" pitchFamily="50" charset="0"/>
              </a:rPr>
              <a:t>3GPP works based on</a:t>
            </a:r>
          </a:p>
          <a:p>
            <a:pPr marL="715963" lvl="1" indent="-358775" eaLnBrk="1" hangingPunct="1"/>
            <a:r>
              <a:rPr lang="en-US" altLang="en-US" sz="1400" dirty="0">
                <a:latin typeface="Montserrat" panose="00000500000000000000" pitchFamily="50" charset="0"/>
              </a:rPr>
              <a:t>P</a:t>
            </a:r>
            <a:r>
              <a:rPr lang="" altLang="en-US" sz="1400" dirty="0">
                <a:latin typeface="Montserrat" panose="00000500000000000000" pitchFamily="50" charset="0"/>
              </a:rPr>
              <a:t>articipation in face-to-face meetings</a:t>
            </a:r>
          </a:p>
          <a:p>
            <a:pPr marL="715963" lvl="1" indent="-358775" eaLnBrk="1" hangingPunct="1"/>
            <a:r>
              <a:rPr lang="en-US" altLang="en-US" sz="1400" dirty="0">
                <a:latin typeface="Montserrat" panose="00000500000000000000" pitchFamily="50" charset="0"/>
              </a:rPr>
              <a:t>Pro-activity &amp; C</a:t>
            </a:r>
            <a:r>
              <a:rPr lang="" altLang="en-US" sz="1400" dirty="0">
                <a:latin typeface="Montserrat" panose="00000500000000000000" pitchFamily="50" charset="0"/>
              </a:rPr>
              <a:t>ontributions </a:t>
            </a:r>
            <a:r>
              <a:rPr lang="en-US" altLang="en-US" sz="1400" dirty="0">
                <a:latin typeface="Montserrat" panose="00000500000000000000" pitchFamily="50" charset="0"/>
              </a:rPr>
              <a:t>–</a:t>
            </a:r>
            <a:r>
              <a:rPr lang="" altLang="en-US" sz="1400" dirty="0">
                <a:latin typeface="Montserrat" panose="00000500000000000000" pitchFamily="50" charset="0"/>
              </a:rPr>
              <a:t> you need written proposals to get attention</a:t>
            </a:r>
          </a:p>
          <a:p>
            <a:pPr marL="715963" lvl="1" indent="-358775" eaLnBrk="1" hangingPunct="1"/>
            <a:r>
              <a:rPr lang="" altLang="en-US" sz="1400" u="sng" dirty="0">
                <a:latin typeface="Montserrat" panose="00000500000000000000" pitchFamily="50" charset="0"/>
              </a:rPr>
              <a:t>Consenus Driven </a:t>
            </a:r>
            <a:r>
              <a:rPr lang="en-US" altLang="en-US" sz="1400" u="sng" dirty="0">
                <a:latin typeface="Montserrat" panose="00000500000000000000" pitchFamily="50" charset="0"/>
              </a:rPr>
              <a:t>–</a:t>
            </a:r>
            <a:r>
              <a:rPr lang="" altLang="en-US" sz="1400" u="sng" dirty="0">
                <a:latin typeface="Montserrat" panose="00000500000000000000" pitchFamily="50" charset="0"/>
              </a:rPr>
              <a:t> “no sustained objections”</a:t>
            </a:r>
          </a:p>
          <a:p>
            <a:pPr marL="357188" indent="-357188" eaLnBrk="1" hangingPunct="1">
              <a:spcBef>
                <a:spcPts val="2400"/>
              </a:spcBef>
            </a:pPr>
            <a:r>
              <a:rPr lang="" altLang="en-US" sz="1600" b="1" dirty="0">
                <a:latin typeface="Montserrat" panose="00000500000000000000" pitchFamily="50" charset="0"/>
              </a:rPr>
              <a:t>Work organization</a:t>
            </a:r>
          </a:p>
          <a:p>
            <a:pPr marL="715963" lvl="1" indent="-358775" eaLnBrk="1" hangingPunct="1"/>
            <a:r>
              <a:rPr lang="" altLang="en-US" sz="1400" dirty="0">
                <a:latin typeface="Montserrat" panose="00000500000000000000" pitchFamily="50" charset="0"/>
              </a:rPr>
              <a:t>Study Items (SI), Work Items (WI)</a:t>
            </a:r>
          </a:p>
          <a:p>
            <a:pPr marL="715963" lvl="1" indent="-358775" eaLnBrk="1" hangingPunct="1"/>
            <a:r>
              <a:rPr lang="" altLang="ko-KR" sz="1400" dirty="0">
                <a:latin typeface="Montserrat" panose="00000500000000000000" pitchFamily="50" charset="0"/>
                <a:ea typeface="굴림" charset="-127"/>
              </a:rPr>
              <a:t>Releases with fixed time-lines, which are partially overlapping</a:t>
            </a:r>
          </a:p>
          <a:p>
            <a:pPr marL="715963" lvl="1" indent="-358775" eaLnBrk="1" hangingPunct="1"/>
            <a:r>
              <a:rPr lang="" altLang="ko-KR" sz="1400" dirty="0">
                <a:latin typeface="Montserrat" panose="00000500000000000000" pitchFamily="50" charset="0"/>
                <a:ea typeface="굴림" charset="-127"/>
                <a:hlinkClick r:id="rId3"/>
              </a:rPr>
              <a:t>Work Plan</a:t>
            </a:r>
            <a:r>
              <a:rPr lang="" altLang="ko-KR" sz="1400" dirty="0">
                <a:latin typeface="Montserrat" panose="00000500000000000000" pitchFamily="50" charset="0"/>
                <a:ea typeface="굴림" charset="-127"/>
              </a:rPr>
              <a:t> (good overview)</a:t>
            </a:r>
          </a:p>
          <a:p>
            <a:pPr marL="357188" indent="-357188" eaLnBrk="1" hangingPunct="1">
              <a:spcBef>
                <a:spcPts val="2400"/>
              </a:spcBef>
            </a:pPr>
            <a:r>
              <a:rPr lang="" altLang="ko-KR" sz="1600" b="1" dirty="0">
                <a:latin typeface="Montserrat" panose="00000500000000000000" pitchFamily="50" charset="0"/>
                <a:ea typeface="굴림" charset="-127"/>
              </a:rPr>
              <a:t>3 stages, often overlapping</a:t>
            </a:r>
          </a:p>
          <a:p>
            <a:pPr marL="715963" lvl="1" indent="-358775" eaLnBrk="1" hangingPunct="1"/>
            <a:r>
              <a:rPr lang="en-US" altLang="en-US" sz="1400" dirty="0">
                <a:latin typeface="Montserrat" panose="00000500000000000000" pitchFamily="50" charset="0"/>
              </a:rPr>
              <a:t>S</a:t>
            </a:r>
            <a:r>
              <a:rPr lang="" altLang="en-US" sz="1400" dirty="0">
                <a:latin typeface="Montserrat" panose="00000500000000000000" pitchFamily="50" charset="0"/>
              </a:rPr>
              <a:t>tage 1: Requirements</a:t>
            </a:r>
          </a:p>
          <a:p>
            <a:pPr marL="715963" lvl="1" indent="-358775" eaLnBrk="1" hangingPunct="1"/>
            <a:r>
              <a:rPr lang="" altLang="en-US" sz="1400" dirty="0">
                <a:latin typeface="Montserrat" panose="00000500000000000000" pitchFamily="50" charset="0"/>
              </a:rPr>
              <a:t>Stage 2: Architecture</a:t>
            </a:r>
          </a:p>
          <a:p>
            <a:pPr marL="715963" lvl="1" indent="-358775" eaLnBrk="1" hangingPunct="1"/>
            <a:r>
              <a:rPr lang="" altLang="en-US" sz="1400" dirty="0">
                <a:latin typeface="Montserrat" panose="00000500000000000000" pitchFamily="50" charset="0"/>
              </a:rPr>
              <a:t>Stage 3: Protocols</a:t>
            </a:r>
          </a:p>
        </p:txBody>
      </p:sp>
      <p:sp>
        <p:nvSpPr>
          <p:cNvPr id="23555" name="제목 5"/>
          <p:cNvSpPr>
            <a:spLocks noGrp="1"/>
          </p:cNvSpPr>
          <p:nvPr>
            <p:ph type="title"/>
          </p:nvPr>
        </p:nvSpPr>
        <p:spPr>
          <a:xfrm>
            <a:off x="1216152" y="88710"/>
            <a:ext cx="9542336" cy="1325562"/>
          </a:xfrm>
        </p:spPr>
        <p:txBody>
          <a:bodyPr>
            <a:normAutofit/>
          </a:bodyPr>
          <a:lstStyle/>
          <a:p>
            <a:pPr algn="ctr"/>
            <a:r>
              <a:rPr lang="en-US" altLang="ko-KR" sz="3400" b="1" dirty="0">
                <a:solidFill>
                  <a:srgbClr val="C00000"/>
                </a:solidFill>
                <a:latin typeface="Montserrat" panose="00000500000000000000" pitchFamily="50" charset="0"/>
              </a:rPr>
              <a:t>3GPP – How the project Work</a:t>
            </a:r>
            <a:r>
              <a:rPr lang="" altLang="ko-KR" sz="3400" b="1" dirty="0">
                <a:solidFill>
                  <a:srgbClr val="C00000"/>
                </a:solidFill>
                <a:latin typeface="Montserrat" panose="00000500000000000000" pitchFamily="50" charset="0"/>
              </a:rPr>
              <a:t>s</a:t>
            </a:r>
            <a:endParaRPr lang="ko-KR" altLang="en-US" sz="3400" b="1" dirty="0">
              <a:solidFill>
                <a:srgbClr val="C00000"/>
              </a:solidFill>
              <a:latin typeface="Montserrat" panose="00000500000000000000" pitchFamily="50" charset="0"/>
            </a:endParaRPr>
          </a:p>
        </p:txBody>
      </p:sp>
      <p:sp>
        <p:nvSpPr>
          <p:cNvPr id="4" name="Content Placeholder 3"/>
          <p:cNvSpPr txBox="1">
            <a:spLocks/>
          </p:cNvSpPr>
          <p:nvPr/>
        </p:nvSpPr>
        <p:spPr bwMode="auto">
          <a:xfrm>
            <a:off x="4999038" y="1976438"/>
            <a:ext cx="7037387" cy="388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4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7188" marR="0" lvl="0" indent="-357188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Blip>
                <a:blip r:embed="rId4"/>
              </a:buBlip>
              <a:tabLst/>
              <a:defRPr/>
            </a:pPr>
            <a:r>
              <a:rPr kumimoji="0" lang="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Companies not individuals participate</a:t>
            </a:r>
          </a:p>
          <a:p>
            <a:pPr marL="715963" marR="0" lvl="1" indent="-358775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F</a:t>
            </a:r>
            <a:r>
              <a:rPr kumimoji="0" lang="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rom all over the world</a:t>
            </a:r>
          </a:p>
          <a:p>
            <a:pPr marL="715963" marR="0" lvl="1" indent="-358775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A</a:t>
            </a:r>
            <a:r>
              <a:rPr kumimoji="0" lang="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ll major telecommunication companies </a:t>
            </a: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–</a:t>
            </a:r>
            <a:r>
              <a:rPr kumimoji="0" lang="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 operators, vendors, service providers</a:t>
            </a:r>
          </a:p>
          <a:p>
            <a:pPr marL="715963" marR="0" lvl="1" indent="-358775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Ministries, Regulators, and government agencies actively engaged</a:t>
            </a:r>
          </a:p>
          <a:p>
            <a:pPr marL="715963" marR="0" lvl="1" indent="-358775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More and more vertical industry representatives bring their work directly to 3GPP</a:t>
            </a:r>
            <a:endParaRPr kumimoji="0" lang="" altLang="en-US" sz="1400" b="0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" panose="00000500000000000000" pitchFamily="50" charset="0"/>
              <a:ea typeface="+mn-ea"/>
              <a:cs typeface="+mn-cs"/>
            </a:endParaRPr>
          </a:p>
          <a:p>
            <a:pPr marL="357188" marR="0" lvl="0" indent="-357188" algn="l" defTabSz="914400" rtl="0" eaLnBrk="1" fontAlgn="base" latinLnBrk="0" hangingPunct="1">
              <a:lnSpc>
                <a:spcPct val="90000"/>
              </a:lnSpc>
              <a:spcBef>
                <a:spcPts val="2400"/>
              </a:spcBef>
              <a:spcAft>
                <a:spcPct val="0"/>
              </a:spcAft>
              <a:buClrTx/>
              <a:buSzTx/>
              <a:buFontTx/>
              <a:buBlip>
                <a:blip r:embed="rId4"/>
              </a:buBlip>
              <a:tabLst/>
              <a:defRPr/>
            </a:pPr>
            <a:r>
              <a:rPr kumimoji="0" lang="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Amazing Track Record </a:t>
            </a:r>
          </a:p>
          <a:p>
            <a:pPr marL="715963" marR="0" lvl="1" indent="-358775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3GPP started in 1998, since then all major standard projects have been deployed</a:t>
            </a:r>
          </a:p>
          <a:p>
            <a:pPr marL="715963" marR="0" lvl="1" indent="-358775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굴림" panose="020B0600000101010101" pitchFamily="50" charset="-127"/>
                <a:cs typeface="+mn-cs"/>
              </a:rPr>
              <a:t>Seamless migration from “old” to “new” mobile generations </a:t>
            </a:r>
          </a:p>
          <a:p>
            <a:pPr marL="357188" marR="0" lvl="0" indent="-357188" algn="l" defTabSz="914400" rtl="0" eaLnBrk="1" fontAlgn="base" latinLnBrk="0" hangingPunct="1">
              <a:lnSpc>
                <a:spcPct val="90000"/>
              </a:lnSpc>
              <a:spcBef>
                <a:spcPts val="2400"/>
              </a:spcBef>
              <a:spcAft>
                <a:spcPct val="0"/>
              </a:spcAft>
              <a:buClrTx/>
              <a:buSzTx/>
              <a:buFontTx/>
              <a:buBlip>
                <a:blip r:embed="rId4"/>
              </a:buBlip>
              <a:tabLst/>
              <a:defRPr/>
            </a:pPr>
            <a:r>
              <a:rPr kumimoji="0" lang="" altLang="ko-K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굴림" panose="020B0600000101010101" pitchFamily="50" charset="-127"/>
                <a:cs typeface="+mn-cs"/>
              </a:rPr>
              <a:t>A new Release every 15 to 24 months</a:t>
            </a:r>
          </a:p>
          <a:p>
            <a:pPr marL="715963" marR="0" lvl="1" indent="-358775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A</a:t>
            </a:r>
            <a:r>
              <a:rPr kumimoji="0" lang="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llows for reasonably fast standardization &amp; deployment of new technologies</a:t>
            </a:r>
          </a:p>
          <a:p>
            <a:pPr marL="715963" marR="0" lvl="1" indent="-358775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S</a:t>
            </a: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t</a:t>
            </a:r>
            <a:r>
              <a:rPr kumimoji="0" lang="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rong commitment to time-lines guarantees reliable planning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" panose="00000500000000000000" pitchFamily="50" charset="0"/>
              <a:ea typeface="굴림" panose="020B0600000101010101" pitchFamily="50" charset="-127"/>
              <a:cs typeface="+mn-cs"/>
            </a:endParaRPr>
          </a:p>
        </p:txBody>
      </p:sp>
      <p:cxnSp>
        <p:nvCxnSpPr>
          <p:cNvPr id="3" name="직선 연결선 2"/>
          <p:cNvCxnSpPr/>
          <p:nvPr/>
        </p:nvCxnSpPr>
        <p:spPr>
          <a:xfrm>
            <a:off x="4879975" y="1976438"/>
            <a:ext cx="0" cy="419576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39336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C04C9729-52A0-A37D-10E0-192F48FA1C51}"/>
              </a:ext>
            </a:extLst>
          </p:cNvPr>
          <p:cNvSpPr/>
          <p:nvPr/>
        </p:nvSpPr>
        <p:spPr>
          <a:xfrm>
            <a:off x="4444144" y="4810489"/>
            <a:ext cx="1510424" cy="824224"/>
          </a:xfrm>
          <a:prstGeom prst="roundRect">
            <a:avLst>
              <a:gd name="adj" fmla="val 6902"/>
            </a:avLst>
          </a:prstGeom>
          <a:noFill/>
          <a:ln w="190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04CE0C7-D59D-ED16-CD60-C91C8C7E1A4C}"/>
              </a:ext>
            </a:extLst>
          </p:cNvPr>
          <p:cNvSpPr txBox="1"/>
          <p:nvPr/>
        </p:nvSpPr>
        <p:spPr>
          <a:xfrm>
            <a:off x="4517136" y="4521665"/>
            <a:ext cx="1437432" cy="415498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+mn-cs"/>
              </a:rPr>
              <a:t>Next Generation Projects</a:t>
            </a:r>
          </a:p>
        </p:txBody>
      </p:sp>
      <p:pic>
        <p:nvPicPr>
          <p:cNvPr id="14" name="Picture 13" descr="A screenshot of a cell phone&#10;&#10;Description automatically generated">
            <a:extLst>
              <a:ext uri="{FF2B5EF4-FFF2-40B4-BE49-F238E27FC236}">
                <a16:creationId xmlns:a16="http://schemas.microsoft.com/office/drawing/2014/main" id="{9A39D913-75D8-4A98-93F3-E6B211FE25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856" y="2131367"/>
            <a:ext cx="2719598" cy="1903718"/>
          </a:xfrm>
          <a:prstGeom prst="rect">
            <a:avLst/>
          </a:prstGeom>
        </p:spPr>
      </p:pic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84DCB819-A895-4229-B470-5E7B8DA4C0E4}"/>
              </a:ext>
            </a:extLst>
          </p:cNvPr>
          <p:cNvSpPr/>
          <p:nvPr/>
        </p:nvSpPr>
        <p:spPr>
          <a:xfrm>
            <a:off x="273152" y="2011136"/>
            <a:ext cx="2549327" cy="1981417"/>
          </a:xfrm>
          <a:prstGeom prst="roundRect">
            <a:avLst>
              <a:gd name="adj" fmla="val 6902"/>
            </a:avLst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699" name="Title 1">
            <a:extLst>
              <a:ext uri="{FF2B5EF4-FFF2-40B4-BE49-F238E27FC236}">
                <a16:creationId xmlns:a16="http://schemas.microsoft.com/office/drawing/2014/main" id="{40726B4C-443E-4446-9F01-CB521299F1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1478" y="131541"/>
            <a:ext cx="9726180" cy="1140114"/>
          </a:xfrm>
        </p:spPr>
        <p:txBody>
          <a:bodyPr>
            <a:normAutofit/>
          </a:bodyPr>
          <a:lstStyle/>
          <a:p>
            <a:pPr algn="ctr"/>
            <a:r>
              <a:rPr lang="en-GB" altLang="en-US" sz="3400" b="1" dirty="0">
                <a:solidFill>
                  <a:srgbClr val="C00000"/>
                </a:solidFill>
                <a:latin typeface="Montserrat" panose="00000500000000000000" pitchFamily="50" charset="0"/>
              </a:rPr>
              <a:t>3GPP standards eco-system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8855715-C8AC-47F8-BC89-4DBAC9BCB5F4}"/>
              </a:ext>
            </a:extLst>
          </p:cNvPr>
          <p:cNvSpPr txBox="1"/>
          <p:nvPr/>
        </p:nvSpPr>
        <p:spPr>
          <a:xfrm>
            <a:off x="3570806" y="4873263"/>
            <a:ext cx="1448234" cy="261938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+mn-cs"/>
              </a:rPr>
              <a:t>5G Projects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5FBA7DF-3D9A-4731-A443-944212E20F01}"/>
              </a:ext>
            </a:extLst>
          </p:cNvPr>
          <p:cNvSpPr txBox="1"/>
          <p:nvPr/>
        </p:nvSpPr>
        <p:spPr>
          <a:xfrm>
            <a:off x="8060891" y="1722680"/>
            <a:ext cx="3689498" cy="27699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+mn-cs"/>
              </a:rPr>
              <a:t>Official Liaisons on specification work: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332D254-C8C2-4EC7-88E6-041420948204}"/>
              </a:ext>
            </a:extLst>
          </p:cNvPr>
          <p:cNvSpPr txBox="1"/>
          <p:nvPr/>
        </p:nvSpPr>
        <p:spPr bwMode="auto">
          <a:xfrm>
            <a:off x="6061445" y="4657608"/>
            <a:ext cx="1339850" cy="253916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 pitchFamily="34" charset="0"/>
                <a:ea typeface="+mn-ea"/>
                <a:cs typeface="+mn-cs"/>
              </a:rPr>
              <a:t>Certification Bodies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9897C7A-E3CE-4A74-B0BD-CBD1B22DE5A7}"/>
              </a:ext>
            </a:extLst>
          </p:cNvPr>
          <p:cNvSpPr txBox="1"/>
          <p:nvPr/>
        </p:nvSpPr>
        <p:spPr>
          <a:xfrm>
            <a:off x="273152" y="1648018"/>
            <a:ext cx="2378486" cy="415498"/>
          </a:xfrm>
          <a:prstGeom prst="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3GPP Organizational Partners (OPs)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4629D57D-9E8A-48A7-B0D9-80DCFEB3C1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62238" y="1774977"/>
            <a:ext cx="5006975" cy="2873646"/>
          </a:xfrm>
        </p:spPr>
        <p:txBody>
          <a:bodyPr/>
          <a:lstStyle/>
          <a:p>
            <a:pPr marL="266700" indent="-266700" algn="just">
              <a:defRPr/>
            </a:pPr>
            <a:r>
              <a:rPr lang="" altLang="en-US" sz="1400" dirty="0">
                <a:latin typeface="Montserrat" panose="00000500000000000000" pitchFamily="50" charset="0"/>
              </a:rPr>
              <a:t>T</a:t>
            </a:r>
            <a:r>
              <a:rPr lang="en-GB" altLang="en-US" sz="1400" dirty="0">
                <a:latin typeface="Montserrat" panose="00000500000000000000" pitchFamily="50" charset="0"/>
              </a:rPr>
              <a:t>he 3GPP </a:t>
            </a:r>
            <a:r>
              <a:rPr lang="en-GB" altLang="en-US" sz="1400" b="1" dirty="0">
                <a:solidFill>
                  <a:schemeClr val="accent6"/>
                </a:solidFill>
                <a:latin typeface="Montserrat" panose="00000500000000000000" pitchFamily="50" charset="0"/>
              </a:rPr>
              <a:t>Organizational Partners</a:t>
            </a:r>
            <a:r>
              <a:rPr lang="" altLang="en-US" sz="1400" b="1" dirty="0">
                <a:solidFill>
                  <a:schemeClr val="accent6"/>
                </a:solidFill>
                <a:latin typeface="Montserrat" panose="00000500000000000000" pitchFamily="50" charset="0"/>
              </a:rPr>
              <a:t> (OP) </a:t>
            </a:r>
            <a:r>
              <a:rPr lang="en-GB" altLang="en-US" sz="1400" b="1" dirty="0">
                <a:solidFill>
                  <a:schemeClr val="accent6"/>
                </a:solidFill>
                <a:latin typeface="Montserrat" panose="00000500000000000000" pitchFamily="50" charset="0"/>
              </a:rPr>
              <a:t> </a:t>
            </a:r>
            <a:r>
              <a:rPr lang="en-GB" altLang="en-US" sz="1400" dirty="0">
                <a:latin typeface="Montserrat" panose="00000500000000000000" pitchFamily="50" charset="0"/>
              </a:rPr>
              <a:t>- 7 Standards Organizations - from China, Europe, India, Japan, Korea and the United States.</a:t>
            </a:r>
            <a:endParaRPr lang="" altLang="en-US" sz="1400" dirty="0">
              <a:latin typeface="Montserrat" panose="00000500000000000000" pitchFamily="50" charset="0"/>
            </a:endParaRPr>
          </a:p>
          <a:p>
            <a:pPr marL="266700" indent="-266700" algn="just">
              <a:defRPr/>
            </a:pPr>
            <a:r>
              <a:rPr lang="en-GB" altLang="en-US" sz="1400" dirty="0">
                <a:latin typeface="Montserrat" panose="00000500000000000000" pitchFamily="50" charset="0"/>
              </a:rPr>
              <a:t>Participation in 3GPP by companies and organizations becoming </a:t>
            </a:r>
            <a:r>
              <a:rPr lang="" altLang="en-US" sz="1400" dirty="0">
                <a:latin typeface="Montserrat" panose="00000500000000000000" pitchFamily="50" charset="0"/>
              </a:rPr>
              <a:t>M</a:t>
            </a:r>
            <a:r>
              <a:rPr lang="en-GB" altLang="en-US" sz="1400" dirty="0">
                <a:latin typeface="Montserrat" panose="00000500000000000000" pitchFamily="50" charset="0"/>
              </a:rPr>
              <a:t>embers of one of</a:t>
            </a:r>
            <a:r>
              <a:rPr lang="" altLang="en-US" sz="1400" dirty="0">
                <a:latin typeface="Montserrat" panose="00000500000000000000" pitchFamily="50" charset="0"/>
              </a:rPr>
              <a:t> the</a:t>
            </a:r>
            <a:r>
              <a:rPr lang="en-GB" altLang="en-US" sz="1400" dirty="0">
                <a:latin typeface="Montserrat" panose="00000500000000000000" pitchFamily="50" charset="0"/>
              </a:rPr>
              <a:t>se</a:t>
            </a:r>
            <a:r>
              <a:rPr lang="" altLang="en-US" sz="1400" dirty="0">
                <a:latin typeface="Montserrat" panose="00000500000000000000" pitchFamily="50" charset="0"/>
              </a:rPr>
              <a:t>  7  OPs.</a:t>
            </a:r>
          </a:p>
          <a:p>
            <a:pPr marL="266700" indent="-266700" algn="just">
              <a:defRPr/>
            </a:pPr>
            <a:r>
              <a:rPr lang="en-GB" altLang="en-US" sz="1400" dirty="0">
                <a:latin typeface="Montserrat" panose="00000500000000000000" pitchFamily="50" charset="0"/>
              </a:rPr>
              <a:t>Inputs on market requirements may come in to the Project via 3GPP </a:t>
            </a:r>
            <a:r>
              <a:rPr lang="en-GB" altLang="en-US" sz="1400" b="1" dirty="0">
                <a:solidFill>
                  <a:schemeClr val="accent6"/>
                </a:solidFill>
                <a:latin typeface="Montserrat" panose="00000500000000000000" pitchFamily="50" charset="0"/>
              </a:rPr>
              <a:t>Market Representation Partners</a:t>
            </a:r>
            <a:r>
              <a:rPr lang="" altLang="en-US" sz="1400" b="1" dirty="0">
                <a:solidFill>
                  <a:schemeClr val="accent6"/>
                </a:solidFill>
                <a:latin typeface="Montserrat" panose="00000500000000000000" pitchFamily="50" charset="0"/>
              </a:rPr>
              <a:t> (MRP)</a:t>
            </a:r>
            <a:r>
              <a:rPr lang="en-GB" altLang="en-US" sz="1400" dirty="0">
                <a:latin typeface="Montserrat" panose="00000500000000000000" pitchFamily="50" charset="0"/>
              </a:rPr>
              <a:t>. </a:t>
            </a:r>
          </a:p>
          <a:p>
            <a:pPr marL="266700" indent="-266700" algn="just">
              <a:defRPr/>
            </a:pPr>
            <a:r>
              <a:rPr lang="en-GB" altLang="en-US" sz="1400" dirty="0">
                <a:latin typeface="Montserrat" panose="00000500000000000000" pitchFamily="50" charset="0"/>
              </a:rPr>
              <a:t>There is a lot of additional </a:t>
            </a:r>
            <a:r>
              <a:rPr lang="en-GB" altLang="en-US" sz="1400" b="1" dirty="0">
                <a:solidFill>
                  <a:schemeClr val="accent2"/>
                </a:solidFill>
                <a:latin typeface="Montserrat" panose="00000500000000000000" pitchFamily="50" charset="0"/>
              </a:rPr>
              <a:t>external liaison </a:t>
            </a:r>
            <a:r>
              <a:rPr lang="en-GB" altLang="en-US" sz="1400" dirty="0">
                <a:latin typeface="Montserrat" panose="00000500000000000000" pitchFamily="50" charset="0"/>
              </a:rPr>
              <a:t>activity…SDOs, Industry bodies, projects…</a:t>
            </a:r>
          </a:p>
          <a:p>
            <a:pPr algn="just">
              <a:defRPr/>
            </a:pPr>
            <a:endParaRPr lang="en-GB" altLang="en-US" sz="1200" dirty="0">
              <a:latin typeface="Montserrat" panose="00000500000000000000" pitchFamily="50" charset="0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8270EE5F-A92F-4814-8C0D-9395DE9E06E7}"/>
              </a:ext>
            </a:extLst>
          </p:cNvPr>
          <p:cNvSpPr/>
          <p:nvPr/>
        </p:nvSpPr>
        <p:spPr>
          <a:xfrm>
            <a:off x="149980" y="4575239"/>
            <a:ext cx="3108129" cy="1598895"/>
          </a:xfrm>
          <a:prstGeom prst="roundRect">
            <a:avLst>
              <a:gd name="adj" fmla="val 6902"/>
            </a:avLst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6EC4D296-7937-4972-B77A-CF5D394762D9}"/>
              </a:ext>
            </a:extLst>
          </p:cNvPr>
          <p:cNvSpPr/>
          <p:nvPr/>
        </p:nvSpPr>
        <p:spPr>
          <a:xfrm>
            <a:off x="8060891" y="2051257"/>
            <a:ext cx="3689498" cy="4062651"/>
          </a:xfrm>
          <a:prstGeom prst="roundRect">
            <a:avLst>
              <a:gd name="adj" fmla="val 3444"/>
            </a:avLst>
          </a:prstGeom>
          <a:noFill/>
          <a:ln w="0" cmpd="dbl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705" name="TextBox 29704">
            <a:extLst>
              <a:ext uri="{FF2B5EF4-FFF2-40B4-BE49-F238E27FC236}">
                <a16:creationId xmlns:a16="http://schemas.microsoft.com/office/drawing/2014/main" id="{86163432-F042-4E02-8132-064921FE5142}"/>
              </a:ext>
            </a:extLst>
          </p:cNvPr>
          <p:cNvSpPr txBox="1"/>
          <p:nvPr/>
        </p:nvSpPr>
        <p:spPr>
          <a:xfrm>
            <a:off x="8060891" y="2098476"/>
            <a:ext cx="3689499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450 MHz Alliance, 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AISG, Bluetooth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, 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Broadband Forum (BBF), 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CableLabs,  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International Special Committee on Radio Interference (CISPR), 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CTIA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, Digital Video Broadcasting (DVB) Project, </a:t>
            </a:r>
            <a:r>
              <a:rPr kumimoji="0" lang="en-GB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Ecma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, International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, 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Expert Group for Emergency Access (EGEA), </a:t>
            </a:r>
            <a:r>
              <a:rPr kumimoji="0" lang="en-GB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Eurescom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,  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COST 273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, 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European Radiocommunications Committee (ERC), 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Fixed Mobile Convergence Alliance (FMCA), 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GCF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, 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Global TD-LTE Initiative (GTD)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, GPS Industry Council, GSM Association, </a:t>
            </a:r>
            <a:r>
              <a:rPr kumimoji="0" lang="en-GB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HomeRF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 Forum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, 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IDB Forum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, IEEE, 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Internet Engineering Task Force (IETF), 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IrDA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, International Multimedia </a:t>
            </a:r>
            <a:r>
              <a:rPr kumimoji="0" lang="en-GB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Telecomunications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 Consortium (IMTC), 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Internet Streaming Media Alliance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, 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ISO-ITU expert group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, ISO MPEG / JPEG, ITU-T SG2, 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JAIN tm (</a:t>
            </a:r>
            <a:r>
              <a:rPr kumimoji="0" lang="en-GB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Javatm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 APIs for Integrated Networks)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, 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The Java Community Process (JCP), 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Liberty Alliance Project, 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Metro Ethernet Forum (MEF)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, NENA, 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NGMN (Next Generation Mobile Networks),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 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oneM2M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, OMA (Open Mobile Alliance ), 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Open Networking Foundation (ONF),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 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Open IPTV Forum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, Object Management Group (OMG), 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PCS Type Certification Review Board (PTCRB)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, 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Portable Computer and Communications Association (PCCA)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, </a:t>
            </a:r>
            <a:r>
              <a:rPr lang="en-GB" sz="900" b="1" dirty="0">
                <a:solidFill>
                  <a:srgbClr val="ED7D31"/>
                </a:solidFill>
                <a:latin typeface="Montserrat" panose="00000500000000000000" pitchFamily="50" charset="0"/>
              </a:rPr>
              <a:t>O-RAN Alliance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, Presence and Availability Management (PAM) Forum, 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RSA Laboratories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, 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SDR Forum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, Sun Micro Systems Inc., Steerco, </a:t>
            </a:r>
            <a:r>
              <a:rPr kumimoji="0" lang="en-GB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SyncML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 Initiative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, 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Trusted Computing Group (TCG), </a:t>
            </a:r>
            <a:r>
              <a:rPr kumimoji="0" lang="en-GB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TeleManagement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 Forum (TMF), TCCA, 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TIA /TR45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, TIA/TR47, 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ITU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, 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TV-anytime Forum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, Voice </a:t>
            </a:r>
            <a:r>
              <a:rPr kumimoji="0" lang="en-GB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eXtensible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 Mark-up Language (VXML) Forum, 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Wi-Fi Alliance,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 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Wireless Broadband Alliance (WBA)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, WLAN Smart Card Consortium, 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Wireless World Research Forum (WWRF), 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World Wide Web Consortium (W3C)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900" b="0" i="0" u="none" strike="noStrike" kern="1200" cap="none" spc="0" normalizeH="0" baseline="0" noProof="0" dirty="0">
              <a:ln>
                <a:noFill/>
              </a:ln>
              <a:solidFill>
                <a:srgbClr val="4472C4"/>
              </a:solidFill>
              <a:effectLst/>
              <a:uLnTx/>
              <a:uFillTx/>
              <a:latin typeface="Montserrat" panose="00000500000000000000" pitchFamily="50" charset="0"/>
              <a:ea typeface="+mn-ea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(Source: extract from </a:t>
            </a: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  <a:hlinkClick r:id="rId4"/>
              </a:rPr>
              <a:t>https://www.3gpp.org/about-us/liaisons-statements</a:t>
            </a:r>
            <a:r>
              <a:rPr kumimoji="0" lang="en-GB" sz="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)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D65B6DD-2477-407F-A76F-2E4A1C6D3E10}"/>
              </a:ext>
            </a:extLst>
          </p:cNvPr>
          <p:cNvSpPr/>
          <p:nvPr/>
        </p:nvSpPr>
        <p:spPr>
          <a:xfrm>
            <a:off x="62552" y="1985817"/>
            <a:ext cx="637409" cy="40605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796 </a:t>
            </a:r>
            <a:r>
              <a:rPr kumimoji="0" lang="en-GB" sz="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members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Picture 6" descr="A picture containing text, clock&#10;&#10;Description automatically generated">
            <a:extLst>
              <a:ext uri="{FF2B5EF4-FFF2-40B4-BE49-F238E27FC236}">
                <a16:creationId xmlns:a16="http://schemas.microsoft.com/office/drawing/2014/main" id="{35F08959-E117-45C7-8BAD-649D53CEE80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0288" y="5384618"/>
            <a:ext cx="798890" cy="402180"/>
          </a:xfrm>
          <a:prstGeom prst="rect">
            <a:avLst/>
          </a:prstGeom>
        </p:spPr>
      </p:pic>
      <p:pic>
        <p:nvPicPr>
          <p:cNvPr id="12" name="Picture 11" descr="Logo, company name&#10;&#10;Description automatically generated">
            <a:extLst>
              <a:ext uri="{FF2B5EF4-FFF2-40B4-BE49-F238E27FC236}">
                <a16:creationId xmlns:a16="http://schemas.microsoft.com/office/drawing/2014/main" id="{CEED7DE0-2055-4647-8AE5-438F17AF8EF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0288" y="5090861"/>
            <a:ext cx="798890" cy="225394"/>
          </a:xfrm>
          <a:prstGeom prst="rect">
            <a:avLst/>
          </a:prstGeom>
        </p:spPr>
      </p:pic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586A88A7-A430-4A20-BF80-B816732C8E7A}"/>
              </a:ext>
            </a:extLst>
          </p:cNvPr>
          <p:cNvSpPr/>
          <p:nvPr/>
        </p:nvSpPr>
        <p:spPr>
          <a:xfrm>
            <a:off x="6061444" y="5004191"/>
            <a:ext cx="1339851" cy="854491"/>
          </a:xfrm>
          <a:prstGeom prst="roundRect">
            <a:avLst>
              <a:gd name="adj" fmla="val 6902"/>
            </a:avLst>
          </a:prstGeom>
          <a:noFill/>
          <a:ln w="190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7A8FF5ED-26D0-4F8F-81D2-6E4517447999}"/>
              </a:ext>
            </a:extLst>
          </p:cNvPr>
          <p:cNvSpPr/>
          <p:nvPr/>
        </p:nvSpPr>
        <p:spPr>
          <a:xfrm>
            <a:off x="3570523" y="5171966"/>
            <a:ext cx="1467922" cy="824224"/>
          </a:xfrm>
          <a:prstGeom prst="roundRect">
            <a:avLst>
              <a:gd name="adj" fmla="val 6902"/>
            </a:avLst>
          </a:prstGeom>
          <a:solidFill>
            <a:schemeClr val="bg1"/>
          </a:solidFill>
          <a:ln w="190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4437C27-D4BC-4BB1-967F-2D2F65A94EA2}"/>
              </a:ext>
            </a:extLst>
          </p:cNvPr>
          <p:cNvSpPr txBox="1"/>
          <p:nvPr/>
        </p:nvSpPr>
        <p:spPr>
          <a:xfrm>
            <a:off x="432762" y="4236390"/>
            <a:ext cx="2378486" cy="415498"/>
          </a:xfrm>
          <a:prstGeom prst="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3GPP Market Representation Partners</a:t>
            </a:r>
            <a:r>
              <a:rPr kumimoji="0" lang="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 (MRP</a:t>
            </a:r>
            <a:r>
              <a:rPr kumimoji="0" lang="en-GB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s</a:t>
            </a:r>
            <a:r>
              <a:rPr kumimoji="0" lang="" alt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)</a:t>
            </a:r>
            <a:endParaRPr kumimoji="0" lang="en-GB" sz="10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pic>
        <p:nvPicPr>
          <p:cNvPr id="6" name="Picture 5" descr="Logo, company name&#10;&#10;Description automatically generated">
            <a:extLst>
              <a:ext uri="{FF2B5EF4-FFF2-40B4-BE49-F238E27FC236}">
                <a16:creationId xmlns:a16="http://schemas.microsoft.com/office/drawing/2014/main" id="{55DADD75-C613-4290-BC66-E7E4D0D58CA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434" y="4779337"/>
            <a:ext cx="2816087" cy="1323561"/>
          </a:xfrm>
          <a:prstGeom prst="rect">
            <a:avLst/>
          </a:prstGeom>
        </p:spPr>
      </p:pic>
      <p:pic>
        <p:nvPicPr>
          <p:cNvPr id="9" name="Picture 8" descr="Logo, company name&#10;&#10;Description automatically generated">
            <a:extLst>
              <a:ext uri="{FF2B5EF4-FFF2-40B4-BE49-F238E27FC236}">
                <a16:creationId xmlns:a16="http://schemas.microsoft.com/office/drawing/2014/main" id="{4231AC6F-FB2B-4C39-94AD-8EAC9D82B2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9637" y="5253303"/>
            <a:ext cx="1210571" cy="71641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5A6104E-430C-8C71-8265-AFD4D8B5C0A4}"/>
              </a:ext>
            </a:extLst>
          </p:cNvPr>
          <p:cNvSpPr txBox="1"/>
          <p:nvPr/>
        </p:nvSpPr>
        <p:spPr>
          <a:xfrm>
            <a:off x="5239217" y="5004191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…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3">
            <a:extLst>
              <a:ext uri="{FF2B5EF4-FFF2-40B4-BE49-F238E27FC236}">
                <a16:creationId xmlns:a16="http://schemas.microsoft.com/office/drawing/2014/main" id="{E3A5F5DF-08D8-42E3-8648-C9CB520D5D84}"/>
              </a:ext>
            </a:extLst>
          </p:cNvPr>
          <p:cNvSpPr txBox="1">
            <a:spLocks/>
          </p:cNvSpPr>
          <p:nvPr/>
        </p:nvSpPr>
        <p:spPr bwMode="auto">
          <a:xfrm>
            <a:off x="658167" y="2105246"/>
            <a:ext cx="5817061" cy="4145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The TSGs prepare, approve and maintain the 3GPP Technical Specifications and Technical Reports.</a:t>
            </a:r>
          </a:p>
          <a:p>
            <a:pPr marL="228600" marR="0" lvl="0" indent="-22860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They are responsible for the detailed time frame and management of the work’s progress;</a:t>
            </a: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Management of work items;</a:t>
            </a: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Technical Co-ordination;</a:t>
            </a: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Proposal and approval of work items within the agreed scope and terms of reference of the TSG</a:t>
            </a:r>
          </a:p>
          <a:p>
            <a:pPr marL="228600" marR="0" lvl="0" indent="-22860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The TSG Chair is responsible for the overall management of the technical work within the TSG and its Working Groups. </a:t>
            </a:r>
          </a:p>
          <a:p>
            <a:pPr marL="228600" marR="0" lvl="0" indent="-22860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The WG Chair is responsible for the overall management of the technical work within the WG and its sub-groups.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413E06A-0E6A-44FC-A647-7095B652F5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0119" y="82550"/>
            <a:ext cx="10111105" cy="1325563"/>
          </a:xfrm>
        </p:spPr>
        <p:txBody>
          <a:bodyPr>
            <a:normAutofit/>
          </a:bodyPr>
          <a:lstStyle/>
          <a:p>
            <a:pPr algn="ctr"/>
            <a:r>
              <a:rPr lang="en-GB" altLang="en-US" sz="3400" b="1" dirty="0">
                <a:solidFill>
                  <a:srgbClr val="C00000"/>
                </a:solidFill>
                <a:latin typeface="Montserrat" panose="00000500000000000000" pitchFamily="50" charset="0"/>
              </a:rPr>
              <a:t>Technical Specification Groups (TSG)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C101FBF-D69D-35F6-348C-5BC64134FC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0937" y="1911095"/>
            <a:ext cx="4802896" cy="444006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2">
            <a:extLst>
              <a:ext uri="{FF2B5EF4-FFF2-40B4-BE49-F238E27FC236}">
                <a16:creationId xmlns:a16="http://schemas.microsoft.com/office/drawing/2014/main" id="{2FDFEEB2-7CA6-4931-8194-69E55EC815A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481328" y="122238"/>
            <a:ext cx="9410510" cy="1325562"/>
          </a:xfrm>
        </p:spPr>
        <p:txBody>
          <a:bodyPr>
            <a:normAutofit/>
          </a:bodyPr>
          <a:lstStyle/>
          <a:p>
            <a:pPr algn="ctr"/>
            <a:r>
              <a:rPr lang="nb-NO" altLang="en-US" sz="3400" b="1" dirty="0">
                <a:solidFill>
                  <a:srgbClr val="C00000"/>
                </a:solidFill>
                <a:latin typeface="Montserrat" panose="00000500000000000000" pitchFamily="50" charset="0"/>
              </a:rPr>
              <a:t>Work Schedule driven by technical meetings</a:t>
            </a:r>
            <a:endParaRPr lang="en-US" altLang="en-US" sz="3400" b="1" dirty="0">
              <a:solidFill>
                <a:srgbClr val="C00000"/>
              </a:solidFill>
              <a:latin typeface="Montserrat" panose="00000500000000000000" pitchFamily="50" charset="0"/>
            </a:endParaRPr>
          </a:p>
        </p:txBody>
      </p:sp>
      <p:sp>
        <p:nvSpPr>
          <p:cNvPr id="34820" name="Rectangle 3">
            <a:extLst>
              <a:ext uri="{FF2B5EF4-FFF2-40B4-BE49-F238E27FC236}">
                <a16:creationId xmlns:a16="http://schemas.microsoft.com/office/drawing/2014/main" id="{E929F9FE-4BB5-4343-89E8-5BAA40C3A92B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376239" y="2069810"/>
            <a:ext cx="4022026" cy="4065813"/>
          </a:xfrm>
        </p:spPr>
        <p:txBody>
          <a:bodyPr>
            <a:normAutofit lnSpcReduction="10000"/>
          </a:bodyPr>
          <a:lstStyle/>
          <a:p>
            <a:pPr algn="just"/>
            <a:r>
              <a:rPr lang="nb-NO" altLang="en-US" sz="1600" dirty="0">
                <a:latin typeface="Century Gothic" panose="020B0502020202020204" pitchFamily="34" charset="0"/>
              </a:rPr>
              <a:t>New work is initiated by member companies as Work Items, via Tdocs at meetings</a:t>
            </a:r>
          </a:p>
          <a:p>
            <a:pPr algn="just"/>
            <a:r>
              <a:rPr lang="nb-NO" altLang="en-US" sz="1600" dirty="0">
                <a:latin typeface="Century Gothic" panose="020B0502020202020204" pitchFamily="34" charset="0"/>
              </a:rPr>
              <a:t>Work Items are prioritised and allocated time for discussion during meetings</a:t>
            </a:r>
          </a:p>
          <a:p>
            <a:pPr algn="just"/>
            <a:r>
              <a:rPr lang="nb-NO" altLang="en-US" sz="1600" dirty="0">
                <a:latin typeface="Century Gothic" panose="020B0502020202020204" pitchFamily="34" charset="0"/>
              </a:rPr>
              <a:t>3GPP member companies may contribute to any work item, on equal terms</a:t>
            </a:r>
          </a:p>
          <a:p>
            <a:pPr algn="just"/>
            <a:r>
              <a:rPr lang="nb-NO" altLang="en-US" sz="1600" dirty="0">
                <a:latin typeface="Century Gothic" panose="020B0502020202020204" pitchFamily="34" charset="0"/>
              </a:rPr>
              <a:t>3GPP seeks consensus on all technical matters (but has mechanisms if consensus cannot be reached)</a:t>
            </a:r>
          </a:p>
          <a:p>
            <a:pPr algn="just"/>
            <a:r>
              <a:rPr lang="nb-NO" altLang="en-US" sz="1600" dirty="0">
                <a:latin typeface="Century Gothic" panose="020B0502020202020204" pitchFamily="34" charset="0"/>
              </a:rPr>
              <a:t>The Release deadline is respected. Unfinished work is deferred to a later release</a:t>
            </a:r>
            <a:endParaRPr lang="en-US" altLang="en-US" sz="1600" dirty="0">
              <a:latin typeface="Century Gothic" panose="020B0502020202020204" pitchFamily="34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2FC588CF-5779-9587-54BC-4DF068D914AC}"/>
              </a:ext>
            </a:extLst>
          </p:cNvPr>
          <p:cNvGrpSpPr/>
          <p:nvPr/>
        </p:nvGrpSpPr>
        <p:grpSpPr>
          <a:xfrm>
            <a:off x="4742239" y="2461609"/>
            <a:ext cx="7387153" cy="3218688"/>
            <a:chOff x="4742239" y="2461609"/>
            <a:chExt cx="7387153" cy="3218688"/>
          </a:xfrm>
        </p:grpSpPr>
        <p:pic>
          <p:nvPicPr>
            <p:cNvPr id="4" name="Picture 3" descr="A picture containing text, screenshot, font, software&#10;&#10;Description automatically generated">
              <a:extLst>
                <a:ext uri="{FF2B5EF4-FFF2-40B4-BE49-F238E27FC236}">
                  <a16:creationId xmlns:a16="http://schemas.microsoft.com/office/drawing/2014/main" id="{254703F2-BCD9-2B95-64E2-EDF016F5A0D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42239" y="2461609"/>
              <a:ext cx="7387153" cy="3218688"/>
            </a:xfrm>
            <a:prstGeom prst="rect">
              <a:avLst/>
            </a:prstGeom>
          </p:spPr>
        </p:pic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A06C156C-E564-2225-4020-DD5699132285}"/>
                </a:ext>
              </a:extLst>
            </p:cNvPr>
            <p:cNvSpPr/>
            <p:nvPr/>
          </p:nvSpPr>
          <p:spPr bwMode="auto">
            <a:xfrm>
              <a:off x="5165970" y="3298092"/>
              <a:ext cx="930030" cy="20320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400" dirty="0">
                  <a:latin typeface="Century Gothic" panose="020B0502020202020204" pitchFamily="34" charset="0"/>
                </a:rPr>
                <a:t>TSG#107</a:t>
              </a:r>
            </a:p>
          </p:txBody>
        </p:sp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6FC7B500-80C1-53B8-3A18-944800CEF653}"/>
                </a:ext>
              </a:extLst>
            </p:cNvPr>
            <p:cNvSpPr/>
            <p:nvPr/>
          </p:nvSpPr>
          <p:spPr bwMode="auto">
            <a:xfrm>
              <a:off x="11234615" y="3370383"/>
              <a:ext cx="371231" cy="148493"/>
            </a:xfrm>
            <a:prstGeom prst="rect">
              <a:avLst/>
            </a:prstGeom>
            <a:solidFill>
              <a:schemeClr val="bg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D46828FD-D1EE-77A1-C1D6-ECD77E94D305}"/>
                </a:ext>
              </a:extLst>
            </p:cNvPr>
            <p:cNvSpPr/>
            <p:nvPr/>
          </p:nvSpPr>
          <p:spPr bwMode="auto">
            <a:xfrm>
              <a:off x="10675816" y="3343026"/>
              <a:ext cx="930030" cy="20320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400" dirty="0">
                  <a:latin typeface="Century Gothic" panose="020B0502020202020204" pitchFamily="34" charset="0"/>
                </a:rPr>
                <a:t>TSG#108</a:t>
              </a: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ounded Rectangle 46">
            <a:extLst>
              <a:ext uri="{FF2B5EF4-FFF2-40B4-BE49-F238E27FC236}">
                <a16:creationId xmlns:a16="http://schemas.microsoft.com/office/drawing/2014/main" id="{FA040349-3AAD-4FBD-8684-22CB17C8ED34}"/>
              </a:ext>
            </a:extLst>
          </p:cNvPr>
          <p:cNvSpPr/>
          <p:nvPr/>
        </p:nvSpPr>
        <p:spPr>
          <a:xfrm>
            <a:off x="2860675" y="4211638"/>
            <a:ext cx="1416050" cy="738187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SA2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Architecture</a:t>
            </a:r>
          </a:p>
        </p:txBody>
      </p:sp>
      <p:sp>
        <p:nvSpPr>
          <p:cNvPr id="48" name="Rounded Rectangle 47">
            <a:extLst>
              <a:ext uri="{FF2B5EF4-FFF2-40B4-BE49-F238E27FC236}">
                <a16:creationId xmlns:a16="http://schemas.microsoft.com/office/drawing/2014/main" id="{A0A17594-1AB7-416C-8412-30364B45836E}"/>
              </a:ext>
            </a:extLst>
          </p:cNvPr>
          <p:cNvSpPr/>
          <p:nvPr/>
        </p:nvSpPr>
        <p:spPr>
          <a:xfrm>
            <a:off x="4381500" y="4211638"/>
            <a:ext cx="1416050" cy="738187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SA3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Security</a:t>
            </a:r>
          </a:p>
        </p:txBody>
      </p:sp>
      <p:sp>
        <p:nvSpPr>
          <p:cNvPr id="49" name="Rounded Rectangle 48">
            <a:extLst>
              <a:ext uri="{FF2B5EF4-FFF2-40B4-BE49-F238E27FC236}">
                <a16:creationId xmlns:a16="http://schemas.microsoft.com/office/drawing/2014/main" id="{F503A768-98AB-41BB-8D8C-DF2371CB16EF}"/>
              </a:ext>
            </a:extLst>
          </p:cNvPr>
          <p:cNvSpPr/>
          <p:nvPr/>
        </p:nvSpPr>
        <p:spPr>
          <a:xfrm>
            <a:off x="5908675" y="4211638"/>
            <a:ext cx="1416050" cy="738187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SA4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Media</a:t>
            </a:r>
          </a:p>
        </p:txBody>
      </p:sp>
      <p:sp>
        <p:nvSpPr>
          <p:cNvPr id="50" name="Rounded Rectangle 49">
            <a:extLst>
              <a:ext uri="{FF2B5EF4-FFF2-40B4-BE49-F238E27FC236}">
                <a16:creationId xmlns:a16="http://schemas.microsoft.com/office/drawing/2014/main" id="{369871C1-7802-4B74-8307-FB8BB6F0DCEB}"/>
              </a:ext>
            </a:extLst>
          </p:cNvPr>
          <p:cNvSpPr/>
          <p:nvPr/>
        </p:nvSpPr>
        <p:spPr>
          <a:xfrm>
            <a:off x="7435850" y="4211638"/>
            <a:ext cx="1416050" cy="738187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SA5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M&amp;O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sp>
        <p:nvSpPr>
          <p:cNvPr id="51" name="Rounded Rectangle 50">
            <a:extLst>
              <a:ext uri="{FF2B5EF4-FFF2-40B4-BE49-F238E27FC236}">
                <a16:creationId xmlns:a16="http://schemas.microsoft.com/office/drawing/2014/main" id="{15A2A4E4-045D-4CC5-9891-4CCCD7201CF2}"/>
              </a:ext>
            </a:extLst>
          </p:cNvPr>
          <p:cNvSpPr/>
          <p:nvPr/>
        </p:nvSpPr>
        <p:spPr>
          <a:xfrm>
            <a:off x="8963025" y="4211638"/>
            <a:ext cx="1416050" cy="738187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SA6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Apps/MC</a:t>
            </a:r>
          </a:p>
        </p:txBody>
      </p:sp>
      <p:cxnSp>
        <p:nvCxnSpPr>
          <p:cNvPr id="46" name="Curved Connector 45">
            <a:extLst>
              <a:ext uri="{FF2B5EF4-FFF2-40B4-BE49-F238E27FC236}">
                <a16:creationId xmlns:a16="http://schemas.microsoft.com/office/drawing/2014/main" id="{BEFB2FBD-D720-4DC9-AE2F-532C225FD1E0}"/>
              </a:ext>
            </a:extLst>
          </p:cNvPr>
          <p:cNvCxnSpPr>
            <a:cxnSpLocks/>
            <a:endCxn id="0" idx="0"/>
          </p:cNvCxnSpPr>
          <p:nvPr/>
        </p:nvCxnSpPr>
        <p:spPr>
          <a:xfrm>
            <a:off x="3270250" y="2570163"/>
            <a:ext cx="298450" cy="1641475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urved Connector 52">
            <a:extLst>
              <a:ext uri="{FF2B5EF4-FFF2-40B4-BE49-F238E27FC236}">
                <a16:creationId xmlns:a16="http://schemas.microsoft.com/office/drawing/2014/main" id="{3E45D89E-2361-456F-A19F-12CFBE306893}"/>
              </a:ext>
            </a:extLst>
          </p:cNvPr>
          <p:cNvCxnSpPr>
            <a:cxnSpLocks/>
            <a:endCxn id="0" idx="0"/>
          </p:cNvCxnSpPr>
          <p:nvPr/>
        </p:nvCxnSpPr>
        <p:spPr>
          <a:xfrm>
            <a:off x="3270250" y="2570163"/>
            <a:ext cx="1819275" cy="1641475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Curved Connector 54">
            <a:extLst>
              <a:ext uri="{FF2B5EF4-FFF2-40B4-BE49-F238E27FC236}">
                <a16:creationId xmlns:a16="http://schemas.microsoft.com/office/drawing/2014/main" id="{5FDC98A1-DDD2-4C1D-BBF5-A3081AC02793}"/>
              </a:ext>
            </a:extLst>
          </p:cNvPr>
          <p:cNvCxnSpPr>
            <a:cxnSpLocks/>
            <a:endCxn id="0" idx="0"/>
          </p:cNvCxnSpPr>
          <p:nvPr/>
        </p:nvCxnSpPr>
        <p:spPr>
          <a:xfrm>
            <a:off x="3270250" y="2570163"/>
            <a:ext cx="3346450" cy="1641475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urved Connector 56">
            <a:extLst>
              <a:ext uri="{FF2B5EF4-FFF2-40B4-BE49-F238E27FC236}">
                <a16:creationId xmlns:a16="http://schemas.microsoft.com/office/drawing/2014/main" id="{07C0A89D-6601-43F9-A846-4BD9379FB1FA}"/>
              </a:ext>
            </a:extLst>
          </p:cNvPr>
          <p:cNvCxnSpPr>
            <a:cxnSpLocks/>
            <a:endCxn id="0" idx="0"/>
          </p:cNvCxnSpPr>
          <p:nvPr/>
        </p:nvCxnSpPr>
        <p:spPr>
          <a:xfrm>
            <a:off x="3270250" y="2570163"/>
            <a:ext cx="4873625" cy="1641475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Curved Connector 58">
            <a:extLst>
              <a:ext uri="{FF2B5EF4-FFF2-40B4-BE49-F238E27FC236}">
                <a16:creationId xmlns:a16="http://schemas.microsoft.com/office/drawing/2014/main" id="{E26678A5-82BF-4DB9-80A8-6565586B6D74}"/>
              </a:ext>
            </a:extLst>
          </p:cNvPr>
          <p:cNvCxnSpPr>
            <a:cxnSpLocks/>
            <a:endCxn id="0" idx="0"/>
          </p:cNvCxnSpPr>
          <p:nvPr/>
        </p:nvCxnSpPr>
        <p:spPr>
          <a:xfrm>
            <a:off x="3270250" y="2570163"/>
            <a:ext cx="6400800" cy="1641475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Rounded Rectangle 75">
            <a:extLst>
              <a:ext uri="{FF2B5EF4-FFF2-40B4-BE49-F238E27FC236}">
                <a16:creationId xmlns:a16="http://schemas.microsoft.com/office/drawing/2014/main" id="{E3148A69-1E65-4CF5-AB45-3B957CF2DC1F}"/>
              </a:ext>
            </a:extLst>
          </p:cNvPr>
          <p:cNvSpPr/>
          <p:nvPr/>
        </p:nvSpPr>
        <p:spPr>
          <a:xfrm>
            <a:off x="10560050" y="2868613"/>
            <a:ext cx="1262063" cy="3130550"/>
          </a:xfrm>
          <a:prstGeom prst="roundRect">
            <a:avLst/>
          </a:prstGeom>
          <a:solidFill>
            <a:srgbClr val="00C6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RAN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Radio Access</a:t>
            </a:r>
          </a:p>
        </p:txBody>
      </p:sp>
      <p:cxnSp>
        <p:nvCxnSpPr>
          <p:cNvPr id="10253" name="Curved Connector 10252">
            <a:extLst>
              <a:ext uri="{FF2B5EF4-FFF2-40B4-BE49-F238E27FC236}">
                <a16:creationId xmlns:a16="http://schemas.microsoft.com/office/drawing/2014/main" id="{BE571665-D7DE-4216-9ED3-DF4F7104F4CF}"/>
              </a:ext>
            </a:extLst>
          </p:cNvPr>
          <p:cNvCxnSpPr>
            <a:cxnSpLocks/>
            <a:endCxn id="0" idx="0"/>
          </p:cNvCxnSpPr>
          <p:nvPr/>
        </p:nvCxnSpPr>
        <p:spPr>
          <a:xfrm>
            <a:off x="3270250" y="2570163"/>
            <a:ext cx="7921625" cy="298450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Rounded Rectangle 117">
            <a:extLst>
              <a:ext uri="{FF2B5EF4-FFF2-40B4-BE49-F238E27FC236}">
                <a16:creationId xmlns:a16="http://schemas.microsoft.com/office/drawing/2014/main" id="{C58E917F-93D2-4456-94B5-8C11DB849531}"/>
              </a:ext>
            </a:extLst>
          </p:cNvPr>
          <p:cNvSpPr/>
          <p:nvPr/>
        </p:nvSpPr>
        <p:spPr>
          <a:xfrm>
            <a:off x="2160588" y="5465763"/>
            <a:ext cx="8218487" cy="603250"/>
          </a:xfrm>
          <a:prstGeom prst="round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CT – Protocols &amp; Coding</a:t>
            </a:r>
          </a:p>
        </p:txBody>
      </p:sp>
      <p:cxnSp>
        <p:nvCxnSpPr>
          <p:cNvPr id="64" name="Curved Connector 63">
            <a:extLst>
              <a:ext uri="{FF2B5EF4-FFF2-40B4-BE49-F238E27FC236}">
                <a16:creationId xmlns:a16="http://schemas.microsoft.com/office/drawing/2014/main" id="{0F69F6B6-3CCC-4DCE-8EDB-DDF13D42F51C}"/>
              </a:ext>
            </a:extLst>
          </p:cNvPr>
          <p:cNvCxnSpPr>
            <a:stCxn id="0" idx="2"/>
          </p:cNvCxnSpPr>
          <p:nvPr/>
        </p:nvCxnSpPr>
        <p:spPr>
          <a:xfrm rot="5400000">
            <a:off x="3328193" y="5190332"/>
            <a:ext cx="481013" cy="0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Curved Connector 130">
            <a:extLst>
              <a:ext uri="{FF2B5EF4-FFF2-40B4-BE49-F238E27FC236}">
                <a16:creationId xmlns:a16="http://schemas.microsoft.com/office/drawing/2014/main" id="{BF9C4CB9-5096-469B-893B-F8133C30BE88}"/>
              </a:ext>
            </a:extLst>
          </p:cNvPr>
          <p:cNvCxnSpPr/>
          <p:nvPr/>
        </p:nvCxnSpPr>
        <p:spPr>
          <a:xfrm rot="5400000">
            <a:off x="4849018" y="5206207"/>
            <a:ext cx="481013" cy="0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Curved Connector 131">
            <a:extLst>
              <a:ext uri="{FF2B5EF4-FFF2-40B4-BE49-F238E27FC236}">
                <a16:creationId xmlns:a16="http://schemas.microsoft.com/office/drawing/2014/main" id="{C9B17D2E-E7B2-4AEE-81B8-48FDB43E2012}"/>
              </a:ext>
            </a:extLst>
          </p:cNvPr>
          <p:cNvCxnSpPr/>
          <p:nvPr/>
        </p:nvCxnSpPr>
        <p:spPr>
          <a:xfrm rot="5400000">
            <a:off x="6376194" y="5201444"/>
            <a:ext cx="481012" cy="0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Curved Connector 132">
            <a:extLst>
              <a:ext uri="{FF2B5EF4-FFF2-40B4-BE49-F238E27FC236}">
                <a16:creationId xmlns:a16="http://schemas.microsoft.com/office/drawing/2014/main" id="{A9402F63-0589-4C88-A897-C254B1656189}"/>
              </a:ext>
            </a:extLst>
          </p:cNvPr>
          <p:cNvCxnSpPr/>
          <p:nvPr/>
        </p:nvCxnSpPr>
        <p:spPr>
          <a:xfrm rot="5400000">
            <a:off x="7904162" y="5211763"/>
            <a:ext cx="479425" cy="0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Curved Connector 133">
            <a:extLst>
              <a:ext uri="{FF2B5EF4-FFF2-40B4-BE49-F238E27FC236}">
                <a16:creationId xmlns:a16="http://schemas.microsoft.com/office/drawing/2014/main" id="{8EAEFA90-AA04-4897-9C2D-4A6866942CC4}"/>
              </a:ext>
            </a:extLst>
          </p:cNvPr>
          <p:cNvCxnSpPr/>
          <p:nvPr/>
        </p:nvCxnSpPr>
        <p:spPr>
          <a:xfrm rot="5400000">
            <a:off x="9430544" y="5191919"/>
            <a:ext cx="481012" cy="0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Curved Connector 65">
            <a:extLst>
              <a:ext uri="{FF2B5EF4-FFF2-40B4-BE49-F238E27FC236}">
                <a16:creationId xmlns:a16="http://schemas.microsoft.com/office/drawing/2014/main" id="{E1E338D2-0635-47D2-93F2-89FE7C752FA4}"/>
              </a:ext>
            </a:extLst>
          </p:cNvPr>
          <p:cNvCxnSpPr>
            <a:cxnSpLocks/>
          </p:cNvCxnSpPr>
          <p:nvPr/>
        </p:nvCxnSpPr>
        <p:spPr>
          <a:xfrm rot="5400000">
            <a:off x="1217612" y="4198938"/>
            <a:ext cx="2517775" cy="0"/>
          </a:xfrm>
          <a:prstGeom prst="curved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Arrow Connector 86">
            <a:extLst>
              <a:ext uri="{FF2B5EF4-FFF2-40B4-BE49-F238E27FC236}">
                <a16:creationId xmlns:a16="http://schemas.microsoft.com/office/drawing/2014/main" id="{28E8B173-9673-40A3-8885-8881436F3995}"/>
              </a:ext>
            </a:extLst>
          </p:cNvPr>
          <p:cNvCxnSpPr/>
          <p:nvPr/>
        </p:nvCxnSpPr>
        <p:spPr>
          <a:xfrm flipH="1">
            <a:off x="285750" y="2200275"/>
            <a:ext cx="11113" cy="379888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2804" name="TextBox 87">
            <a:extLst>
              <a:ext uri="{FF2B5EF4-FFF2-40B4-BE49-F238E27FC236}">
                <a16:creationId xmlns:a16="http://schemas.microsoft.com/office/drawing/2014/main" id="{212975BA-22C5-43E6-BF07-DD73451D72EA}"/>
              </a:ext>
            </a:extLst>
          </p:cNvPr>
          <p:cNvSpPr txBox="1">
            <a:spLocks noChangeArrowheads="1"/>
          </p:cNvSpPr>
          <p:nvPr/>
        </p:nvSpPr>
        <p:spPr bwMode="auto">
          <a:xfrm rot="-5400000">
            <a:off x="-65880" y="2247106"/>
            <a:ext cx="50006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time</a:t>
            </a:r>
            <a:endParaRPr kumimoji="0" lang="en-US" altLang="en-US" sz="1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2805" name="Title 1">
            <a:extLst>
              <a:ext uri="{FF2B5EF4-FFF2-40B4-BE49-F238E27FC236}">
                <a16:creationId xmlns:a16="http://schemas.microsoft.com/office/drawing/2014/main" id="{9F1B0658-2D32-4D8C-BB7F-584D11339F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0200" y="187929"/>
            <a:ext cx="8429148" cy="1325563"/>
          </a:xfrm>
        </p:spPr>
        <p:txBody>
          <a:bodyPr>
            <a:normAutofit/>
          </a:bodyPr>
          <a:lstStyle/>
          <a:p>
            <a:pPr algn="ctr"/>
            <a:r>
              <a:rPr lang="en-GB" altLang="en-US" sz="3400" b="1" dirty="0">
                <a:solidFill>
                  <a:srgbClr val="C00000"/>
                </a:solidFill>
                <a:latin typeface="Montserrat" panose="00000500000000000000" pitchFamily="50" charset="0"/>
              </a:rPr>
              <a:t>Three stage approach to Features, through Releases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B50F48E-1547-4E4F-B859-C3F01578A4DD}"/>
              </a:ext>
            </a:extLst>
          </p:cNvPr>
          <p:cNvSpPr txBox="1"/>
          <p:nvPr/>
        </p:nvSpPr>
        <p:spPr>
          <a:xfrm flipH="1">
            <a:off x="379413" y="2135188"/>
            <a:ext cx="1574800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Calibri" panose="020F0502020204030204" pitchFamily="34" charset="0"/>
              </a:rPr>
              <a:t>Stage 1</a:t>
            </a:r>
            <a:r>
              <a:rPr kumimoji="0" lang="en-GB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GB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Calibri" panose="020F0502020204030204" pitchFamily="34" charset="0"/>
              </a:rPr>
              <a:t>Requirements</a:t>
            </a:r>
            <a:r>
              <a:rPr kumimoji="0" lang="en-GB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Calibri" panose="020F0502020204030204" pitchFamily="34" charset="0"/>
              </a:rPr>
              <a:t>: Overall service description from the user’s standpoint.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5319115-23F7-4C6E-83BD-8B70A8D5DDC7}"/>
              </a:ext>
            </a:extLst>
          </p:cNvPr>
          <p:cNvSpPr txBox="1"/>
          <p:nvPr/>
        </p:nvSpPr>
        <p:spPr>
          <a:xfrm flipH="1">
            <a:off x="401638" y="3432162"/>
            <a:ext cx="1792287" cy="150041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Calibri" panose="020F0502020204030204" pitchFamily="34" charset="0"/>
              </a:rPr>
              <a:t>Stage 2</a:t>
            </a:r>
            <a:endParaRPr kumimoji="0" lang="en-GB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Calibri" panose="020F0502020204030204" pitchFamily="34" charset="0"/>
              </a:rPr>
              <a:t>Architecture</a:t>
            </a:r>
            <a:r>
              <a:rPr kumimoji="0" lang="en-GB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Calibri" panose="020F0502020204030204" pitchFamily="34" charset="0"/>
              </a:rPr>
              <a:t>:  Overall description of the organization of the network functions to map service requirements into network capabilities.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AE1146E-9348-45C5-AF16-4F0C80BA23EA}"/>
              </a:ext>
            </a:extLst>
          </p:cNvPr>
          <p:cNvSpPr txBox="1"/>
          <p:nvPr/>
        </p:nvSpPr>
        <p:spPr>
          <a:xfrm flipH="1">
            <a:off x="407988" y="4932573"/>
            <a:ext cx="1792287" cy="133882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Calibri" panose="020F0502020204030204" pitchFamily="34" charset="0"/>
              </a:rPr>
              <a:t>Stage 3</a:t>
            </a:r>
            <a:r>
              <a:rPr kumimoji="0" lang="en-GB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Calibri" panose="020F0502020204030204" pitchFamily="34" charset="0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Calibri" panose="020F0502020204030204" pitchFamily="34" charset="0"/>
              </a:rPr>
              <a:t>Protocols</a:t>
            </a:r>
            <a:r>
              <a:rPr kumimoji="0" lang="en-GB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Calibri" panose="020F0502020204030204" pitchFamily="34" charset="0"/>
              </a:rPr>
              <a:t>:  The definition of switching and signalling capabilities needed to support services defined in Stage 1.</a:t>
            </a:r>
          </a:p>
        </p:txBody>
      </p:sp>
      <p:sp>
        <p:nvSpPr>
          <p:cNvPr id="33" name="Rounded Rectangle 46">
            <a:extLst>
              <a:ext uri="{FF2B5EF4-FFF2-40B4-BE49-F238E27FC236}">
                <a16:creationId xmlns:a16="http://schemas.microsoft.com/office/drawing/2014/main" id="{999B0232-747C-429E-AAF2-6DEEDA54EFA4}"/>
              </a:ext>
            </a:extLst>
          </p:cNvPr>
          <p:cNvSpPr/>
          <p:nvPr/>
        </p:nvSpPr>
        <p:spPr>
          <a:xfrm>
            <a:off x="1919288" y="2142999"/>
            <a:ext cx="1587500" cy="738187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SA1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Requirements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7" name="Title 1">
            <a:extLst>
              <a:ext uri="{FF2B5EF4-FFF2-40B4-BE49-F238E27FC236}">
                <a16:creationId xmlns:a16="http://schemas.microsoft.com/office/drawing/2014/main" id="{B52790AD-94A2-4831-BECC-0AEF16934A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7070" y="172332"/>
            <a:ext cx="8875713" cy="1143000"/>
          </a:xfrm>
        </p:spPr>
        <p:txBody>
          <a:bodyPr>
            <a:normAutofit/>
          </a:bodyPr>
          <a:lstStyle/>
          <a:p>
            <a:r>
              <a:rPr lang="en-GB" altLang="en-US" sz="3400" b="1" dirty="0">
                <a:solidFill>
                  <a:srgbClr val="C00000"/>
                </a:solidFill>
                <a:latin typeface="Montserrat" panose="00000500000000000000" pitchFamily="50" charset="0"/>
              </a:rPr>
              <a:t>Bringing the work into the groups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2997926-BC49-4DDD-B4B9-F64BADE5D875}"/>
              </a:ext>
            </a:extLst>
          </p:cNvPr>
          <p:cNvGraphicFramePr>
            <a:graphicFrameLocks noGrp="1"/>
          </p:cNvGraphicFramePr>
          <p:nvPr/>
        </p:nvGraphicFramePr>
        <p:xfrm>
          <a:off x="8296907" y="1486736"/>
          <a:ext cx="3479943" cy="4917928"/>
        </p:xfrm>
        <a:graphic>
          <a:graphicData uri="http://schemas.openxmlformats.org/drawingml/2006/table">
            <a:tbl>
              <a:tblPr firstRow="1">
                <a:tableStyleId>{9D7B26C5-4107-4FEC-AEDC-1716B250A1EF}</a:tableStyleId>
              </a:tblPr>
              <a:tblGrid>
                <a:gridCol w="27110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89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4790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u="none" strike="noStrike" dirty="0">
                          <a:effectLst/>
                          <a:latin typeface="Century Gothic" panose="020B0502020202020204" pitchFamily="34" charset="0"/>
                        </a:rPr>
                        <a:t>3GPP Specifications and Reports:</a:t>
                      </a:r>
                      <a:endParaRPr lang="en-GB" sz="1100" b="1" i="0" u="none" strike="noStrike" dirty="0">
                        <a:solidFill>
                          <a:srgbClr val="555555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7625" marR="7625" marT="7623" marB="0"/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dirty="0">
                        <a:solidFill>
                          <a:schemeClr val="accent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7625" marR="7625" marT="7623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750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100" u="none" strike="noStrike" dirty="0">
                          <a:effectLst/>
                          <a:latin typeface="Century Gothic" panose="020B0502020202020204" pitchFamily="34" charset="0"/>
                        </a:rPr>
                        <a:t>Requirements</a:t>
                      </a:r>
                      <a:endParaRPr lang="en-GB" sz="1100" b="0" i="0" u="none" strike="noStrike" dirty="0">
                        <a:solidFill>
                          <a:srgbClr val="555555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7625" marR="7625" marT="762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u="none" strike="noStrike" dirty="0">
                          <a:solidFill>
                            <a:schemeClr val="accent1"/>
                          </a:solidFill>
                          <a:effectLst/>
                          <a:latin typeface="Century Gothic" panose="020B0502020202020204" pitchFamily="34" charset="0"/>
                        </a:rPr>
                        <a:t>21 series</a:t>
                      </a:r>
                      <a:endParaRPr lang="en-GB" sz="1200" b="0" i="0" u="none" strike="noStrike" dirty="0">
                        <a:solidFill>
                          <a:schemeClr val="accent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7625" marR="7625" marT="7623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50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100" u="none" strike="noStrike" dirty="0">
                          <a:effectLst/>
                          <a:latin typeface="Century Gothic" panose="020B0502020202020204" pitchFamily="34" charset="0"/>
                        </a:rPr>
                        <a:t>Service aspects ("stage 1")</a:t>
                      </a:r>
                      <a:endParaRPr lang="en-GB" sz="1100" b="0" i="0" u="none" strike="noStrike" dirty="0">
                        <a:solidFill>
                          <a:srgbClr val="555555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7625" marR="7625" marT="762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u="none" strike="noStrike" dirty="0">
                          <a:solidFill>
                            <a:schemeClr val="accent1"/>
                          </a:solidFill>
                          <a:effectLst/>
                          <a:latin typeface="Century Gothic" panose="020B0502020202020204" pitchFamily="34" charset="0"/>
                        </a:rPr>
                        <a:t>22 series</a:t>
                      </a:r>
                      <a:endParaRPr lang="en-GB" sz="1200" b="0" i="0" u="none" strike="noStrike" dirty="0">
                        <a:solidFill>
                          <a:schemeClr val="accent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7625" marR="7625" marT="7623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50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100" u="none" strike="noStrike" dirty="0">
                          <a:effectLst/>
                          <a:latin typeface="Century Gothic" panose="020B0502020202020204" pitchFamily="34" charset="0"/>
                        </a:rPr>
                        <a:t>Technical realization ("stage 2")</a:t>
                      </a:r>
                      <a:endParaRPr lang="en-GB" sz="1100" b="0" i="0" u="none" strike="noStrike" dirty="0">
                        <a:solidFill>
                          <a:srgbClr val="555555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7625" marR="7625" marT="762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u="none" strike="noStrike">
                          <a:solidFill>
                            <a:schemeClr val="accent1"/>
                          </a:solidFill>
                          <a:effectLst/>
                          <a:latin typeface="Century Gothic" panose="020B0502020202020204" pitchFamily="34" charset="0"/>
                        </a:rPr>
                        <a:t>23 series</a:t>
                      </a:r>
                      <a:endParaRPr lang="en-GB" sz="1200" b="0" i="0" u="none" strike="noStrike">
                        <a:solidFill>
                          <a:schemeClr val="accent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7625" marR="7625" marT="7623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685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100" u="none" strike="noStrike" dirty="0">
                          <a:effectLst/>
                          <a:latin typeface="Century Gothic" panose="020B0502020202020204" pitchFamily="34" charset="0"/>
                        </a:rPr>
                        <a:t>Signalling protocols ("stage 3") - user equipment to network</a:t>
                      </a:r>
                      <a:endParaRPr lang="en-GB" sz="1100" b="0" i="0" u="none" strike="noStrike" dirty="0">
                        <a:solidFill>
                          <a:srgbClr val="555555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7625" marR="7625" marT="762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u="none" strike="noStrike">
                          <a:solidFill>
                            <a:schemeClr val="accent1"/>
                          </a:solidFill>
                          <a:effectLst/>
                          <a:latin typeface="Century Gothic" panose="020B0502020202020204" pitchFamily="34" charset="0"/>
                        </a:rPr>
                        <a:t>24 series</a:t>
                      </a:r>
                      <a:endParaRPr lang="en-GB" sz="1200" b="0" i="0" u="none" strike="noStrike">
                        <a:solidFill>
                          <a:schemeClr val="accent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7625" marR="7625" marT="7623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750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100" u="none" strike="noStrike">
                          <a:effectLst/>
                          <a:latin typeface="Century Gothic" panose="020B0502020202020204" pitchFamily="34" charset="0"/>
                        </a:rPr>
                        <a:t>Radio aspects</a:t>
                      </a:r>
                      <a:endParaRPr lang="en-GB" sz="1100" b="0" i="0" u="none" strike="noStrike">
                        <a:solidFill>
                          <a:srgbClr val="555555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7625" marR="7625" marT="762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u="none" strike="noStrike">
                          <a:solidFill>
                            <a:schemeClr val="accent1"/>
                          </a:solidFill>
                          <a:effectLst/>
                          <a:latin typeface="Century Gothic" panose="020B0502020202020204" pitchFamily="34" charset="0"/>
                        </a:rPr>
                        <a:t>25 series</a:t>
                      </a:r>
                      <a:endParaRPr lang="en-GB" sz="1200" b="0" i="0" u="none" strike="noStrike">
                        <a:solidFill>
                          <a:schemeClr val="accent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7625" marR="7625" marT="7623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750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100" u="none" strike="noStrike" dirty="0">
                          <a:effectLst/>
                          <a:latin typeface="Century Gothic" panose="020B0502020202020204" pitchFamily="34" charset="0"/>
                        </a:rPr>
                        <a:t>CODECs</a:t>
                      </a:r>
                      <a:endParaRPr lang="en-GB" sz="1100" b="0" i="0" u="none" strike="noStrike" dirty="0">
                        <a:solidFill>
                          <a:srgbClr val="555555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7625" marR="7625" marT="762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u="none" strike="noStrike">
                          <a:solidFill>
                            <a:schemeClr val="accent1"/>
                          </a:solidFill>
                          <a:effectLst/>
                          <a:latin typeface="Century Gothic" panose="020B0502020202020204" pitchFamily="34" charset="0"/>
                        </a:rPr>
                        <a:t>26 series</a:t>
                      </a:r>
                      <a:endParaRPr lang="en-GB" sz="1200" b="0" i="0" u="none" strike="noStrike">
                        <a:solidFill>
                          <a:schemeClr val="accent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7625" marR="7625" marT="7623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750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100" u="none" strike="noStrike">
                          <a:effectLst/>
                          <a:latin typeface="Century Gothic" panose="020B0502020202020204" pitchFamily="34" charset="0"/>
                        </a:rPr>
                        <a:t>Data</a:t>
                      </a:r>
                      <a:endParaRPr lang="en-GB" sz="1100" b="0" i="0" u="none" strike="noStrike">
                        <a:solidFill>
                          <a:srgbClr val="555555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7625" marR="7625" marT="762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u="none" strike="noStrike">
                          <a:solidFill>
                            <a:schemeClr val="accent1"/>
                          </a:solidFill>
                          <a:effectLst/>
                          <a:latin typeface="Century Gothic" panose="020B0502020202020204" pitchFamily="34" charset="0"/>
                        </a:rPr>
                        <a:t>27 series</a:t>
                      </a:r>
                      <a:endParaRPr lang="en-GB" sz="1200" b="0" i="0" u="none" strike="noStrike">
                        <a:solidFill>
                          <a:schemeClr val="accent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7625" marR="7625" marT="7623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46206">
                <a:tc>
                  <a:txBody>
                    <a:bodyPr/>
                    <a:lstStyle/>
                    <a:p>
                      <a:pPr algn="l" fontAlgn="ctr"/>
                      <a:r>
                        <a:rPr lang="en-GB" sz="1100" u="none" strike="noStrike" dirty="0">
                          <a:effectLst/>
                          <a:latin typeface="Century Gothic" panose="020B0502020202020204" pitchFamily="34" charset="0"/>
                        </a:rPr>
                        <a:t>Signalling protocols ("stage 3") -(RSS-CN) and OAM&amp;P and Charging (overflow from 32.- range)</a:t>
                      </a:r>
                      <a:endParaRPr lang="en-GB" sz="1100" b="0" i="0" u="none" strike="noStrike" dirty="0">
                        <a:solidFill>
                          <a:srgbClr val="555555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7625" marR="7625" marT="762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u="none" strike="noStrike" dirty="0">
                          <a:solidFill>
                            <a:schemeClr val="accent1"/>
                          </a:solidFill>
                          <a:effectLst/>
                          <a:latin typeface="Century Gothic" panose="020B0502020202020204" pitchFamily="34" charset="0"/>
                        </a:rPr>
                        <a:t>28 series</a:t>
                      </a:r>
                      <a:endParaRPr lang="en-GB" sz="1200" b="0" i="0" u="none" strike="noStrike" dirty="0">
                        <a:solidFill>
                          <a:schemeClr val="accent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7625" marR="7625" marT="7623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685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100" u="none" strike="noStrike" dirty="0">
                          <a:effectLst/>
                          <a:latin typeface="Century Gothic" panose="020B0502020202020204" pitchFamily="34" charset="0"/>
                        </a:rPr>
                        <a:t>Signalling protocols ("stage 3") - intra-fixed-network</a:t>
                      </a:r>
                      <a:endParaRPr lang="en-GB" sz="1100" b="0" i="0" u="none" strike="noStrike" dirty="0">
                        <a:solidFill>
                          <a:srgbClr val="555555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7625" marR="7625" marT="762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u="none" strike="noStrike" dirty="0">
                          <a:solidFill>
                            <a:schemeClr val="accent1"/>
                          </a:solidFill>
                          <a:effectLst/>
                          <a:latin typeface="Century Gothic" panose="020B0502020202020204" pitchFamily="34" charset="0"/>
                        </a:rPr>
                        <a:t>29 series</a:t>
                      </a:r>
                      <a:endParaRPr lang="en-GB" sz="1200" b="0" i="0" u="none" strike="noStrike" dirty="0">
                        <a:solidFill>
                          <a:schemeClr val="accent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7625" marR="7625" marT="7623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8750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100" u="none" strike="noStrike" dirty="0">
                          <a:effectLst/>
                          <a:latin typeface="Century Gothic" panose="020B0502020202020204" pitchFamily="34" charset="0"/>
                        </a:rPr>
                        <a:t>Programme management</a:t>
                      </a:r>
                      <a:endParaRPr lang="en-GB" sz="1100" b="0" i="0" u="none" strike="noStrike" dirty="0">
                        <a:solidFill>
                          <a:srgbClr val="555555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7625" marR="7625" marT="762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u="none" strike="noStrike">
                          <a:solidFill>
                            <a:schemeClr val="accent1"/>
                          </a:solidFill>
                          <a:effectLst/>
                          <a:latin typeface="Century Gothic" panose="020B0502020202020204" pitchFamily="34" charset="0"/>
                        </a:rPr>
                        <a:t>30 series</a:t>
                      </a:r>
                      <a:endParaRPr lang="en-GB" sz="1200" b="0" i="0" u="none" strike="noStrike">
                        <a:solidFill>
                          <a:schemeClr val="accent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7625" marR="7625" marT="7623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6685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100" u="none" strike="noStrike" dirty="0">
                          <a:effectLst/>
                          <a:latin typeface="Century Gothic" panose="020B0502020202020204" pitchFamily="34" charset="0"/>
                        </a:rPr>
                        <a:t>Subscriber Identity Module (SIM / USIM), IC Cards. Test specs.</a:t>
                      </a:r>
                      <a:endParaRPr lang="en-GB" sz="1100" b="0" i="0" u="none" strike="noStrike" dirty="0">
                        <a:solidFill>
                          <a:srgbClr val="555555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7625" marR="7625" marT="762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u="none" strike="noStrike">
                          <a:solidFill>
                            <a:schemeClr val="accent1"/>
                          </a:solidFill>
                          <a:effectLst/>
                          <a:latin typeface="Century Gothic" panose="020B0502020202020204" pitchFamily="34" charset="0"/>
                        </a:rPr>
                        <a:t>31 series</a:t>
                      </a:r>
                      <a:endParaRPr lang="en-GB" sz="1200" b="0" i="0" u="none" strike="noStrike">
                        <a:solidFill>
                          <a:schemeClr val="accent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7625" marR="7625" marT="7623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8750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100" u="none" strike="noStrike">
                          <a:effectLst/>
                          <a:latin typeface="Century Gothic" panose="020B0502020202020204" pitchFamily="34" charset="0"/>
                        </a:rPr>
                        <a:t>OAM&amp;P and Charging</a:t>
                      </a:r>
                      <a:endParaRPr lang="en-GB" sz="1100" b="0" i="0" u="none" strike="noStrike">
                        <a:solidFill>
                          <a:srgbClr val="555555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7625" marR="7625" marT="762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u="none" strike="noStrike">
                          <a:solidFill>
                            <a:schemeClr val="accent1"/>
                          </a:solidFill>
                          <a:effectLst/>
                          <a:latin typeface="Century Gothic" panose="020B0502020202020204" pitchFamily="34" charset="0"/>
                        </a:rPr>
                        <a:t>32 series</a:t>
                      </a:r>
                      <a:endParaRPr lang="en-GB" sz="1200" b="0" i="0" u="none" strike="noStrike">
                        <a:solidFill>
                          <a:schemeClr val="accent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7625" marR="7625" marT="7623" marB="0" anchor="b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8750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100" u="none" strike="noStrike">
                          <a:effectLst/>
                          <a:latin typeface="Century Gothic" panose="020B0502020202020204" pitchFamily="34" charset="0"/>
                        </a:rPr>
                        <a:t>Security aspects</a:t>
                      </a:r>
                      <a:endParaRPr lang="en-GB" sz="1100" b="0" i="0" u="none" strike="noStrike">
                        <a:solidFill>
                          <a:srgbClr val="555555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7625" marR="7625" marT="762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u="none" strike="noStrike">
                          <a:solidFill>
                            <a:schemeClr val="accent1"/>
                          </a:solidFill>
                          <a:effectLst/>
                          <a:latin typeface="Century Gothic" panose="020B0502020202020204" pitchFamily="34" charset="0"/>
                        </a:rPr>
                        <a:t>33 series</a:t>
                      </a:r>
                      <a:endParaRPr lang="en-GB" sz="1200" b="0" i="0" u="none" strike="noStrike">
                        <a:solidFill>
                          <a:schemeClr val="accent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7625" marR="7625" marT="7623" marB="0" anchor="b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8750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100" u="none" strike="noStrike" dirty="0">
                          <a:effectLst/>
                          <a:latin typeface="Century Gothic" panose="020B0502020202020204" pitchFamily="34" charset="0"/>
                        </a:rPr>
                        <a:t>UE and (U)SIM test specifications</a:t>
                      </a:r>
                      <a:endParaRPr lang="en-GB" sz="1100" b="0" i="0" u="none" strike="noStrike" dirty="0">
                        <a:solidFill>
                          <a:srgbClr val="555555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7625" marR="7625" marT="762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u="none" strike="noStrike">
                          <a:solidFill>
                            <a:schemeClr val="accent1"/>
                          </a:solidFill>
                          <a:effectLst/>
                          <a:latin typeface="Century Gothic" panose="020B0502020202020204" pitchFamily="34" charset="0"/>
                        </a:rPr>
                        <a:t>34 series</a:t>
                      </a:r>
                      <a:endParaRPr lang="en-GB" sz="1200" b="0" i="0" u="none" strike="noStrike">
                        <a:solidFill>
                          <a:schemeClr val="accent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7625" marR="7625" marT="7623" marB="0" anchor="b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8750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100" u="none" strike="noStrike">
                          <a:effectLst/>
                          <a:latin typeface="Century Gothic" panose="020B0502020202020204" pitchFamily="34" charset="0"/>
                        </a:rPr>
                        <a:t>Security algorithms</a:t>
                      </a:r>
                      <a:endParaRPr lang="en-GB" sz="1100" b="0" i="0" u="none" strike="noStrike">
                        <a:solidFill>
                          <a:srgbClr val="555555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7625" marR="7625" marT="762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u="none" strike="noStrike">
                          <a:solidFill>
                            <a:schemeClr val="accent1"/>
                          </a:solidFill>
                          <a:effectLst/>
                          <a:latin typeface="Century Gothic" panose="020B0502020202020204" pitchFamily="34" charset="0"/>
                        </a:rPr>
                        <a:t>35 series</a:t>
                      </a:r>
                      <a:endParaRPr lang="en-GB" sz="1200" b="0" i="0" u="none" strike="noStrike">
                        <a:solidFill>
                          <a:schemeClr val="accent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7625" marR="7625" marT="7623" marB="0" anchor="b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6685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100" u="none" strike="noStrike" dirty="0">
                          <a:effectLst/>
                          <a:latin typeface="Century Gothic" panose="020B0502020202020204" pitchFamily="34" charset="0"/>
                        </a:rPr>
                        <a:t>LTE (Evolved UTRA), LTE-Advanced, LTE-Advanced Pro radio technology</a:t>
                      </a:r>
                      <a:endParaRPr lang="en-GB" sz="1100" b="0" i="0" u="none" strike="noStrike" dirty="0">
                        <a:solidFill>
                          <a:srgbClr val="555555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7625" marR="7625" marT="762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u="none" strike="noStrike" dirty="0">
                          <a:solidFill>
                            <a:schemeClr val="accent1"/>
                          </a:solidFill>
                          <a:effectLst/>
                          <a:latin typeface="Century Gothic" panose="020B0502020202020204" pitchFamily="34" charset="0"/>
                        </a:rPr>
                        <a:t>36 series</a:t>
                      </a:r>
                      <a:endParaRPr lang="en-GB" sz="1200" b="0" i="0" u="none" strike="noStrike" dirty="0">
                        <a:solidFill>
                          <a:schemeClr val="accent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7625" marR="7625" marT="7623" marB="0" anchor="b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66803">
                <a:tc>
                  <a:txBody>
                    <a:bodyPr/>
                    <a:lstStyle/>
                    <a:p>
                      <a:pPr algn="l" fontAlgn="ctr"/>
                      <a:r>
                        <a:rPr lang="en-GB" sz="1100" u="none" strike="noStrike">
                          <a:effectLst/>
                          <a:latin typeface="Century Gothic" panose="020B0502020202020204" pitchFamily="34" charset="0"/>
                        </a:rPr>
                        <a:t>Multiple radio access technology aspects</a:t>
                      </a:r>
                      <a:endParaRPr lang="en-GB" sz="1100" b="0" i="0" u="none" strike="noStrike">
                        <a:solidFill>
                          <a:srgbClr val="555555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7625" marR="7625" marT="762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u="none" strike="noStrike" dirty="0">
                          <a:solidFill>
                            <a:schemeClr val="accent1"/>
                          </a:solidFill>
                          <a:effectLst/>
                          <a:latin typeface="Century Gothic" panose="020B0502020202020204" pitchFamily="34" charset="0"/>
                        </a:rPr>
                        <a:t>37 series</a:t>
                      </a:r>
                      <a:endParaRPr lang="en-GB" sz="1200" b="0" i="0" u="none" strike="noStrike" dirty="0">
                        <a:solidFill>
                          <a:schemeClr val="accent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7625" marR="7625" marT="7623" marB="0" anchor="b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8750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100" u="none" strike="noStrike">
                          <a:effectLst/>
                          <a:latin typeface="Century Gothic" panose="020B0502020202020204" pitchFamily="34" charset="0"/>
                        </a:rPr>
                        <a:t>Radio technology beyond LTE</a:t>
                      </a:r>
                      <a:endParaRPr lang="en-GB" sz="1100" b="0" i="0" u="none" strike="noStrike">
                        <a:solidFill>
                          <a:srgbClr val="555555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7625" marR="7625" marT="762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u="none" strike="noStrike" dirty="0">
                          <a:solidFill>
                            <a:schemeClr val="accent1"/>
                          </a:solidFill>
                          <a:effectLst/>
                          <a:latin typeface="Century Gothic" panose="020B0502020202020204" pitchFamily="34" charset="0"/>
                        </a:rPr>
                        <a:t>38 series</a:t>
                      </a:r>
                      <a:endParaRPr lang="en-GB" sz="1200" b="0" i="0" u="none" strike="noStrike" dirty="0">
                        <a:solidFill>
                          <a:schemeClr val="accent1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7625" marR="7625" marT="7623" marB="0" anchor="ctr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D4822FBB-121E-4FB9-8ADA-4337E916E9C9}"/>
              </a:ext>
            </a:extLst>
          </p:cNvPr>
          <p:cNvSpPr txBox="1"/>
          <p:nvPr/>
        </p:nvSpPr>
        <p:spPr>
          <a:xfrm>
            <a:off x="115219" y="1947726"/>
            <a:ext cx="2988163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30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Use Cases, Req/KPIs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High or Low data rates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Higher user mobility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Improved coverage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FE8EF77-EC3F-41E6-94B4-E321FF5B3A2A}"/>
              </a:ext>
            </a:extLst>
          </p:cNvPr>
          <p:cNvSpPr txBox="1"/>
          <p:nvPr/>
        </p:nvSpPr>
        <p:spPr>
          <a:xfrm>
            <a:off x="115219" y="2793206"/>
            <a:ext cx="2723964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30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Overall System Goals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Enable new business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Greater efficiency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Sustainability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3101E58-4D19-8FEF-2EBB-682CD4EFE3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9582" y="2204428"/>
            <a:ext cx="3236926" cy="2992395"/>
          </a:xfrm>
          <a:prstGeom prst="rect">
            <a:avLst/>
          </a:prstGeom>
        </p:spPr>
      </p:pic>
      <p:sp>
        <p:nvSpPr>
          <p:cNvPr id="5" name="Arrow: Right 4">
            <a:extLst>
              <a:ext uri="{FF2B5EF4-FFF2-40B4-BE49-F238E27FC236}">
                <a16:creationId xmlns:a16="http://schemas.microsoft.com/office/drawing/2014/main" id="{6D9EE6BA-D812-BC84-BD18-737793F6B20B}"/>
              </a:ext>
            </a:extLst>
          </p:cNvPr>
          <p:cNvSpPr/>
          <p:nvPr/>
        </p:nvSpPr>
        <p:spPr>
          <a:xfrm>
            <a:off x="7398807" y="2893500"/>
            <a:ext cx="685800" cy="1389888"/>
          </a:xfrm>
          <a:prstGeom prst="rightArrow">
            <a:avLst>
              <a:gd name="adj1" fmla="val 85526"/>
              <a:gd name="adj2" fmla="val 50000"/>
            </a:avLst>
          </a:prstGeom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C5B1477-3E3C-1C23-1E56-899144478942}"/>
              </a:ext>
            </a:extLst>
          </p:cNvPr>
          <p:cNvSpPr txBox="1"/>
          <p:nvPr/>
        </p:nvSpPr>
        <p:spPr>
          <a:xfrm>
            <a:off x="4646158" y="1825615"/>
            <a:ext cx="184377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</a:rPr>
              <a:t>3GPP Working Groups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4552F4A-DBCB-98D3-FE54-871149BCFC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67991" y="3024323"/>
            <a:ext cx="571576" cy="554145"/>
          </a:xfrm>
          <a:prstGeom prst="rect">
            <a:avLst/>
          </a:prstGeom>
        </p:spPr>
      </p:pic>
      <p:pic>
        <p:nvPicPr>
          <p:cNvPr id="17" name="Picture 16" descr="A picture containing drawing&#10;&#10;Description automatically generated">
            <a:extLst>
              <a:ext uri="{FF2B5EF4-FFF2-40B4-BE49-F238E27FC236}">
                <a16:creationId xmlns:a16="http://schemas.microsoft.com/office/drawing/2014/main" id="{587D8E76-2AA9-5A71-2EAA-D487087E936D}"/>
              </a:ext>
            </a:extLst>
          </p:cNvPr>
          <p:cNvPicPr>
            <a:picLocks noChangeAspect="1"/>
          </p:cNvPicPr>
          <p:nvPr/>
        </p:nvPicPr>
        <p:blipFill>
          <a:blip r:embed="rId5">
            <a:lum bright="70000" contrast="-70000"/>
          </a:blip>
          <a:stretch>
            <a:fillRect/>
          </a:stretch>
        </p:blipFill>
        <p:spPr>
          <a:xfrm>
            <a:off x="587250" y="5510017"/>
            <a:ext cx="766624" cy="24207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</p:pic>
      <p:sp>
        <p:nvSpPr>
          <p:cNvPr id="18" name="Arrow: Right 17">
            <a:extLst>
              <a:ext uri="{FF2B5EF4-FFF2-40B4-BE49-F238E27FC236}">
                <a16:creationId xmlns:a16="http://schemas.microsoft.com/office/drawing/2014/main" id="{EE7AF095-9FB4-7D6E-58C2-0B31D2A4F502}"/>
              </a:ext>
            </a:extLst>
          </p:cNvPr>
          <p:cNvSpPr/>
          <p:nvPr/>
        </p:nvSpPr>
        <p:spPr>
          <a:xfrm>
            <a:off x="3025058" y="4157831"/>
            <a:ext cx="635480" cy="834599"/>
          </a:xfrm>
          <a:prstGeom prst="rightArrow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10800000" scaled="1"/>
            <a:tileRect/>
          </a:gradFill>
          <a:ln>
            <a:gradFill>
              <a:gsLst>
                <a:gs pos="0">
                  <a:schemeClr val="accent3"/>
                </a:gs>
                <a:gs pos="100000">
                  <a:schemeClr val="accent5"/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39" rtl="0" eaLnBrk="1" fontAlgn="auto" latinLnBrk="0" hangingPunct="0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ntel Clear"/>
              <a:ea typeface="+mn-ea"/>
              <a:cs typeface="+mn-cs"/>
              <a:sym typeface="Helvetica Neue"/>
            </a:endParaRPr>
          </a:p>
        </p:txBody>
      </p:sp>
      <p:pic>
        <p:nvPicPr>
          <p:cNvPr id="20" name="Picture 2">
            <a:extLst>
              <a:ext uri="{FF2B5EF4-FFF2-40B4-BE49-F238E27FC236}">
                <a16:creationId xmlns:a16="http://schemas.microsoft.com/office/drawing/2014/main" id="{B3017F7B-AC21-1F4A-BCE0-F9AC74581D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009" y="4208300"/>
            <a:ext cx="1415565" cy="402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Smart Networks">
            <a:extLst>
              <a:ext uri="{FF2B5EF4-FFF2-40B4-BE49-F238E27FC236}">
                <a16:creationId xmlns:a16="http://schemas.microsoft.com/office/drawing/2014/main" id="{B9857241-4DD1-C710-04F6-880CBBB0D1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356" y="4691285"/>
            <a:ext cx="766624" cy="187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6" descr="Hexa-X">
            <a:extLst>
              <a:ext uri="{FF2B5EF4-FFF2-40B4-BE49-F238E27FC236}">
                <a16:creationId xmlns:a16="http://schemas.microsoft.com/office/drawing/2014/main" id="{E035D57E-2E3C-4C39-E857-3EF0B7349B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1897" y="4795688"/>
            <a:ext cx="507670" cy="35835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</p:pic>
      <p:pic>
        <p:nvPicPr>
          <p:cNvPr id="23" name="Picture 8">
            <a:extLst>
              <a:ext uri="{FF2B5EF4-FFF2-40B4-BE49-F238E27FC236}">
                <a16:creationId xmlns:a16="http://schemas.microsoft.com/office/drawing/2014/main" id="{4BFB3E29-BFD5-CFBE-0AE9-27E54288E0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0109" y="5097473"/>
            <a:ext cx="783661" cy="268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0" descr="Beyond 5G Promotion Consortium">
            <a:extLst>
              <a:ext uri="{FF2B5EF4-FFF2-40B4-BE49-F238E27FC236}">
                <a16:creationId xmlns:a16="http://schemas.microsoft.com/office/drawing/2014/main" id="{43B3920A-1A9C-0964-FB73-CE8E87AC46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896" y="4937640"/>
            <a:ext cx="459844" cy="459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2">
            <a:extLst>
              <a:ext uri="{FF2B5EF4-FFF2-40B4-BE49-F238E27FC236}">
                <a16:creationId xmlns:a16="http://schemas.microsoft.com/office/drawing/2014/main" id="{3E0BDFA2-FD79-A62F-9C32-64DAC3C7E8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5766" y="5470064"/>
            <a:ext cx="507670" cy="276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288FC015-6376-B400-F406-A4F968ECAB14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334336" y="4642760"/>
            <a:ext cx="459843" cy="374110"/>
          </a:xfrm>
          <a:prstGeom prst="rect">
            <a:avLst/>
          </a:prstGeom>
        </p:spPr>
      </p:pic>
      <p:pic>
        <p:nvPicPr>
          <p:cNvPr id="19" name="Picture 18" descr="Text&#10;&#10;Description automatically generated">
            <a:extLst>
              <a:ext uri="{FF2B5EF4-FFF2-40B4-BE49-F238E27FC236}">
                <a16:creationId xmlns:a16="http://schemas.microsoft.com/office/drawing/2014/main" id="{EB8485CB-5FEC-F88B-C03D-136EF4EC7A35}"/>
              </a:ext>
            </a:extLst>
          </p:cNvPr>
          <p:cNvPicPr>
            <a:picLocks noChangeAspect="1"/>
          </p:cNvPicPr>
          <p:nvPr/>
        </p:nvPicPr>
        <p:blipFill>
          <a:blip r:embed="rId13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5842" y="4274263"/>
            <a:ext cx="713921" cy="35835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</p:pic>
      <p:sp>
        <p:nvSpPr>
          <p:cNvPr id="27" name="Arrow: Right 26">
            <a:extLst>
              <a:ext uri="{FF2B5EF4-FFF2-40B4-BE49-F238E27FC236}">
                <a16:creationId xmlns:a16="http://schemas.microsoft.com/office/drawing/2014/main" id="{0F712591-BED0-A614-56DA-A3FA4532A519}"/>
              </a:ext>
            </a:extLst>
          </p:cNvPr>
          <p:cNvSpPr/>
          <p:nvPr/>
        </p:nvSpPr>
        <p:spPr>
          <a:xfrm>
            <a:off x="3025058" y="2020878"/>
            <a:ext cx="635480" cy="834599"/>
          </a:xfrm>
          <a:prstGeom prst="rightArrow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10800000" scaled="1"/>
            <a:tileRect/>
          </a:gradFill>
          <a:ln>
            <a:gradFill>
              <a:gsLst>
                <a:gs pos="0">
                  <a:schemeClr val="accent3"/>
                </a:gs>
                <a:gs pos="100000">
                  <a:schemeClr val="accent5"/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39" rtl="0" eaLnBrk="1" fontAlgn="auto" latinLnBrk="0" hangingPunct="0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ntel Clear"/>
              <a:ea typeface="+mn-ea"/>
              <a:cs typeface="+mn-cs"/>
              <a:sym typeface="Helvetica Neue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C32D74F-790A-D20F-3F0B-A49C54E0B873}"/>
              </a:ext>
            </a:extLst>
          </p:cNvPr>
          <p:cNvSpPr txBox="1"/>
          <p:nvPr/>
        </p:nvSpPr>
        <p:spPr>
          <a:xfrm>
            <a:off x="115219" y="3551868"/>
            <a:ext cx="2723964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30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Pre-standards Research*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Vision/whitepapers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Test Beds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Regional imperatives</a:t>
            </a:r>
          </a:p>
        </p:txBody>
      </p:sp>
      <p:pic>
        <p:nvPicPr>
          <p:cNvPr id="33" name="Picture 32" descr="Logo, icon&#10;&#10;Description automatically generated">
            <a:extLst>
              <a:ext uri="{FF2B5EF4-FFF2-40B4-BE49-F238E27FC236}">
                <a16:creationId xmlns:a16="http://schemas.microsoft.com/office/drawing/2014/main" id="{86187919-CA77-FF12-6318-5A0D311D82A2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4892" y="2258881"/>
            <a:ext cx="404871" cy="44535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E142A2D-1F31-436C-4FBD-48CE2670BA79}"/>
              </a:ext>
            </a:extLst>
          </p:cNvPr>
          <p:cNvSpPr txBox="1"/>
          <p:nvPr/>
        </p:nvSpPr>
        <p:spPr>
          <a:xfrm>
            <a:off x="270641" y="5810911"/>
            <a:ext cx="164512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60000"/>
                    <a:lumOff val="40000"/>
                  </a:srgbClr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* Not an exhaustive list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60000"/>
                  <a:lumOff val="4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itle 1">
            <a:extLst>
              <a:ext uri="{FF2B5EF4-FFF2-40B4-BE49-F238E27FC236}">
                <a16:creationId xmlns:a16="http://schemas.microsoft.com/office/drawing/2014/main" id="{FA61A54E-80A4-4CA8-841F-A39A585BCF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680" y="83041"/>
            <a:ext cx="9939528" cy="1325563"/>
          </a:xfrm>
        </p:spPr>
        <p:txBody>
          <a:bodyPr>
            <a:normAutofit/>
          </a:bodyPr>
          <a:lstStyle/>
          <a:p>
            <a:pPr algn="ctr"/>
            <a:r>
              <a:rPr lang="en-GB" altLang="en-US" sz="3400" b="1" dirty="0">
                <a:solidFill>
                  <a:srgbClr val="C00000"/>
                </a:solidFill>
                <a:latin typeface="Montserrat" panose="00000500000000000000" pitchFamily="50" charset="0"/>
              </a:rPr>
              <a:t>3GPP Work Planning</a:t>
            </a:r>
          </a:p>
        </p:txBody>
      </p:sp>
      <p:sp>
        <p:nvSpPr>
          <p:cNvPr id="29699" name="Content Placeholder 2">
            <a:extLst>
              <a:ext uri="{FF2B5EF4-FFF2-40B4-BE49-F238E27FC236}">
                <a16:creationId xmlns:a16="http://schemas.microsoft.com/office/drawing/2014/main" id="{B37D8E3A-0AC0-433D-A4EB-A572BDC03C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8853" y="1875677"/>
            <a:ext cx="5047380" cy="4351338"/>
          </a:xfrm>
        </p:spPr>
        <p:txBody>
          <a:bodyPr/>
          <a:lstStyle/>
          <a:p>
            <a:pPr>
              <a:defRPr/>
            </a:pPr>
            <a:r>
              <a:rPr lang="en-GB" altLang="en-US" sz="2000" dirty="0">
                <a:latin typeface="Montserrat" panose="00000500000000000000" pitchFamily="50" charset="0"/>
              </a:rPr>
              <a:t> </a:t>
            </a:r>
            <a:r>
              <a:rPr lang="en-GB" altLang="en-US" sz="1600" dirty="0">
                <a:latin typeface="Montserrat" panose="00000500000000000000" pitchFamily="50" charset="0"/>
              </a:rPr>
              <a:t>Release-based work</a:t>
            </a:r>
          </a:p>
          <a:p>
            <a:pPr lvl="1">
              <a:defRPr/>
            </a:pPr>
            <a:r>
              <a:rPr lang="en-GB" altLang="en-US" sz="1400" dirty="0">
                <a:latin typeface="Montserrat" panose="00000500000000000000" pitchFamily="50" charset="0"/>
              </a:rPr>
              <a:t>Releases are major packages of Features (There is a new 3GPP Release ~ every 15 – 24 months)</a:t>
            </a:r>
          </a:p>
          <a:p>
            <a:pPr lvl="1">
              <a:defRPr/>
            </a:pPr>
            <a:r>
              <a:rPr lang="" altLang="en-US" sz="1400" dirty="0">
                <a:latin typeface="Montserrat" panose="00000500000000000000" pitchFamily="50" charset="0"/>
              </a:rPr>
              <a:t>A s</a:t>
            </a:r>
            <a:r>
              <a:rPr lang="en-US" altLang="en-US" sz="1400" dirty="0">
                <a:latin typeface="Montserrat" panose="00000500000000000000" pitchFamily="50" charset="0"/>
              </a:rPr>
              <a:t>t</a:t>
            </a:r>
            <a:r>
              <a:rPr lang="" altLang="en-US" sz="1400" dirty="0">
                <a:latin typeface="Montserrat" panose="00000500000000000000" pitchFamily="50" charset="0"/>
              </a:rPr>
              <a:t>rong commitment to time-lines guarantees reliable planning and time-to-market</a:t>
            </a:r>
          </a:p>
          <a:p>
            <a:pPr lvl="1">
              <a:defRPr/>
            </a:pPr>
            <a:r>
              <a:rPr lang="en-GB" altLang="en-US" sz="1400" dirty="0">
                <a:latin typeface="Montserrat" panose="00000500000000000000" pitchFamily="50" charset="0"/>
              </a:rPr>
              <a:t>The Work plan is built-up of Work Items that deliver the Features</a:t>
            </a:r>
          </a:p>
          <a:p>
            <a:pPr lvl="1">
              <a:defRPr/>
            </a:pPr>
            <a:r>
              <a:rPr lang="en-GB" altLang="en-US" sz="1400" dirty="0">
                <a:latin typeface="Montserrat" panose="00000500000000000000" pitchFamily="50" charset="0"/>
              </a:rPr>
              <a:t>Work Items: </a:t>
            </a:r>
          </a:p>
          <a:p>
            <a:pPr lvl="2">
              <a:spcBef>
                <a:spcPts val="0"/>
              </a:spcBef>
              <a:defRPr/>
            </a:pPr>
            <a:r>
              <a:rPr lang="en-GB" altLang="en-US" sz="1200" dirty="0">
                <a:latin typeface="Montserrat" panose="00000500000000000000" pitchFamily="50" charset="0"/>
              </a:rPr>
              <a:t>WI may cover more than one specification</a:t>
            </a:r>
          </a:p>
          <a:p>
            <a:pPr lvl="2">
              <a:spcBef>
                <a:spcPts val="0"/>
              </a:spcBef>
              <a:defRPr/>
            </a:pPr>
            <a:r>
              <a:rPr lang="en-GB" altLang="en-US" sz="1200" dirty="0">
                <a:latin typeface="Montserrat" panose="00000500000000000000" pitchFamily="50" charset="0"/>
              </a:rPr>
              <a:t>WI may cover more than one TSG or WG</a:t>
            </a:r>
          </a:p>
          <a:p>
            <a:pPr lvl="2">
              <a:spcBef>
                <a:spcPts val="0"/>
              </a:spcBef>
              <a:defRPr/>
            </a:pPr>
            <a:r>
              <a:rPr lang="en-GB" altLang="en-US" sz="1200" dirty="0">
                <a:latin typeface="Montserrat" panose="00000500000000000000" pitchFamily="50" charset="0"/>
              </a:rPr>
              <a:t>WI Description document exists for each WI</a:t>
            </a:r>
          </a:p>
          <a:p>
            <a:pPr marL="265113" lvl="1" indent="-265113">
              <a:buClrTx/>
              <a:buFont typeface="Arial" panose="020B0604020202020204" pitchFamily="34" charset="0"/>
              <a:buBlip>
                <a:blip r:embed="rId3"/>
              </a:buBlip>
              <a:defRPr/>
            </a:pPr>
            <a:r>
              <a:rPr lang="en-GB" altLang="en-US" sz="1600" dirty="0">
                <a:latin typeface="Montserrat" panose="00000500000000000000" pitchFamily="50" charset="0"/>
              </a:rPr>
              <a:t>Multiple releases are maintained in parallel</a:t>
            </a:r>
          </a:p>
          <a:p>
            <a:pPr>
              <a:defRPr/>
            </a:pPr>
            <a:r>
              <a:rPr lang="en-GB" altLang="en-US" sz="1600" dirty="0">
                <a:latin typeface="Montserrat" panose="00000500000000000000" pitchFamily="50" charset="0"/>
              </a:rPr>
              <a:t> See the 3GPP Work Plan for details of features:</a:t>
            </a:r>
          </a:p>
          <a:p>
            <a:pPr lvl="2">
              <a:defRPr/>
            </a:pPr>
            <a:r>
              <a:rPr lang="en-GB" altLang="en-US" sz="1200" dirty="0">
                <a:latin typeface="Montserrat" panose="00000500000000000000" pitchFamily="50" charset="0"/>
                <a:hlinkClick r:id="rId4"/>
              </a:rPr>
              <a:t>http://www.3gpp.org/Work-Plan</a:t>
            </a:r>
            <a:endParaRPr lang="en-GB" altLang="en-US" sz="1400" dirty="0">
              <a:latin typeface="Montserrat" panose="00000500000000000000" pitchFamily="50" charset="0"/>
            </a:endParaRP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A0B3265C-B775-9FF9-3D58-0292576C4DB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243145" y="1252940"/>
          <a:ext cx="5446154" cy="29845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DF553340-D449-3E3A-B9E0-9E2EBB9F0B6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668825" y="4303696"/>
          <a:ext cx="4797950" cy="21122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3BEA4688-5D79-FF60-5D88-2C0DDFC0AC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2615" y="6196917"/>
            <a:ext cx="221118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* Current year extrapolated estimate</a:t>
            </a:r>
          </a:p>
        </p:txBody>
      </p:sp>
    </p:spTree>
    <p:extLst>
      <p:ext uri="{BB962C8B-B14F-4D97-AF65-F5344CB8AC3E}">
        <p14:creationId xmlns:p14="http://schemas.microsoft.com/office/powerpoint/2010/main" val="29392577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49AD79-4F9E-7E46-9060-6A3A27BA0A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8593" y="56660"/>
            <a:ext cx="6551259" cy="922763"/>
          </a:xfrm>
        </p:spPr>
        <p:txBody>
          <a:bodyPr/>
          <a:lstStyle/>
          <a:p>
            <a:r>
              <a:rPr lang="en-GB" sz="3400" b="1" dirty="0">
                <a:latin typeface="Montserrat" panose="00000500000000000000" pitchFamily="50" charset="0"/>
              </a:rPr>
              <a:t>Overall 3GPP 6G Workplan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7DC7A7-372E-68CB-5856-6DBEC87604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7774" y="1382432"/>
            <a:ext cx="11184467" cy="4830233"/>
          </a:xfrm>
        </p:spPr>
        <p:txBody>
          <a:bodyPr/>
          <a:lstStyle/>
          <a:p>
            <a:pPr>
              <a:buBlip>
                <a:blip r:embed="rId2"/>
              </a:buBlip>
            </a:pPr>
            <a:r>
              <a:rPr lang="en-GB" dirty="0"/>
              <a:t> </a:t>
            </a:r>
          </a:p>
          <a:p>
            <a:pPr>
              <a:buBlip>
                <a:blip r:embed="rId2"/>
              </a:buBlip>
            </a:pPr>
            <a:endParaRPr lang="en-GB" dirty="0"/>
          </a:p>
          <a:p>
            <a:pPr>
              <a:buBlip>
                <a:blip r:embed="rId2"/>
              </a:buBlip>
            </a:pPr>
            <a:endParaRPr lang="en-GB" dirty="0"/>
          </a:p>
          <a:p>
            <a:pPr>
              <a:buBlip>
                <a:blip r:embed="rId2"/>
              </a:buBlip>
            </a:pPr>
            <a:endParaRPr lang="en-GB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9A3791E-7201-0E53-FC67-E151A2200D04}"/>
              </a:ext>
            </a:extLst>
          </p:cNvPr>
          <p:cNvSpPr/>
          <p:nvPr/>
        </p:nvSpPr>
        <p:spPr>
          <a:xfrm>
            <a:off x="681441" y="1282014"/>
            <a:ext cx="11010900" cy="1224162"/>
          </a:xfrm>
          <a:prstGeom prst="roundRect">
            <a:avLst>
              <a:gd name="adj" fmla="val 10000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0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Rectangle 4" descr="Meeting">
            <a:extLst>
              <a:ext uri="{FF2B5EF4-FFF2-40B4-BE49-F238E27FC236}">
                <a16:creationId xmlns:a16="http://schemas.microsoft.com/office/drawing/2014/main" id="{D0864BD2-FF58-96A9-3DA6-4F8718C21C3A}"/>
              </a:ext>
            </a:extLst>
          </p:cNvPr>
          <p:cNvSpPr/>
          <p:nvPr/>
        </p:nvSpPr>
        <p:spPr>
          <a:xfrm>
            <a:off x="972266" y="1498331"/>
            <a:ext cx="528774" cy="528774"/>
          </a:xfrm>
          <a:prstGeom prst="rect">
            <a:avLst/>
          </a:prstGeom>
          <a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ntelOne Display Light" panose="020B0403020203020204" pitchFamily="34" charset="0"/>
            </a:endParaRP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5C1D5485-A08E-0B87-6B7F-9BF6A03BB495}"/>
              </a:ext>
            </a:extLst>
          </p:cNvPr>
          <p:cNvSpPr/>
          <p:nvPr/>
        </p:nvSpPr>
        <p:spPr>
          <a:xfrm>
            <a:off x="1791866" y="1282014"/>
            <a:ext cx="4755581" cy="961407"/>
          </a:xfrm>
          <a:custGeom>
            <a:avLst/>
            <a:gdLst>
              <a:gd name="connsiteX0" fmla="*/ 0 w 9899388"/>
              <a:gd name="connsiteY0" fmla="*/ 0 h 961407"/>
              <a:gd name="connsiteX1" fmla="*/ 9899388 w 9899388"/>
              <a:gd name="connsiteY1" fmla="*/ 0 h 961407"/>
              <a:gd name="connsiteX2" fmla="*/ 9899388 w 9899388"/>
              <a:gd name="connsiteY2" fmla="*/ 961407 h 961407"/>
              <a:gd name="connsiteX3" fmla="*/ 0 w 9899388"/>
              <a:gd name="connsiteY3" fmla="*/ 961407 h 961407"/>
              <a:gd name="connsiteX4" fmla="*/ 0 w 9899388"/>
              <a:gd name="connsiteY4" fmla="*/ 0 h 961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99388" h="961407">
                <a:moveTo>
                  <a:pt x="0" y="0"/>
                </a:moveTo>
                <a:lnTo>
                  <a:pt x="9899388" y="0"/>
                </a:lnTo>
                <a:lnTo>
                  <a:pt x="9899388" y="961407"/>
                </a:lnTo>
                <a:lnTo>
                  <a:pt x="0" y="96140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749" tIns="101749" rIns="101749" bIns="101749" numCol="1" spcCol="1270" anchor="ctr" anchorCtr="0">
            <a:noAutofit/>
          </a:bodyPr>
          <a:lstStyle/>
          <a:p>
            <a:pPr marL="0" marR="0" lvl="0" indent="0" algn="l" defTabSz="93345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IntelOne Display Light" panose="020B0403020203020204" pitchFamily="34" charset="0"/>
              </a:rPr>
              <a:t>Stage-1 workshop on IMT2030 use cases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IntelOne Display Light" panose="020B0403020203020204" pitchFamily="34" charset="0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6813EC80-8112-3EB5-8D3B-DBE20C26D665}"/>
              </a:ext>
            </a:extLst>
          </p:cNvPr>
          <p:cNvSpPr/>
          <p:nvPr/>
        </p:nvSpPr>
        <p:spPr>
          <a:xfrm>
            <a:off x="680354" y="2716896"/>
            <a:ext cx="11010900" cy="825920"/>
          </a:xfrm>
          <a:prstGeom prst="roundRect">
            <a:avLst>
              <a:gd name="adj" fmla="val 10000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0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2B130AC5-3E72-8256-70DB-4BCBF8227351}"/>
              </a:ext>
            </a:extLst>
          </p:cNvPr>
          <p:cNvSpPr/>
          <p:nvPr/>
        </p:nvSpPr>
        <p:spPr>
          <a:xfrm>
            <a:off x="1791866" y="2465182"/>
            <a:ext cx="4954905" cy="1112517"/>
          </a:xfrm>
          <a:custGeom>
            <a:avLst/>
            <a:gdLst>
              <a:gd name="connsiteX0" fmla="*/ 0 w 4954905"/>
              <a:gd name="connsiteY0" fmla="*/ 0 h 961407"/>
              <a:gd name="connsiteX1" fmla="*/ 4954905 w 4954905"/>
              <a:gd name="connsiteY1" fmla="*/ 0 h 961407"/>
              <a:gd name="connsiteX2" fmla="*/ 4954905 w 4954905"/>
              <a:gd name="connsiteY2" fmla="*/ 961407 h 961407"/>
              <a:gd name="connsiteX3" fmla="*/ 0 w 4954905"/>
              <a:gd name="connsiteY3" fmla="*/ 961407 h 961407"/>
              <a:gd name="connsiteX4" fmla="*/ 0 w 4954905"/>
              <a:gd name="connsiteY4" fmla="*/ 0 h 961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54905" h="961407">
                <a:moveTo>
                  <a:pt x="0" y="0"/>
                </a:moveTo>
                <a:lnTo>
                  <a:pt x="4954905" y="0"/>
                </a:lnTo>
                <a:lnTo>
                  <a:pt x="4954905" y="961407"/>
                </a:lnTo>
                <a:lnTo>
                  <a:pt x="0" y="96140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749" tIns="101749" rIns="101749" bIns="101749" numCol="1" spcCol="1270" anchor="ctr" anchorCtr="0">
            <a:noAutofit/>
          </a:bodyPr>
          <a:lstStyle/>
          <a:p>
            <a:pPr marL="0" marR="0" lvl="0" indent="0" algn="l" defTabSz="93345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IntelOne Display Light" panose="020B0403020203020204" pitchFamily="34" charset="0"/>
              </a:rPr>
              <a:t>First 3GPP TSG-wide 6G Workshop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IntelOne Display Light" panose="020B0403020203020204" pitchFamily="34" charset="0"/>
            </a:endParaRP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34402F7C-2FBB-ADFB-7A10-319A0B259D81}"/>
              </a:ext>
            </a:extLst>
          </p:cNvPr>
          <p:cNvSpPr/>
          <p:nvPr/>
        </p:nvSpPr>
        <p:spPr>
          <a:xfrm>
            <a:off x="7212795" y="2828482"/>
            <a:ext cx="4295222" cy="581175"/>
          </a:xfrm>
          <a:custGeom>
            <a:avLst/>
            <a:gdLst>
              <a:gd name="connsiteX0" fmla="*/ 0 w 4944483"/>
              <a:gd name="connsiteY0" fmla="*/ 0 h 961407"/>
              <a:gd name="connsiteX1" fmla="*/ 4944483 w 4944483"/>
              <a:gd name="connsiteY1" fmla="*/ 0 h 961407"/>
              <a:gd name="connsiteX2" fmla="*/ 4944483 w 4944483"/>
              <a:gd name="connsiteY2" fmla="*/ 961407 h 961407"/>
              <a:gd name="connsiteX3" fmla="*/ 0 w 4944483"/>
              <a:gd name="connsiteY3" fmla="*/ 961407 h 961407"/>
              <a:gd name="connsiteX4" fmla="*/ 0 w 4944483"/>
              <a:gd name="connsiteY4" fmla="*/ 0 h 961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44483" h="961407">
                <a:moveTo>
                  <a:pt x="0" y="0"/>
                </a:moveTo>
                <a:lnTo>
                  <a:pt x="4944483" y="0"/>
                </a:lnTo>
                <a:lnTo>
                  <a:pt x="4944483" y="961407"/>
                </a:lnTo>
                <a:lnTo>
                  <a:pt x="0" y="96140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749" tIns="101749" rIns="101749" bIns="101749" numCol="1" spcCol="1270" anchor="ctr" anchorCtr="0">
            <a:noAutofit/>
          </a:bodyPr>
          <a:lstStyle/>
          <a:p>
            <a:pPr marR="0" lvl="0" defTabSz="48895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"/>
              </a:spcAft>
              <a:buClrTx/>
              <a:buSzTx/>
              <a:tabLst/>
              <a:defRPr/>
            </a:pPr>
            <a:r>
              <a:rPr lang="en-US" sz="1200" dirty="0">
                <a:solidFill>
                  <a:srgbClr val="000000"/>
                </a:solidFill>
                <a:latin typeface="Montserrat" panose="00000500000000000000" pitchFamily="2" charset="0"/>
              </a:rPr>
              <a:t>To discuss vision &amp; priorities for next generation RAN, system architecture, </a:t>
            </a:r>
          </a:p>
          <a:p>
            <a:pPr marR="0" lvl="0" defTabSz="48895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"/>
              </a:spcAft>
              <a:buClrTx/>
              <a:buSzTx/>
              <a:tabLst/>
              <a:defRPr/>
            </a:pPr>
            <a:r>
              <a:rPr lang="en-US" sz="1200" dirty="0">
                <a:solidFill>
                  <a:srgbClr val="000000"/>
                </a:solidFill>
                <a:latin typeface="Montserrat" panose="00000500000000000000" pitchFamily="2" charset="0"/>
              </a:rPr>
              <a:t>CN and protocols. 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22E0F29F-E151-39B2-3D2F-DDB436BDEF3A}"/>
              </a:ext>
            </a:extLst>
          </p:cNvPr>
          <p:cNvSpPr/>
          <p:nvPr/>
        </p:nvSpPr>
        <p:spPr>
          <a:xfrm>
            <a:off x="681441" y="3775270"/>
            <a:ext cx="11010900" cy="1090076"/>
          </a:xfrm>
          <a:prstGeom prst="roundRect">
            <a:avLst>
              <a:gd name="adj" fmla="val 10000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0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E6E45F5F-302F-D8B2-313C-3E97FF7FCE10}"/>
              </a:ext>
            </a:extLst>
          </p:cNvPr>
          <p:cNvSpPr/>
          <p:nvPr/>
        </p:nvSpPr>
        <p:spPr>
          <a:xfrm>
            <a:off x="1791866" y="3963804"/>
            <a:ext cx="4954905" cy="695875"/>
          </a:xfrm>
          <a:custGeom>
            <a:avLst/>
            <a:gdLst>
              <a:gd name="connsiteX0" fmla="*/ 0 w 4954905"/>
              <a:gd name="connsiteY0" fmla="*/ 0 h 961407"/>
              <a:gd name="connsiteX1" fmla="*/ 4954905 w 4954905"/>
              <a:gd name="connsiteY1" fmla="*/ 0 h 961407"/>
              <a:gd name="connsiteX2" fmla="*/ 4954905 w 4954905"/>
              <a:gd name="connsiteY2" fmla="*/ 961407 h 961407"/>
              <a:gd name="connsiteX3" fmla="*/ 0 w 4954905"/>
              <a:gd name="connsiteY3" fmla="*/ 961407 h 961407"/>
              <a:gd name="connsiteX4" fmla="*/ 0 w 4954905"/>
              <a:gd name="connsiteY4" fmla="*/ 0 h 961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54905" h="961407">
                <a:moveTo>
                  <a:pt x="0" y="0"/>
                </a:moveTo>
                <a:lnTo>
                  <a:pt x="4954905" y="0"/>
                </a:lnTo>
                <a:lnTo>
                  <a:pt x="4954905" y="961407"/>
                </a:lnTo>
                <a:lnTo>
                  <a:pt x="0" y="96140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749" tIns="101749" rIns="101749" bIns="101749" numCol="1" spcCol="1270" anchor="ctr" anchorCtr="0">
            <a:noAutofit/>
          </a:bodyPr>
          <a:lstStyle/>
          <a:p>
            <a:pPr marL="0" marR="0" lvl="0" indent="0" algn="l" defTabSz="93345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IntelOne Display Light" panose="020B0403020203020204" pitchFamily="34" charset="0"/>
              </a:rPr>
              <a:t>Studies for 6G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IntelOne Display Light" panose="020B0403020203020204" pitchFamily="34" charset="0"/>
            </a:endParaRP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67DA3A5D-ED13-57F6-EABD-A27BA71F0371}"/>
              </a:ext>
            </a:extLst>
          </p:cNvPr>
          <p:cNvSpPr/>
          <p:nvPr/>
        </p:nvSpPr>
        <p:spPr>
          <a:xfrm>
            <a:off x="4600321" y="3971900"/>
            <a:ext cx="2146450" cy="695875"/>
          </a:xfrm>
          <a:custGeom>
            <a:avLst/>
            <a:gdLst>
              <a:gd name="connsiteX0" fmla="*/ 0 w 4944483"/>
              <a:gd name="connsiteY0" fmla="*/ 0 h 961407"/>
              <a:gd name="connsiteX1" fmla="*/ 4944483 w 4944483"/>
              <a:gd name="connsiteY1" fmla="*/ 0 h 961407"/>
              <a:gd name="connsiteX2" fmla="*/ 4944483 w 4944483"/>
              <a:gd name="connsiteY2" fmla="*/ 961407 h 961407"/>
              <a:gd name="connsiteX3" fmla="*/ 0 w 4944483"/>
              <a:gd name="connsiteY3" fmla="*/ 961407 h 961407"/>
              <a:gd name="connsiteX4" fmla="*/ 0 w 4944483"/>
              <a:gd name="connsiteY4" fmla="*/ 0 h 961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44483" h="961407">
                <a:moveTo>
                  <a:pt x="0" y="0"/>
                </a:moveTo>
                <a:lnTo>
                  <a:pt x="4944483" y="0"/>
                </a:lnTo>
                <a:lnTo>
                  <a:pt x="4944483" y="961407"/>
                </a:lnTo>
                <a:lnTo>
                  <a:pt x="0" y="96140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749" tIns="101749" rIns="101749" bIns="101749" numCol="1" spcCol="1270" anchor="ctr" anchorCtr="0">
            <a:noAutofit/>
          </a:bodyPr>
          <a:lstStyle/>
          <a:p>
            <a:pPr marL="0" marR="0" lvl="0" indent="0" algn="l" defTabSz="48895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IntelOne Display Light" panose="020B0403020203020204" pitchFamily="34" charset="0"/>
              </a:rPr>
              <a:t>from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IntelOne Display Light" panose="020B0403020203020204" pitchFamily="34" charset="0"/>
              </a:rPr>
              <a:t>Release 20</a:t>
            </a: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IntelOne Display Light" panose="020B0403020203020204" pitchFamily="34" charset="0"/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F9CEFE5E-35BD-58A8-9087-6AB72F0E94F5}"/>
              </a:ext>
            </a:extLst>
          </p:cNvPr>
          <p:cNvSpPr/>
          <p:nvPr/>
        </p:nvSpPr>
        <p:spPr>
          <a:xfrm>
            <a:off x="681441" y="5088417"/>
            <a:ext cx="11010900" cy="1230652"/>
          </a:xfrm>
          <a:prstGeom prst="roundRect">
            <a:avLst>
              <a:gd name="adj" fmla="val 10000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0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 14" descr="Books">
            <a:extLst>
              <a:ext uri="{FF2B5EF4-FFF2-40B4-BE49-F238E27FC236}">
                <a16:creationId xmlns:a16="http://schemas.microsoft.com/office/drawing/2014/main" id="{5466BA00-F8E7-6776-CB6B-E440F7224209}"/>
              </a:ext>
            </a:extLst>
          </p:cNvPr>
          <p:cNvSpPr/>
          <p:nvPr/>
        </p:nvSpPr>
        <p:spPr>
          <a:xfrm>
            <a:off x="1069805" y="4197111"/>
            <a:ext cx="353805" cy="350679"/>
          </a:xfrm>
          <a:prstGeom prst="rect">
            <a:avLst/>
          </a:prstGeom>
          <a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ntelOne Display Light" panose="020B0403020203020204" pitchFamily="34" charset="0"/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AE99BEAE-AD1C-170A-B990-E9395B44F9BF}"/>
              </a:ext>
            </a:extLst>
          </p:cNvPr>
          <p:cNvSpPr/>
          <p:nvPr/>
        </p:nvSpPr>
        <p:spPr>
          <a:xfrm>
            <a:off x="1791866" y="5442774"/>
            <a:ext cx="4954905" cy="538765"/>
          </a:xfrm>
          <a:custGeom>
            <a:avLst/>
            <a:gdLst>
              <a:gd name="connsiteX0" fmla="*/ 0 w 4954905"/>
              <a:gd name="connsiteY0" fmla="*/ 0 h 961407"/>
              <a:gd name="connsiteX1" fmla="*/ 4954905 w 4954905"/>
              <a:gd name="connsiteY1" fmla="*/ 0 h 961407"/>
              <a:gd name="connsiteX2" fmla="*/ 4954905 w 4954905"/>
              <a:gd name="connsiteY2" fmla="*/ 961407 h 961407"/>
              <a:gd name="connsiteX3" fmla="*/ 0 w 4954905"/>
              <a:gd name="connsiteY3" fmla="*/ 961407 h 961407"/>
              <a:gd name="connsiteX4" fmla="*/ 0 w 4954905"/>
              <a:gd name="connsiteY4" fmla="*/ 0 h 961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54905" h="961407">
                <a:moveTo>
                  <a:pt x="0" y="0"/>
                </a:moveTo>
                <a:lnTo>
                  <a:pt x="4954905" y="0"/>
                </a:lnTo>
                <a:lnTo>
                  <a:pt x="4954905" y="961407"/>
                </a:lnTo>
                <a:lnTo>
                  <a:pt x="0" y="96140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749" tIns="101749" rIns="101749" bIns="101749" numCol="1" spcCol="1270" anchor="ctr" anchorCtr="0">
            <a:noAutofit/>
          </a:bodyPr>
          <a:lstStyle/>
          <a:p>
            <a:pPr marL="0" marR="0" lvl="0" indent="0" algn="l" defTabSz="93345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IntelOne Display Light" panose="020B0403020203020204" pitchFamily="34" charset="0"/>
              </a:rPr>
              <a:t>Normative work for 6G</a:t>
            </a: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IntelOne Display Light" panose="020B0403020203020204" pitchFamily="34" charset="0"/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AE7F300C-B361-E27B-D012-7BD22E029657}"/>
              </a:ext>
            </a:extLst>
          </p:cNvPr>
          <p:cNvSpPr/>
          <p:nvPr/>
        </p:nvSpPr>
        <p:spPr>
          <a:xfrm>
            <a:off x="4614716" y="5432712"/>
            <a:ext cx="1915797" cy="538765"/>
          </a:xfrm>
          <a:custGeom>
            <a:avLst/>
            <a:gdLst>
              <a:gd name="connsiteX0" fmla="*/ 0 w 4944483"/>
              <a:gd name="connsiteY0" fmla="*/ 0 h 961407"/>
              <a:gd name="connsiteX1" fmla="*/ 4944483 w 4944483"/>
              <a:gd name="connsiteY1" fmla="*/ 0 h 961407"/>
              <a:gd name="connsiteX2" fmla="*/ 4944483 w 4944483"/>
              <a:gd name="connsiteY2" fmla="*/ 961407 h 961407"/>
              <a:gd name="connsiteX3" fmla="*/ 0 w 4944483"/>
              <a:gd name="connsiteY3" fmla="*/ 961407 h 961407"/>
              <a:gd name="connsiteX4" fmla="*/ 0 w 4944483"/>
              <a:gd name="connsiteY4" fmla="*/ 0 h 961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44483" h="961407">
                <a:moveTo>
                  <a:pt x="0" y="0"/>
                </a:moveTo>
                <a:lnTo>
                  <a:pt x="4944483" y="0"/>
                </a:lnTo>
                <a:lnTo>
                  <a:pt x="4944483" y="961407"/>
                </a:lnTo>
                <a:lnTo>
                  <a:pt x="0" y="96140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749" tIns="101749" rIns="101749" bIns="101749" numCol="1" spcCol="1270" anchor="ctr" anchorCtr="0">
            <a:noAutofit/>
          </a:bodyPr>
          <a:lstStyle/>
          <a:p>
            <a:pPr marL="0" marR="0" lvl="0" indent="0" algn="l" defTabSz="48895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IntelOne Display Light" panose="020B0403020203020204" pitchFamily="34" charset="0"/>
              </a:rPr>
              <a:t>from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IntelOne Display Light" panose="020B0403020203020204" pitchFamily="34" charset="0"/>
              </a:rPr>
              <a:t>Release 21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IntelOne Display Light" panose="020B0403020203020204" pitchFamily="34" charset="0"/>
            </a:endParaRP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BBC9C7AE-DC69-774A-DD51-C509B842C512}"/>
              </a:ext>
            </a:extLst>
          </p:cNvPr>
          <p:cNvSpPr/>
          <p:nvPr/>
        </p:nvSpPr>
        <p:spPr>
          <a:xfrm>
            <a:off x="1811507" y="1870428"/>
            <a:ext cx="4339614" cy="408780"/>
          </a:xfrm>
          <a:custGeom>
            <a:avLst/>
            <a:gdLst>
              <a:gd name="connsiteX0" fmla="*/ 0 w 4944483"/>
              <a:gd name="connsiteY0" fmla="*/ 0 h 961407"/>
              <a:gd name="connsiteX1" fmla="*/ 4944483 w 4944483"/>
              <a:gd name="connsiteY1" fmla="*/ 0 h 961407"/>
              <a:gd name="connsiteX2" fmla="*/ 4944483 w 4944483"/>
              <a:gd name="connsiteY2" fmla="*/ 961407 h 961407"/>
              <a:gd name="connsiteX3" fmla="*/ 0 w 4944483"/>
              <a:gd name="connsiteY3" fmla="*/ 961407 h 961407"/>
              <a:gd name="connsiteX4" fmla="*/ 0 w 4944483"/>
              <a:gd name="connsiteY4" fmla="*/ 0 h 961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44483" h="961407">
                <a:moveTo>
                  <a:pt x="0" y="0"/>
                </a:moveTo>
                <a:lnTo>
                  <a:pt x="4944483" y="0"/>
                </a:lnTo>
                <a:lnTo>
                  <a:pt x="4944483" y="961407"/>
                </a:lnTo>
                <a:lnTo>
                  <a:pt x="0" y="96140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749" tIns="101749" rIns="101749" bIns="101749" numCol="1" spcCol="1270" anchor="ctr" anchorCtr="0">
            <a:noAutofit/>
          </a:bodyPr>
          <a:lstStyle/>
          <a:p>
            <a:pPr marL="0" marR="0" lvl="0" indent="0" algn="l" defTabSz="48895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IntelOne Display Light" panose="020B0403020203020204" pitchFamily="34" charset="0"/>
              </a:rPr>
              <a:t>Rotterdam, Netherland, May 8 – 10, 2024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3110BA2-0203-956B-9377-697F5C516533}"/>
              </a:ext>
            </a:extLst>
          </p:cNvPr>
          <p:cNvSpPr txBox="1"/>
          <p:nvPr/>
        </p:nvSpPr>
        <p:spPr>
          <a:xfrm>
            <a:off x="8563350" y="1375198"/>
            <a:ext cx="2944667" cy="53860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46A800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  <a:sym typeface="Helvetica"/>
              </a:rPr>
              <a:t>Workshop Summary: </a:t>
            </a: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46A800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  <a:sym typeface="Helvetica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SWS-240025</a:t>
            </a:r>
            <a:endParaRPr kumimoji="0" lang="en-GB" sz="1200" b="1" i="0" u="none" strike="noStrike" kern="1200" cap="none" spc="0" normalizeH="0" baseline="0" noProof="0" dirty="0">
              <a:ln>
                <a:noFill/>
              </a:ln>
              <a:solidFill>
                <a:srgbClr val="46A800"/>
              </a:solidFill>
              <a:effectLst/>
              <a:uLnTx/>
              <a:uFillTx/>
              <a:latin typeface="Montserrat" panose="00000500000000000000" pitchFamily="50" charset="0"/>
              <a:ea typeface="+mn-ea"/>
              <a:cs typeface="+mn-cs"/>
              <a:sym typeface="Helvetic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46A800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  <a:sym typeface="Helvetica"/>
              </a:rPr>
              <a:t>Workshop Presentations: </a:t>
            </a: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46A800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  <a:sym typeface="Helvetica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Link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46A8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0C0EFDC3-40D9-EC13-3B29-4D1573805122}"/>
              </a:ext>
            </a:extLst>
          </p:cNvPr>
          <p:cNvSpPr/>
          <p:nvPr/>
        </p:nvSpPr>
        <p:spPr>
          <a:xfrm>
            <a:off x="1791866" y="3212988"/>
            <a:ext cx="4339614" cy="343580"/>
          </a:xfrm>
          <a:custGeom>
            <a:avLst/>
            <a:gdLst>
              <a:gd name="connsiteX0" fmla="*/ 0 w 4944483"/>
              <a:gd name="connsiteY0" fmla="*/ 0 h 961407"/>
              <a:gd name="connsiteX1" fmla="*/ 4944483 w 4944483"/>
              <a:gd name="connsiteY1" fmla="*/ 0 h 961407"/>
              <a:gd name="connsiteX2" fmla="*/ 4944483 w 4944483"/>
              <a:gd name="connsiteY2" fmla="*/ 961407 h 961407"/>
              <a:gd name="connsiteX3" fmla="*/ 0 w 4944483"/>
              <a:gd name="connsiteY3" fmla="*/ 961407 h 961407"/>
              <a:gd name="connsiteX4" fmla="*/ 0 w 4944483"/>
              <a:gd name="connsiteY4" fmla="*/ 0 h 961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44483" h="961407">
                <a:moveTo>
                  <a:pt x="0" y="0"/>
                </a:moveTo>
                <a:lnTo>
                  <a:pt x="4944483" y="0"/>
                </a:lnTo>
                <a:lnTo>
                  <a:pt x="4944483" y="961407"/>
                </a:lnTo>
                <a:lnTo>
                  <a:pt x="0" y="96140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1749" tIns="101749" rIns="101749" bIns="101749" numCol="1" spcCol="1270" anchor="ctr" anchorCtr="0">
            <a:noAutofit/>
          </a:bodyPr>
          <a:lstStyle/>
          <a:p>
            <a:pPr marL="0" marR="0" lvl="0" indent="0" algn="l" defTabSz="48895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IntelOne Display Light" panose="020B0403020203020204" pitchFamily="34" charset="0"/>
              </a:rPr>
              <a:t>Incheon, S. Korea, March 10 – 11, 2025</a:t>
            </a:r>
            <a:endParaRPr kumimoji="0" lang="en-US" sz="2000" i="0" u="none" strike="noStrike" kern="1200" cap="none" spc="0" normalizeH="0" baseline="0" noProof="0" dirty="0">
              <a:ln>
                <a:noFill/>
              </a:ln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effectLst/>
              <a:uLnTx/>
              <a:uFillTx/>
              <a:latin typeface="IntelOne Display Light" panose="020B0403020203020204" pitchFamily="34" charset="0"/>
            </a:endParaRPr>
          </a:p>
        </p:txBody>
      </p:sp>
      <p:pic>
        <p:nvPicPr>
          <p:cNvPr id="26" name="Picture 25" descr="A blue logo with black background&#10;&#10;Description automatically generated">
            <a:extLst>
              <a:ext uri="{FF2B5EF4-FFF2-40B4-BE49-F238E27FC236}">
                <a16:creationId xmlns:a16="http://schemas.microsoft.com/office/drawing/2014/main" id="{6BAFAD7A-AA98-97FB-4219-DE7CF81BD07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271" y="2699141"/>
            <a:ext cx="617952" cy="547751"/>
          </a:xfrm>
          <a:prstGeom prst="rect">
            <a:avLst/>
          </a:prstGeom>
        </p:spPr>
      </p:pic>
      <p:pic>
        <p:nvPicPr>
          <p:cNvPr id="27" name="Picture 26" descr="A blue logo with black background&#10;&#10;Description automatically generated">
            <a:extLst>
              <a:ext uri="{FF2B5EF4-FFF2-40B4-BE49-F238E27FC236}">
                <a16:creationId xmlns:a16="http://schemas.microsoft.com/office/drawing/2014/main" id="{0EE1B7E6-8BAA-2EB2-97F7-199F846F3EF6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3936" y="4013622"/>
            <a:ext cx="368254" cy="326419"/>
          </a:xfrm>
          <a:prstGeom prst="rect">
            <a:avLst/>
          </a:prstGeom>
        </p:spPr>
      </p:pic>
      <p:pic>
        <p:nvPicPr>
          <p:cNvPr id="29" name="Picture 28" descr="A blue and black logo&#10;&#10;Description automatically generated">
            <a:extLst>
              <a:ext uri="{FF2B5EF4-FFF2-40B4-BE49-F238E27FC236}">
                <a16:creationId xmlns:a16="http://schemas.microsoft.com/office/drawing/2014/main" id="{77BE5D8D-E706-5AED-0534-9EEB87C51CA2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786" y="5520980"/>
            <a:ext cx="769121" cy="432631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C8929F8F-C6FF-2536-EC19-25B64ABEC391}"/>
              </a:ext>
            </a:extLst>
          </p:cNvPr>
          <p:cNvSpPr txBox="1"/>
          <p:nvPr/>
        </p:nvSpPr>
        <p:spPr>
          <a:xfrm>
            <a:off x="912248" y="1888605"/>
            <a:ext cx="72968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0D6A92"/>
                </a:solidFill>
                <a:effectLst/>
                <a:uLnTx/>
                <a:uFillTx/>
                <a:latin typeface="IntelOne Display Light" panose="020B0403020203020204" pitchFamily="34" charset="0"/>
              </a:rPr>
              <a:t>WG SA1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02FEDDB-CE64-9DD3-A3C0-053CB5C22F85}"/>
              </a:ext>
            </a:extLst>
          </p:cNvPr>
          <p:cNvSpPr txBox="1"/>
          <p:nvPr/>
        </p:nvSpPr>
        <p:spPr>
          <a:xfrm>
            <a:off x="797610" y="3246892"/>
            <a:ext cx="8915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0D6A92"/>
                </a:solidFill>
                <a:effectLst/>
                <a:uLnTx/>
                <a:uFillTx/>
                <a:latin typeface="IntelOne Display Light" panose="020B0403020203020204" pitchFamily="34" charset="0"/>
              </a:rPr>
              <a:t>TSGs#107</a:t>
            </a:r>
          </a:p>
        </p:txBody>
      </p:sp>
      <p:sp>
        <p:nvSpPr>
          <p:cNvPr id="32" name="Arrow: Down 31">
            <a:extLst>
              <a:ext uri="{FF2B5EF4-FFF2-40B4-BE49-F238E27FC236}">
                <a16:creationId xmlns:a16="http://schemas.microsoft.com/office/drawing/2014/main" id="{A8AD6CFE-7BCA-E248-072F-3ED950F39E25}"/>
              </a:ext>
            </a:extLst>
          </p:cNvPr>
          <p:cNvSpPr/>
          <p:nvPr/>
        </p:nvSpPr>
        <p:spPr>
          <a:xfrm>
            <a:off x="188400" y="1581856"/>
            <a:ext cx="280615" cy="4602257"/>
          </a:xfrm>
          <a:prstGeom prst="down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IntelOne Display Light" panose="020B040302020302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C4B5099-F758-BAFC-8519-0F956F9AA690}"/>
              </a:ext>
            </a:extLst>
          </p:cNvPr>
          <p:cNvSpPr txBox="1"/>
          <p:nvPr/>
        </p:nvSpPr>
        <p:spPr>
          <a:xfrm>
            <a:off x="81273" y="1285093"/>
            <a:ext cx="5373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IntelOne Display Light" panose="020B0403020203020204" pitchFamily="34" charset="0"/>
              </a:rPr>
              <a:t>2024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6C87831-A35D-67BF-2DF4-2E501F1007FD}"/>
              </a:ext>
            </a:extLst>
          </p:cNvPr>
          <p:cNvSpPr txBox="1"/>
          <p:nvPr/>
        </p:nvSpPr>
        <p:spPr>
          <a:xfrm>
            <a:off x="7200619" y="2012593"/>
            <a:ext cx="4405881" cy="46166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1200" b="1" dirty="0">
                <a:latin typeface="Montserrat" panose="00000500000000000000" pitchFamily="2" charset="0"/>
                <a:hlinkClick r:id="rId12"/>
              </a:rPr>
              <a:t>SP-241391</a:t>
            </a:r>
            <a:r>
              <a:rPr lang="en-GB" sz="1200" dirty="0">
                <a:latin typeface="Montserrat" panose="00000500000000000000" pitchFamily="2" charset="0"/>
              </a:rPr>
              <a:t>: SA1 6G study item on </a:t>
            </a:r>
            <a:r>
              <a:rPr lang="en-US" sz="1200" dirty="0">
                <a:latin typeface="Montserrat" panose="00000500000000000000" pitchFamily="2" charset="0"/>
              </a:rPr>
              <a:t>use cases and service requirements </a:t>
            </a:r>
            <a:r>
              <a:rPr lang="en-GB" sz="1200" dirty="0">
                <a:latin typeface="Montserrat" panose="00000500000000000000" pitchFamily="2" charset="0"/>
              </a:rPr>
              <a:t>(FS_6G_REQ) </a:t>
            </a:r>
            <a:r>
              <a:rPr lang="en-US" sz="1200" b="1" dirty="0">
                <a:latin typeface="Montserrat" panose="00000500000000000000" pitchFamily="2" charset="0"/>
              </a:rPr>
              <a:t>approved</a:t>
            </a:r>
            <a:r>
              <a:rPr lang="en-US" sz="1200" dirty="0">
                <a:latin typeface="Montserrat" panose="00000500000000000000" pitchFamily="2" charset="0"/>
              </a:rPr>
              <a:t> at </a:t>
            </a:r>
            <a:r>
              <a:rPr lang="en-GB" sz="1200" dirty="0">
                <a:latin typeface="Montserrat" panose="00000500000000000000" pitchFamily="2" charset="0"/>
              </a:rPr>
              <a:t>TSG SA#105.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31D446B-8BDF-D521-0FA2-84C5C51E6AE8}"/>
              </a:ext>
            </a:extLst>
          </p:cNvPr>
          <p:cNvSpPr txBox="1"/>
          <p:nvPr/>
        </p:nvSpPr>
        <p:spPr>
          <a:xfrm>
            <a:off x="7039291" y="3936253"/>
            <a:ext cx="4673340" cy="6678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171450" lvl="2" defTabSz="7112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1200" b="1" dirty="0">
                <a:latin typeface="Montserrat" panose="00000500000000000000" pitchFamily="2" charset="0"/>
                <a:hlinkClick r:id="rId13"/>
              </a:rPr>
              <a:t>RP‑250810</a:t>
            </a:r>
            <a:r>
              <a:rPr lang="en-US" sz="1200" dirty="0">
                <a:latin typeface="Montserrat" panose="00000500000000000000" pitchFamily="2" charset="0"/>
              </a:rPr>
              <a:t>: The 6G RAN Plenary Study (phase I &amp; II) </a:t>
            </a:r>
            <a:br>
              <a:rPr lang="en-US" sz="1200" dirty="0">
                <a:latin typeface="Montserrat" panose="00000500000000000000" pitchFamily="2" charset="0"/>
              </a:rPr>
            </a:br>
            <a:r>
              <a:rPr lang="en-US" sz="1200" dirty="0">
                <a:latin typeface="Montserrat" panose="00000500000000000000" pitchFamily="2" charset="0"/>
              </a:rPr>
              <a:t>was approved at TSG RAN#106/ update RAN#107</a:t>
            </a:r>
          </a:p>
          <a:p>
            <a:pPr marL="171450" lvl="2" defTabSz="7112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1200" b="1" kern="1200" dirty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Montserrat" panose="00000500000000000000" pitchFamily="2" charset="0"/>
                <a:ea typeface="Helvetica Neue"/>
                <a:cs typeface="Helvetica Neue"/>
              </a:rPr>
              <a:t>See next slide for the 6G studies timelines</a:t>
            </a:r>
            <a:endParaRPr lang="en-US" sz="12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Montserrat" panose="00000500000000000000" pitchFamily="2" charset="0"/>
              <a:ea typeface="Helvetica Neue"/>
              <a:cs typeface="Helvetica Neue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2428C59-7411-9C82-DA04-15E7F30E5B75}"/>
              </a:ext>
            </a:extLst>
          </p:cNvPr>
          <p:cNvSpPr txBox="1"/>
          <p:nvPr/>
        </p:nvSpPr>
        <p:spPr>
          <a:xfrm>
            <a:off x="7200619" y="5109955"/>
            <a:ext cx="4490635" cy="12111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lvl="0" algn="l" defTabSz="48895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100" kern="1200" dirty="0">
                <a:latin typeface="Montserrat" panose="00000500000000000000" pitchFamily="2" charset="0"/>
              </a:rPr>
              <a:t>Release 21 is expected to produce the 1st set of 3GPP 6G technical specifications and will be the release for IMT-2030 submission before 2030 and is expected to be delivered with a single drop (i.e., a single code freeze).</a:t>
            </a:r>
          </a:p>
          <a:p>
            <a:pPr defTabSz="488950">
              <a:spcBef>
                <a:spcPct val="0"/>
              </a:spcBef>
              <a:spcAft>
                <a:spcPct val="35000"/>
              </a:spcAft>
            </a:pPr>
            <a:r>
              <a:rPr lang="en-US" sz="1100" b="1" dirty="0">
                <a:latin typeface="Montserrat" panose="00000500000000000000" pitchFamily="2" charset="0"/>
              </a:rPr>
              <a:t>Rel-21 timeline is to be decided no later than June 2026</a:t>
            </a:r>
          </a:p>
          <a:p>
            <a:pPr marL="171450" indent="-171450" defTabSz="488950">
              <a:spcBef>
                <a:spcPct val="0"/>
              </a:spcBef>
              <a:spcAft>
                <a:spcPct val="35000"/>
              </a:spcAft>
              <a:buFont typeface="Arial" panose="020B0604020202020204" pitchFamily="34" charset="0"/>
              <a:buChar char="•"/>
            </a:pPr>
            <a:r>
              <a:rPr lang="en-US" sz="1000" dirty="0">
                <a:latin typeface="Montserrat" panose="00000500000000000000" pitchFamily="2" charset="0"/>
              </a:rPr>
              <a:t>However, ASN.1/</a:t>
            </a:r>
            <a:r>
              <a:rPr lang="en-US" sz="1000" dirty="0" err="1">
                <a:latin typeface="Montserrat" panose="00000500000000000000" pitchFamily="2" charset="0"/>
              </a:rPr>
              <a:t>OpenAPI</a:t>
            </a:r>
            <a:r>
              <a:rPr lang="en-US" sz="1000" dirty="0">
                <a:latin typeface="Montserrat" panose="00000500000000000000" pitchFamily="2" charset="0"/>
              </a:rPr>
              <a:t> freeze date is no earlier than Mar. 2029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09F2395-9949-46B7-51C9-075B24F03783}"/>
              </a:ext>
            </a:extLst>
          </p:cNvPr>
          <p:cNvSpPr txBox="1"/>
          <p:nvPr/>
        </p:nvSpPr>
        <p:spPr>
          <a:xfrm>
            <a:off x="42905" y="6289195"/>
            <a:ext cx="5469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IntelOne Display Light" panose="020B0403020203020204" pitchFamily="34" charset="0"/>
              </a:rPr>
              <a:t>2030</a:t>
            </a:r>
          </a:p>
        </p:txBody>
      </p:sp>
      <p:sp>
        <p:nvSpPr>
          <p:cNvPr id="21" name="TextBox 19">
            <a:extLst>
              <a:ext uri="{FF2B5EF4-FFF2-40B4-BE49-F238E27FC236}">
                <a16:creationId xmlns:a16="http://schemas.microsoft.com/office/drawing/2014/main" id="{79D03CC4-A482-7AE1-AFD2-E490705273D1}"/>
              </a:ext>
            </a:extLst>
          </p:cNvPr>
          <p:cNvSpPr txBox="1"/>
          <p:nvPr/>
        </p:nvSpPr>
        <p:spPr>
          <a:xfrm>
            <a:off x="8964045" y="3082730"/>
            <a:ext cx="3091018" cy="53860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46A800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  <a:sym typeface="Helvetica"/>
              </a:rPr>
              <a:t>Workshop Summary: </a:t>
            </a:r>
            <a:r>
              <a:rPr lang="de-DE" sz="1200" b="1" dirty="0">
                <a:solidFill>
                  <a:srgbClr val="46A800"/>
                </a:solidFill>
                <a:latin typeface="Montserrat" panose="00000500000000000000" pitchFamily="50" charset="0"/>
                <a:hlinkClick r:id="rId1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6GWS-250243</a:t>
            </a:r>
            <a:endParaRPr lang="en-GB" sz="1200" b="1" dirty="0">
              <a:solidFill>
                <a:srgbClr val="46A800"/>
              </a:solidFill>
              <a:latin typeface="Montserrat" panose="00000500000000000000" pitchFamily="50" charset="0"/>
              <a:sym typeface="Helvetic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46A800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  <a:sym typeface="Helvetica"/>
              </a:rPr>
              <a:t>Workshop Presentations: </a:t>
            </a: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46A800"/>
                </a:solidFill>
                <a:effectLst/>
                <a:uLnTx/>
                <a:uFillTx/>
                <a:latin typeface="Montserrat" panose="00000500000000000000" pitchFamily="50" charset="0"/>
                <a:ea typeface="+mn-ea"/>
                <a:cs typeface="+mn-cs"/>
                <a:sym typeface="Helvetica"/>
                <a:hlinkClick r:id="rId1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Link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46A8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4" name="Grafik 23" descr="Abzeichen Tick1 mit einfarbiger Füllung">
            <a:extLst>
              <a:ext uri="{FF2B5EF4-FFF2-40B4-BE49-F238E27FC236}">
                <a16:creationId xmlns:a16="http://schemas.microsoft.com/office/drawing/2014/main" id="{C0E33D6C-D440-153A-7BB2-F5902EC561C1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6468765" y="1548702"/>
            <a:ext cx="625641" cy="625641"/>
          </a:xfrm>
          <a:prstGeom prst="rect">
            <a:avLst/>
          </a:prstGeom>
        </p:spPr>
      </p:pic>
      <p:pic>
        <p:nvPicPr>
          <p:cNvPr id="38" name="Grafik 37" descr="Abzeichen Tick1 mit einfarbiger Füllung">
            <a:extLst>
              <a:ext uri="{FF2B5EF4-FFF2-40B4-BE49-F238E27FC236}">
                <a16:creationId xmlns:a16="http://schemas.microsoft.com/office/drawing/2014/main" id="{6AD7159F-550D-522F-A4DE-D5394ECD182E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6468765" y="2795248"/>
            <a:ext cx="625641" cy="625641"/>
          </a:xfrm>
          <a:prstGeom prst="rect">
            <a:avLst/>
          </a:prstGeom>
        </p:spPr>
      </p:pic>
      <p:pic>
        <p:nvPicPr>
          <p:cNvPr id="39" name="Picture 1">
            <a:extLst>
              <a:ext uri="{FF2B5EF4-FFF2-40B4-BE49-F238E27FC236}">
                <a16:creationId xmlns:a16="http://schemas.microsoft.com/office/drawing/2014/main" id="{0465D20B-220D-CC00-2CE3-42ED1FC6F66F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400" y="356294"/>
            <a:ext cx="994595" cy="578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42797205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46c98d88-e344-4ed4-8496-4ed7712e255d}" enabled="0" method="" siteId="{46c98d88-e344-4ed4-8496-4ed7712e255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2079</Words>
  <Application>Microsoft Office PowerPoint</Application>
  <PresentationFormat>Breitbild</PresentationFormat>
  <Paragraphs>276</Paragraphs>
  <Slides>13</Slides>
  <Notes>8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9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13</vt:i4>
      </vt:variant>
    </vt:vector>
  </HeadingPairs>
  <TitlesOfParts>
    <vt:vector size="24" baseType="lpstr">
      <vt:lpstr>Arial</vt:lpstr>
      <vt:lpstr>Calibri</vt:lpstr>
      <vt:lpstr>Calibri Light</vt:lpstr>
      <vt:lpstr>Century Gothic</vt:lpstr>
      <vt:lpstr>Helvetica Neue</vt:lpstr>
      <vt:lpstr>Intel Clear</vt:lpstr>
      <vt:lpstr>IntelOne Display Light</vt:lpstr>
      <vt:lpstr>Montserrat</vt:lpstr>
      <vt:lpstr>Times New Roman</vt:lpstr>
      <vt:lpstr>Office Theme</vt:lpstr>
      <vt:lpstr>2_Office Theme</vt:lpstr>
      <vt:lpstr>3GPP Introduction and 6G workplan</vt:lpstr>
      <vt:lpstr>3GPP – How the project Works</vt:lpstr>
      <vt:lpstr>3GPP standards eco-system </vt:lpstr>
      <vt:lpstr>Technical Specification Groups (TSG)</vt:lpstr>
      <vt:lpstr>Work Schedule driven by technical meetings</vt:lpstr>
      <vt:lpstr>Three stage approach to Features, through Releases</vt:lpstr>
      <vt:lpstr>Bringing the work into the groups</vt:lpstr>
      <vt:lpstr>3GPP Work Planning</vt:lpstr>
      <vt:lpstr>Overall 3GPP 6G Workplan</vt:lpstr>
      <vt:lpstr>Release 20: 6G Timeline</vt:lpstr>
      <vt:lpstr>Release 20: 6G Study Items (SI)</vt:lpstr>
      <vt:lpstr>Concluding thoughts</vt:lpstr>
      <vt:lpstr>Thank you!</vt:lpstr>
    </vt:vector>
  </TitlesOfParts>
  <Company>ETSI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Kevin Flynn</dc:creator>
  <cp:lastModifiedBy>Deutsche Telekom AG (Axel Klatt)</cp:lastModifiedBy>
  <cp:revision>166</cp:revision>
  <dcterms:created xsi:type="dcterms:W3CDTF">2024-04-09T22:59:43Z</dcterms:created>
  <dcterms:modified xsi:type="dcterms:W3CDTF">2025-04-16T15:04:50Z</dcterms:modified>
</cp:coreProperties>
</file>