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5"/>
  </p:notesMasterIdLst>
  <p:sldIdLst>
    <p:sldId id="256" r:id="rId4"/>
    <p:sldId id="290" r:id="rId5"/>
    <p:sldId id="300" r:id="rId6"/>
    <p:sldId id="297" r:id="rId7"/>
    <p:sldId id="292" r:id="rId8"/>
    <p:sldId id="293" r:id="rId9"/>
    <p:sldId id="294" r:id="rId10"/>
    <p:sldId id="295" r:id="rId11"/>
    <p:sldId id="298" r:id="rId12"/>
    <p:sldId id="301" r:id="rId13"/>
    <p:sldId id="299" r:id="rId14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E996C1-DBF3-47A5-9443-649BB043408D}" v="15" dt="2025-02-07T08:40:51.0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80" autoAdjust="0"/>
    <p:restoredTop sz="86437" autoAdjust="0"/>
  </p:normalViewPr>
  <p:slideViewPr>
    <p:cSldViewPr>
      <p:cViewPr varScale="1">
        <p:scale>
          <a:sx n="247" d="100"/>
          <a:sy n="247" d="100"/>
        </p:scale>
        <p:origin x="3036" y="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Hongchao" userId="702c55d0-d836-477d-97ea-f9322ee19a3a" providerId="ADAL" clId="{5B72334F-B7BF-4ACB-B1CB-6696D6E6C1FE}"/>
    <pc:docChg chg="custSel modSld">
      <pc:chgData name="Li, Hongchao" userId="702c55d0-d836-477d-97ea-f9322ee19a3a" providerId="ADAL" clId="{5B72334F-B7BF-4ACB-B1CB-6696D6E6C1FE}" dt="2025-02-07T08:47:26.251" v="0" actId="313"/>
      <pc:docMkLst>
        <pc:docMk/>
      </pc:docMkLst>
      <pc:sldChg chg="modSp mod">
        <pc:chgData name="Li, Hongchao" userId="702c55d0-d836-477d-97ea-f9322ee19a3a" providerId="ADAL" clId="{5B72334F-B7BF-4ACB-B1CB-6696D6E6C1FE}" dt="2025-02-07T08:47:26.251" v="0" actId="313"/>
        <pc:sldMkLst>
          <pc:docMk/>
          <pc:sldMk cId="2794631716" sldId="292"/>
        </pc:sldMkLst>
        <pc:spChg chg="mod">
          <ac:chgData name="Li, Hongchao" userId="702c55d0-d836-477d-97ea-f9322ee19a3a" providerId="ADAL" clId="{5B72334F-B7BF-4ACB-B1CB-6696D6E6C1FE}" dt="2025-02-07T08:47:26.251" v="0" actId="313"/>
          <ac:spMkLst>
            <pc:docMk/>
            <pc:sldMk cId="2794631716" sldId="292"/>
            <ac:spMk id="3" creationId="{00000000-0000-0000-0000-000000000000}"/>
          </ac:spMkLst>
        </pc:spChg>
      </pc:sldChg>
    </pc:docChg>
  </pc:docChgLst>
  <pc:docChgLst>
    <pc:chgData name="Suzuki Hidetoshi (鈴木 秀俊)" userId="2d5c9a77-1855-4cfe-886f-35d8c7c5ad06" providerId="ADAL" clId="{B0E996C1-DBF3-47A5-9443-649BB043408D}"/>
    <pc:docChg chg="undo custSel modSld">
      <pc:chgData name="Suzuki Hidetoshi (鈴木 秀俊)" userId="2d5c9a77-1855-4cfe-886f-35d8c7c5ad06" providerId="ADAL" clId="{B0E996C1-DBF3-47A5-9443-649BB043408D}" dt="2025-02-07T08:40:51.055" v="14" actId="207"/>
      <pc:docMkLst>
        <pc:docMk/>
      </pc:docMkLst>
      <pc:sldChg chg="modSp mod">
        <pc:chgData name="Suzuki Hidetoshi (鈴木 秀俊)" userId="2d5c9a77-1855-4cfe-886f-35d8c7c5ad06" providerId="ADAL" clId="{B0E996C1-DBF3-47A5-9443-649BB043408D}" dt="2025-02-07T08:40:51.055" v="14" actId="207"/>
        <pc:sldMkLst>
          <pc:docMk/>
          <pc:sldMk cId="2794631716" sldId="292"/>
        </pc:sldMkLst>
        <pc:spChg chg="mod">
          <ac:chgData name="Suzuki Hidetoshi (鈴木 秀俊)" userId="2d5c9a77-1855-4cfe-886f-35d8c7c5ad06" providerId="ADAL" clId="{B0E996C1-DBF3-47A5-9443-649BB043408D}" dt="2025-02-07T08:40:41.518" v="12" actId="207"/>
          <ac:spMkLst>
            <pc:docMk/>
            <pc:sldMk cId="2794631716" sldId="292"/>
            <ac:spMk id="2" creationId="{00000000-0000-0000-0000-000000000000}"/>
          </ac:spMkLst>
        </pc:spChg>
        <pc:spChg chg="mod">
          <ac:chgData name="Suzuki Hidetoshi (鈴木 秀俊)" userId="2d5c9a77-1855-4cfe-886f-35d8c7c5ad06" providerId="ADAL" clId="{B0E996C1-DBF3-47A5-9443-649BB043408D}" dt="2025-02-07T08:40:51.055" v="14" actId="207"/>
          <ac:spMkLst>
            <pc:docMk/>
            <pc:sldMk cId="2794631716" sldId="292"/>
            <ac:spMk id="3" creationId="{00000000-0000-0000-0000-000000000000}"/>
          </ac:spMkLst>
        </pc:spChg>
      </pc:sldChg>
      <pc:sldChg chg="modSp mod">
        <pc:chgData name="Suzuki Hidetoshi (鈴木 秀俊)" userId="2d5c9a77-1855-4cfe-886f-35d8c7c5ad06" providerId="ADAL" clId="{B0E996C1-DBF3-47A5-9443-649BB043408D}" dt="2025-02-07T08:40:08.150" v="1" actId="207"/>
        <pc:sldMkLst>
          <pc:docMk/>
          <pc:sldMk cId="3260933716" sldId="300"/>
        </pc:sldMkLst>
        <pc:spChg chg="mod">
          <ac:chgData name="Suzuki Hidetoshi (鈴木 秀俊)" userId="2d5c9a77-1855-4cfe-886f-35d8c7c5ad06" providerId="ADAL" clId="{B0E996C1-DBF3-47A5-9443-649BB043408D}" dt="2025-02-07T08:40:08.150" v="1" actId="207"/>
          <ac:spMkLst>
            <pc:docMk/>
            <pc:sldMk cId="3260933716" sldId="30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+mj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2025/2/14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None/>
        <a:tabLst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/>
              <a:t>Panasonic view on 6G RAN</a:t>
            </a:r>
            <a:endParaRPr kumimoji="1" lang="ja-JP" altLang="en-US" sz="3600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C8F046B9-25CE-49CB-D199-FDE4E871916C}"/>
              </a:ext>
            </a:extLst>
          </p:cNvPr>
          <p:cNvSpPr txBox="1">
            <a:spLocks/>
          </p:cNvSpPr>
          <p:nvPr/>
        </p:nvSpPr>
        <p:spPr>
          <a:xfrm>
            <a:off x="755576" y="5805264"/>
            <a:ext cx="7775575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altLang="fr-FR">
                <a:solidFill>
                  <a:schemeClr val="tx1"/>
                </a:solidFill>
              </a:rPr>
              <a:t>Sources: Panasonic</a:t>
            </a:r>
            <a:endParaRPr lang="fr-FR" altLang="fr-FR" dirty="0">
              <a:solidFill>
                <a:schemeClr val="tx1"/>
              </a:solidFill>
            </a:endParaRPr>
          </a:p>
        </p:txBody>
      </p:sp>
      <p:sp>
        <p:nvSpPr>
          <p:cNvPr id="7" name="ZoneTexte 4">
            <a:extLst>
              <a:ext uri="{FF2B5EF4-FFF2-40B4-BE49-F238E27FC236}">
                <a16:creationId xmlns:a16="http://schemas.microsoft.com/office/drawing/2014/main" id="{98CAE049-6B83-80E6-BA30-C272F639E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274440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/>
              <a:t>3GPP workshop on 6G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/>
              <a:t>Incheon, Korea, March 10-11, 2025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Agenda:</a:t>
            </a:r>
            <a:r>
              <a:rPr lang="en-US" altLang="fr-FR" sz="1400"/>
              <a:t>	4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TDOC:</a:t>
            </a:r>
            <a:r>
              <a:rPr lang="en-US" altLang="fr-FR" sz="1400"/>
              <a:t>	6GWS-250034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For:	discussion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/>
              <a:t>L2 and L3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/>
              <a:t>Some reconsideration on the relation among L1, L2 and L3</a:t>
            </a:r>
          </a:p>
          <a:p>
            <a:pPr lvl="1"/>
            <a:r>
              <a:rPr lang="en-US" altLang="ja-JP"/>
              <a:t>Some function may be duplicated just because of the difference of the layer like mobility relation. Faster RRC can simplify them?</a:t>
            </a:r>
          </a:p>
          <a:p>
            <a:pPr lvl="1"/>
            <a:r>
              <a:rPr lang="en-US" altLang="ja-JP"/>
              <a:t>CU/DU split and RRC/MAC split relation?</a:t>
            </a:r>
          </a:p>
          <a:p>
            <a:pPr lvl="1"/>
            <a:endParaRPr lang="en-US" altLang="ja-JP"/>
          </a:p>
          <a:p>
            <a:r>
              <a:rPr lang="en-US" altLang="ja-JP"/>
              <a:t>For AI performance monitriong and model transfer/delivery, fat c-plane almost same as u-plane would be required.</a:t>
            </a:r>
          </a:p>
          <a:p>
            <a:pPr marL="457200" lvl="1" indent="0">
              <a:buNone/>
            </a:pPr>
            <a:endParaRPr lang="en-US" altLang="ja-JP"/>
          </a:p>
          <a:p>
            <a:r>
              <a:rPr lang="en-US" altLang="ja-JP"/>
              <a:t>Ambient IoT requires redesign of the protocol but can be progressed independence of 6G. It would be one of essential component of 6G.</a:t>
            </a:r>
          </a:p>
          <a:p>
            <a:endParaRPr lang="en-US" altLang="ja-JP"/>
          </a:p>
          <a:p>
            <a:pPr lvl="1"/>
            <a:endParaRPr lang="en-US" altLang="ja-JP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0331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Autofit/>
          </a:bodyPr>
          <a:lstStyle/>
          <a:p>
            <a:pPr lvl="0"/>
            <a:r>
              <a:rPr lang="en-US" altLang="ja-JP" sz="1800"/>
              <a:t>[1] Rec. ITU-R M.2160 Framework for IMT 2030</a:t>
            </a:r>
          </a:p>
          <a:p>
            <a:pPr lvl="0"/>
            <a:r>
              <a:rPr lang="en-US" altLang="ja-JP" sz="1800"/>
              <a:t>[2] Rep. ITU-R M.2516 Future Technology Trends</a:t>
            </a:r>
          </a:p>
          <a:p>
            <a:pPr lvl="0"/>
            <a:r>
              <a:rPr lang="en-US" altLang="ja-JP" sz="1800"/>
              <a:t>[3] Beyond 5G White Paper, eyond 5G Promotion Consortium</a:t>
            </a:r>
          </a:p>
          <a:p>
            <a:pPr lvl="0"/>
            <a:r>
              <a:rPr lang="en-US" altLang="ja-JP" sz="1800"/>
              <a:t>[4] “6G POSITION STATEMENT”, NGMN Alliance</a:t>
            </a:r>
          </a:p>
          <a:p>
            <a:pPr lvl="0"/>
            <a:r>
              <a:rPr lang="en-US" altLang="ja-JP" sz="1800"/>
              <a:t>[5] S1-241189,</a:t>
            </a:r>
            <a:r>
              <a:rPr lang="ja-JP" altLang="en-US" sz="1800"/>
              <a:t> </a:t>
            </a:r>
            <a:r>
              <a:rPr lang="en-US" altLang="ja-JP" sz="1800"/>
              <a:t>“Vodafone’s view on 6G”, Vodafone, SA1#106</a:t>
            </a:r>
          </a:p>
          <a:p>
            <a:pPr lvl="0"/>
            <a:r>
              <a:rPr lang="en-US" altLang="ja-JP" sz="1800"/>
              <a:t>[6] RP-242141, "On demand SIB 1 and the need for case 1 for multi-vendor RAN", Vodafone, Deutsche Telekom, Orange, Lenovo, Google, Fraunhofer IIS and Fraunhofer HHI, ETRI, CEWiT", RAN#105</a:t>
            </a:r>
            <a:endParaRPr lang="en-US" altLang="ja-JP" sz="1600"/>
          </a:p>
          <a:p>
            <a:pPr lvl="0"/>
            <a:endParaRPr lang="en-US" altLang="ja-JP" sz="1800"/>
          </a:p>
          <a:p>
            <a:pPr marL="457200" lvl="1" indent="0">
              <a:buNone/>
            </a:pPr>
            <a:endParaRPr lang="en-US" altLang="ja-JP" sz="1400" dirty="0"/>
          </a:p>
          <a:p>
            <a:pPr marL="0" lvl="0" indent="0">
              <a:buNone/>
            </a:pPr>
            <a:endParaRPr lang="en-US" altLang="ja-JP" sz="1200" dirty="0"/>
          </a:p>
          <a:p>
            <a:endParaRPr lang="en-US" altLang="ja-JP" sz="11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847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New RAT as module level 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ja-JP"/>
              <a:t>NR design takes into account forward compatibility. Many of features have been and would be introduced without new framework thanks to following.</a:t>
            </a:r>
          </a:p>
          <a:p>
            <a:pPr lvl="1"/>
            <a:r>
              <a:rPr lang="en-US" altLang="ja-JP"/>
              <a:t>Design of minimizing always-on signal</a:t>
            </a:r>
          </a:p>
          <a:p>
            <a:pPr lvl="1"/>
            <a:r>
              <a:rPr lang="en-US" altLang="ja-JP"/>
              <a:t>Flexibility on subcarrier spacing</a:t>
            </a:r>
          </a:p>
          <a:p>
            <a:pPr lvl="1"/>
            <a:r>
              <a:rPr lang="en-US" altLang="ja-JP"/>
              <a:t>Flexibility on PDCCH reception like CORESET concept</a:t>
            </a:r>
          </a:p>
          <a:p>
            <a:pPr lvl="1"/>
            <a:r>
              <a:rPr lang="en-US" altLang="ja-JP"/>
              <a:t>PDSCH/PUSCH is flexible resource assignment</a:t>
            </a:r>
          </a:p>
          <a:p>
            <a:pPr lvl="1"/>
            <a:r>
              <a:rPr lang="en-US" altLang="ja-JP"/>
              <a:t>Flexible design on PUCCH, SRS, DMRS, PRS and so on.</a:t>
            </a:r>
          </a:p>
          <a:p>
            <a:pPr lvl="1"/>
            <a:endParaRPr lang="en-US" altLang="ja-JP"/>
          </a:p>
          <a:p>
            <a:r>
              <a:rPr lang="en-US" altLang="ja-JP"/>
              <a:t>There are strong views on the need of smooth evolution and software oriented [4][5].</a:t>
            </a:r>
          </a:p>
          <a:p>
            <a:pPr lvl="1"/>
            <a:endParaRPr lang="en-US" altLang="ja-JP"/>
          </a:p>
          <a:p>
            <a:endParaRPr lang="en-US" altLang="ja-JP"/>
          </a:p>
          <a:p>
            <a:pPr marL="0" indent="0">
              <a:buNone/>
            </a:pPr>
            <a:endParaRPr lang="en-US" altLang="ja-JP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6026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New RAT as module level 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ja-JP" dirty="0"/>
              <a:t>Even based on NR framework of subframe/slot framework, new technology would be possible to be introduced. </a:t>
            </a:r>
          </a:p>
          <a:p>
            <a:pPr lvl="1"/>
            <a:r>
              <a:rPr lang="en-US" altLang="ja-JP" dirty="0"/>
              <a:t>Radio interface enhancement like extreme-MIMO, in-band full duplex, reconfigurable intelligent surfaces and so on could be introduced by certain subframe.</a:t>
            </a:r>
          </a:p>
          <a:p>
            <a:pPr lvl="1"/>
            <a:r>
              <a:rPr lang="en-US" altLang="ja-JP" dirty="0"/>
              <a:t>THz and OAM may require some </a:t>
            </a:r>
            <a:r>
              <a:rPr lang="en-US" altLang="ja-JP"/>
              <a:t>numerology</a:t>
            </a:r>
            <a:r>
              <a:rPr lang="en-US" altLang="ja-JP" dirty="0"/>
              <a:t> but the framework may be still kept.</a:t>
            </a:r>
          </a:p>
          <a:p>
            <a:pPr lvl="2"/>
            <a:r>
              <a:rPr lang="en-US" altLang="ja-JP" dirty="0"/>
              <a:t>Introduction of PA friendly DL, e.g. SC-FDMA based DL may require framework change and careful study would be required.</a:t>
            </a:r>
          </a:p>
          <a:p>
            <a:pPr lvl="1"/>
            <a:r>
              <a:rPr lang="en-US" altLang="ja-JP" dirty="0"/>
              <a:t>Radio network enhancement like ultra-dense network, user-centric network, native-AI enabled RAN functions, ubiquitous connectivity and so on would not require the drastic change of </a:t>
            </a:r>
            <a:r>
              <a:rPr lang="en-US" altLang="ja-JP"/>
              <a:t>airinterface</a:t>
            </a:r>
            <a:r>
              <a:rPr lang="en-US" altLang="ja-JP" dirty="0"/>
              <a:t>. </a:t>
            </a:r>
          </a:p>
          <a:p>
            <a:pPr lvl="1"/>
            <a:r>
              <a:rPr lang="en-US" altLang="ja-JP" dirty="0"/>
              <a:t>Integrated sensing and communication may require some new reference signal but would be able to be introduced in NR framework.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0933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New RAT as module level 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/>
              <a:t>Introduce new change as module level.</a:t>
            </a:r>
          </a:p>
          <a:p>
            <a:pPr lvl="1"/>
            <a:r>
              <a:rPr lang="en-US" altLang="ja-JP"/>
              <a:t>Full redesign for new RAT is not required. </a:t>
            </a:r>
          </a:p>
          <a:p>
            <a:pPr lvl="1"/>
            <a:r>
              <a:rPr lang="en-US" altLang="ja-JP"/>
              <a:t>More flexibility on “backward compatibility”</a:t>
            </a:r>
          </a:p>
          <a:p>
            <a:pPr lvl="2"/>
            <a:r>
              <a:rPr lang="en-US" altLang="ja-JP"/>
              <a:t>Even if initial access per cell is different,</a:t>
            </a:r>
          </a:p>
          <a:p>
            <a:pPr lvl="3"/>
            <a:r>
              <a:rPr lang="en-US" altLang="ja-JP"/>
              <a:t>it can be backward compatible by multiple cells.</a:t>
            </a:r>
          </a:p>
          <a:p>
            <a:pPr lvl="3"/>
            <a:r>
              <a:rPr lang="en-US" altLang="ja-JP"/>
              <a:t>other functions are compatible allows smooth introduction.</a:t>
            </a:r>
          </a:p>
          <a:p>
            <a:endParaRPr lang="en-US" altLang="ja-JP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2E24243-243E-CAA5-0487-72AA96E7F589}"/>
              </a:ext>
            </a:extLst>
          </p:cNvPr>
          <p:cNvSpPr/>
          <p:nvPr/>
        </p:nvSpPr>
        <p:spPr>
          <a:xfrm>
            <a:off x="2915816" y="5005987"/>
            <a:ext cx="5688632" cy="12716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NR</a:t>
            </a:r>
            <a:r>
              <a:rPr kumimoji="1" lang="en-US"/>
              <a:t> </a:t>
            </a:r>
            <a:r>
              <a:rPr kumimoji="1" lang="en-US" dirty="0"/>
              <a:t>framework</a:t>
            </a:r>
            <a:endParaRPr kumimoji="1" lang="en-GB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5018C5E-8C75-03D9-4FAE-875734258B6B}"/>
              </a:ext>
            </a:extLst>
          </p:cNvPr>
          <p:cNvSpPr txBox="1"/>
          <p:nvPr/>
        </p:nvSpPr>
        <p:spPr>
          <a:xfrm>
            <a:off x="918509" y="5457152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NR framework</a:t>
            </a:r>
            <a:endParaRPr kumimoji="1" lang="en-GB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1689248-8FDB-AF88-3767-3E7AA5FF1877}"/>
              </a:ext>
            </a:extLst>
          </p:cNvPr>
          <p:cNvSpPr txBox="1"/>
          <p:nvPr/>
        </p:nvSpPr>
        <p:spPr>
          <a:xfrm>
            <a:off x="1187624" y="397703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/>
              <a:t>Module</a:t>
            </a:r>
            <a:endParaRPr kumimoji="1" lang="en-GB" dirty="0"/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5A17B3CF-55FB-B9BD-88B2-0C6E810D6D3E}"/>
              </a:ext>
            </a:extLst>
          </p:cNvPr>
          <p:cNvSpPr/>
          <p:nvPr/>
        </p:nvSpPr>
        <p:spPr>
          <a:xfrm>
            <a:off x="2924126" y="3593029"/>
            <a:ext cx="711770" cy="12716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/>
              <a:t>NR</a:t>
            </a:r>
          </a:p>
          <a:p>
            <a:pPr algn="ctr"/>
            <a:r>
              <a:rPr lang="en-US" sz="1200"/>
              <a:t>Initial </a:t>
            </a:r>
          </a:p>
          <a:p>
            <a:pPr algn="ctr"/>
            <a:r>
              <a:rPr lang="en-US" sz="1200"/>
              <a:t>access proceudre</a:t>
            </a:r>
            <a:endParaRPr lang="en-US" sz="1200" dirty="0"/>
          </a:p>
        </p:txBody>
      </p:sp>
      <p:sp>
        <p:nvSpPr>
          <p:cNvPr id="9" name="角丸四角形 12">
            <a:extLst>
              <a:ext uri="{FF2B5EF4-FFF2-40B4-BE49-F238E27FC236}">
                <a16:creationId xmlns:a16="http://schemas.microsoft.com/office/drawing/2014/main" id="{E04A616A-9CFA-A6C4-3269-DEAE78131273}"/>
              </a:ext>
            </a:extLst>
          </p:cNvPr>
          <p:cNvSpPr/>
          <p:nvPr/>
        </p:nvSpPr>
        <p:spPr>
          <a:xfrm>
            <a:off x="3707863" y="3593029"/>
            <a:ext cx="711770" cy="127166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1200"/>
              <a:t>New</a:t>
            </a:r>
          </a:p>
          <a:p>
            <a:pPr algn="ctr"/>
            <a:r>
              <a:rPr lang="en-US" altLang="ja-JP" sz="1200"/>
              <a:t>Initial </a:t>
            </a:r>
          </a:p>
          <a:p>
            <a:pPr algn="ctr"/>
            <a:r>
              <a:rPr lang="en-US" altLang="ja-JP" sz="1200"/>
              <a:t>access proceudre</a:t>
            </a:r>
          </a:p>
        </p:txBody>
      </p:sp>
      <p:sp>
        <p:nvSpPr>
          <p:cNvPr id="10" name="角丸四角形 13">
            <a:extLst>
              <a:ext uri="{FF2B5EF4-FFF2-40B4-BE49-F238E27FC236}">
                <a16:creationId xmlns:a16="http://schemas.microsoft.com/office/drawing/2014/main" id="{18153FE6-CBC5-C971-5414-29429FA7E6C6}"/>
              </a:ext>
            </a:extLst>
          </p:cNvPr>
          <p:cNvSpPr/>
          <p:nvPr/>
        </p:nvSpPr>
        <p:spPr>
          <a:xfrm>
            <a:off x="5268417" y="3623795"/>
            <a:ext cx="711770" cy="127166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/>
              <a:t>New </a:t>
            </a:r>
          </a:p>
          <a:p>
            <a:pPr algn="ctr"/>
            <a:r>
              <a:rPr lang="en-US" sz="1400"/>
              <a:t>paging</a:t>
            </a:r>
            <a:endParaRPr lang="en-US" sz="1400" dirty="0"/>
          </a:p>
        </p:txBody>
      </p:sp>
      <p:sp>
        <p:nvSpPr>
          <p:cNvPr id="11" name="円/楕円 15">
            <a:extLst>
              <a:ext uri="{FF2B5EF4-FFF2-40B4-BE49-F238E27FC236}">
                <a16:creationId xmlns:a16="http://schemas.microsoft.com/office/drawing/2014/main" id="{2F29A0E1-ED86-191E-41CA-B6CB1FDE4D6D}"/>
              </a:ext>
            </a:extLst>
          </p:cNvPr>
          <p:cNvSpPr/>
          <p:nvPr/>
        </p:nvSpPr>
        <p:spPr>
          <a:xfrm>
            <a:off x="6372200" y="4234558"/>
            <a:ext cx="158418" cy="10141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2" name="円/楕円 16">
            <a:extLst>
              <a:ext uri="{FF2B5EF4-FFF2-40B4-BE49-F238E27FC236}">
                <a16:creationId xmlns:a16="http://schemas.microsoft.com/office/drawing/2014/main" id="{E3DBBB21-A1C4-6622-0678-9C59D43506B1}"/>
              </a:ext>
            </a:extLst>
          </p:cNvPr>
          <p:cNvSpPr/>
          <p:nvPr/>
        </p:nvSpPr>
        <p:spPr>
          <a:xfrm>
            <a:off x="6625853" y="4241139"/>
            <a:ext cx="158418" cy="10141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3" name="角丸四角形 21">
            <a:extLst>
              <a:ext uri="{FF2B5EF4-FFF2-40B4-BE49-F238E27FC236}">
                <a16:creationId xmlns:a16="http://schemas.microsoft.com/office/drawing/2014/main" id="{4DBB6E99-46FB-E29A-B8D4-92DB194ECCE7}"/>
              </a:ext>
            </a:extLst>
          </p:cNvPr>
          <p:cNvSpPr/>
          <p:nvPr/>
        </p:nvSpPr>
        <p:spPr>
          <a:xfrm>
            <a:off x="4484639" y="3616472"/>
            <a:ext cx="711770" cy="1271663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/>
              <a:t>NR</a:t>
            </a:r>
          </a:p>
          <a:p>
            <a:pPr algn="ctr"/>
            <a:r>
              <a:rPr lang="en-US" sz="1400"/>
              <a:t>paging</a:t>
            </a:r>
          </a:p>
        </p:txBody>
      </p:sp>
    </p:spTree>
    <p:extLst>
      <p:ext uri="{BB962C8B-B14F-4D97-AF65-F5344CB8AC3E}">
        <p14:creationId xmlns:p14="http://schemas.microsoft.com/office/powerpoint/2010/main" val="312859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New numerology and FEC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dirty="0"/>
              <a:t>Numerology and Time/frequency resource usage?</a:t>
            </a:r>
          </a:p>
          <a:p>
            <a:pPr lvl="1"/>
            <a:r>
              <a:rPr lang="en-US" altLang="ja-JP" dirty="0"/>
              <a:t>Current subcarrier spacing of 15, 30, 60, 120, 240, 480 and 960 kHz is flexible enough. If necessary, other spacing like 7.5 kHz, 1920 </a:t>
            </a:r>
            <a:r>
              <a:rPr lang="en-US" altLang="ja-JP" dirty="0" err="1"/>
              <a:t>KHz</a:t>
            </a:r>
            <a:r>
              <a:rPr lang="en-US" altLang="ja-JP" dirty="0"/>
              <a:t> can be introduced.</a:t>
            </a:r>
          </a:p>
          <a:p>
            <a:pPr lvl="1"/>
            <a:r>
              <a:rPr lang="en-US" altLang="ja-JP" dirty="0"/>
              <a:t>As far as subframe/slot concept is kept, new waveform other than OFDM/DFT-s-OFDM could be introduced.</a:t>
            </a:r>
          </a:p>
          <a:p>
            <a:pPr lvl="2"/>
            <a:r>
              <a:rPr lang="en-US" altLang="ja-JP" dirty="0"/>
              <a:t>Scalable numerology in NR is to keep the number of symbols in a slot, which reduces the coverage when Tx power has the limitation. To keep slot length may be another alternative. </a:t>
            </a:r>
          </a:p>
          <a:p>
            <a:pPr lvl="1"/>
            <a:r>
              <a:rPr lang="en-US" altLang="ja-JP" dirty="0"/>
              <a:t>Similar to NB-IoT and/or </a:t>
            </a:r>
            <a:r>
              <a:rPr lang="en-US" altLang="ja-JP" dirty="0" err="1"/>
              <a:t>eMTC</a:t>
            </a:r>
            <a:r>
              <a:rPr lang="en-US" altLang="ja-JP" dirty="0"/>
              <a:t>, certain time/frequency resource can be reserved e.g. for Ambient IoT.</a:t>
            </a:r>
          </a:p>
          <a:p>
            <a:pPr marL="457200" lvl="1" indent="0">
              <a:buNone/>
            </a:pPr>
            <a:endParaRPr lang="en-US" altLang="ja-JP" dirty="0"/>
          </a:p>
          <a:p>
            <a:r>
              <a:rPr lang="en-US" altLang="ja-JP" dirty="0"/>
              <a:t>New FEC coding scheme?</a:t>
            </a:r>
          </a:p>
          <a:p>
            <a:pPr lvl="1"/>
            <a:r>
              <a:rPr lang="en-US" altLang="ja-JP" dirty="0"/>
              <a:t>New coding scheme than Polar coding and LDPC can be introduced for PDCCH/PUCCH/PDSCH/PUSCH when/if necessary.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463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Initial access procedure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/>
              <a:t>Initial access procedure of non-backward compatibility can be considered e.g. for FR3. It can be also for existing frequency range when other than synchronization raster is used.</a:t>
            </a:r>
          </a:p>
          <a:p>
            <a:pPr lvl="1"/>
            <a:endParaRPr lang="en-US" altLang="ja-JP"/>
          </a:p>
          <a:p>
            <a:pPr lvl="1"/>
            <a:r>
              <a:rPr lang="en-US" altLang="ja-JP"/>
              <a:t>Although current one shot reception principle of SSB allows flexibility, 20ms default UE assumption and maximum 160ms periodicity of SSB have limitation on network power saving.</a:t>
            </a:r>
          </a:p>
          <a:p>
            <a:pPr lvl="1"/>
            <a:r>
              <a:rPr lang="en-US" altLang="ja-JP"/>
              <a:t>TDM/FDM of multiple of SSB in a cell sometimes limit</a:t>
            </a:r>
            <a:r>
              <a:rPr lang="en-US" altLang="ja-JP">
                <a:solidFill>
                  <a:srgbClr val="FF0000"/>
                </a:solidFill>
              </a:rPr>
              <a:t> </a:t>
            </a:r>
            <a:r>
              <a:rPr lang="en-US" altLang="ja-JP"/>
              <a:t>resource utilization.</a:t>
            </a:r>
          </a:p>
          <a:p>
            <a:pPr lvl="2"/>
            <a:r>
              <a:rPr lang="en-US" altLang="ja-JP"/>
              <a:t>Optimized design for analogue beam forming of TDM in FR2 has limitation on network power saving.</a:t>
            </a:r>
          </a:p>
          <a:p>
            <a:pPr lvl="1"/>
            <a:r>
              <a:rPr lang="en-US" altLang="ja-JP"/>
              <a:t>Fixed design of CORESET0 makes congestion on the DL control and limit operational flexibility.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80432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System information, paging, random access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1600"/>
              <a:t>System information design</a:t>
            </a:r>
          </a:p>
          <a:p>
            <a:pPr lvl="1"/>
            <a:r>
              <a:rPr lang="en-US" altLang="ja-JP" sz="1400"/>
              <a:t>MIB/SIB content can be more than self-provisioning cell but can be obtaind as pre-configuration.</a:t>
            </a:r>
          </a:p>
          <a:p>
            <a:pPr lvl="2"/>
            <a:r>
              <a:rPr lang="en-US" altLang="ja-JP" sz="1400"/>
              <a:t>It can be obtained from other cells of 4G/5G or even from WiFi via application layer. It would be similar to sidelink pre-configuration or eSIM provisioning.</a:t>
            </a:r>
          </a:p>
          <a:p>
            <a:pPr lvl="3"/>
            <a:r>
              <a:rPr lang="en-US" altLang="ja-JP" sz="1400"/>
              <a:t>“The information in SIB1 does not frequently change. .. The configuration to request SIB1 could be kept static and minimal.” in [6]</a:t>
            </a:r>
            <a:endParaRPr lang="en-US" altLang="ja-JP" sz="1200"/>
          </a:p>
          <a:p>
            <a:pPr lvl="2"/>
            <a:r>
              <a:rPr lang="en-US" altLang="ja-JP" sz="1400"/>
              <a:t>Only index can be sufficient over the air for pre-configuration case. The configuration change is just to indicate the change of index.</a:t>
            </a:r>
          </a:p>
          <a:p>
            <a:pPr lvl="2"/>
            <a:r>
              <a:rPr lang="en-US" altLang="ja-JP" sz="1400"/>
              <a:t>PLMN selection may be limited to the cell of self-provision.</a:t>
            </a:r>
          </a:p>
          <a:p>
            <a:pPr marL="914400" lvl="2" indent="0">
              <a:buNone/>
            </a:pPr>
            <a:r>
              <a:rPr lang="en-US" altLang="ja-JP" sz="1400"/>
              <a:t> </a:t>
            </a:r>
          </a:p>
          <a:p>
            <a:r>
              <a:rPr lang="en-US" altLang="ja-JP" sz="1600"/>
              <a:t>Paging resource usage</a:t>
            </a:r>
          </a:p>
          <a:p>
            <a:pPr lvl="1"/>
            <a:r>
              <a:rPr lang="en-US" altLang="ja-JP" sz="1400"/>
              <a:t>More flexibility on the resource usage. Not limited to TDM of SSB for Network energy saving.</a:t>
            </a:r>
          </a:p>
          <a:p>
            <a:pPr lvl="1"/>
            <a:r>
              <a:rPr lang="en-US" altLang="ja-JP" sz="1400"/>
              <a:t>More direct integration of LP-WUS.</a:t>
            </a:r>
          </a:p>
          <a:p>
            <a:pPr lvl="1"/>
            <a:endParaRPr lang="en-US" altLang="ja-JP" sz="1400"/>
          </a:p>
          <a:p>
            <a:r>
              <a:rPr lang="en-US" altLang="ja-JP" sz="1600"/>
              <a:t>Random access resource usage</a:t>
            </a:r>
          </a:p>
          <a:p>
            <a:pPr lvl="1"/>
            <a:r>
              <a:rPr lang="en-US" altLang="ja-JP" sz="1400"/>
              <a:t>To avoid excessive preamble resource usage for SSB/QoS/UE type distinction. Msg3 can be modified.</a:t>
            </a:r>
          </a:p>
          <a:p>
            <a:pPr lvl="1"/>
            <a:r>
              <a:rPr lang="en-US" altLang="ja-JP" sz="1400"/>
              <a:t>More flexibility on the resource usage.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92782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L1 signalling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1800"/>
              <a:t>“L1 indication of the index of configured/pre-configured table” can minimize the signaling without limiting the flexibility.</a:t>
            </a:r>
          </a:p>
          <a:p>
            <a:pPr lvl="1"/>
            <a:r>
              <a:rPr lang="en-US" altLang="ja-JP" sz="1600"/>
              <a:t>PDCCH time domain resource allocation table in NR is good example. </a:t>
            </a:r>
          </a:p>
          <a:p>
            <a:pPr lvl="1"/>
            <a:r>
              <a:rPr lang="en-US" altLang="ja-JP" sz="1600"/>
              <a:t>Other fields can be designed by configured table index manner for better extension with the reduction of payload size.</a:t>
            </a:r>
          </a:p>
          <a:p>
            <a:pPr lvl="1"/>
            <a:endParaRPr lang="en-US" altLang="ja-JP" sz="1600"/>
          </a:p>
          <a:p>
            <a:r>
              <a:rPr lang="en-US" altLang="ja-JP" sz="1800"/>
              <a:t>CORESET size should be allowed more than 3 symbols for better reliability of PDCCH.</a:t>
            </a:r>
          </a:p>
          <a:p>
            <a:r>
              <a:rPr lang="en-US" altLang="ja-JP" sz="1800"/>
              <a:t>Number of Blind decoding for PDCCH can be increased as it has been same over 2 generations. This is especially for hyper reliable and low latency communication.</a:t>
            </a:r>
          </a:p>
          <a:p>
            <a:endParaRPr lang="en-US" altLang="ja-JP" sz="1800"/>
          </a:p>
          <a:p>
            <a:r>
              <a:rPr lang="en-US" altLang="ja-JP" sz="1800"/>
              <a:t>Simplification of PUCCH and PUSCH relation on the interaction.</a:t>
            </a:r>
          </a:p>
          <a:p>
            <a:r>
              <a:rPr lang="en-US" altLang="ja-JP" sz="1800"/>
              <a:t>UCI design should be more generalized instead of HARQ-ACK and CSI feedback. </a:t>
            </a:r>
          </a:p>
          <a:p>
            <a:pPr lvl="1"/>
            <a:r>
              <a:rPr lang="en-US" altLang="ja-JP" sz="1600"/>
              <a:t>Such moduler design allows more flexible UCI e.g. AI based CSI feedback.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22456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BWP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/>
              <a:t>BWP was designed too flexible.</a:t>
            </a:r>
          </a:p>
          <a:p>
            <a:pPr lvl="1"/>
            <a:r>
              <a:rPr lang="en-US" altLang="ja-JP"/>
              <a:t>Some more limitation on the candidates parameters would be required to obtain the merit. </a:t>
            </a:r>
          </a:p>
          <a:p>
            <a:pPr lvl="2"/>
            <a:r>
              <a:rPr lang="en-US" altLang="ja-JP"/>
              <a:t>Current 1 PRB granularity of BWP is difficult to realize AD/DA power saving merit.</a:t>
            </a:r>
          </a:p>
          <a:p>
            <a:pPr lvl="2"/>
            <a:endParaRPr lang="en-US" altLang="ja-JP"/>
          </a:p>
          <a:p>
            <a:r>
              <a:rPr lang="en-US" altLang="ja-JP"/>
              <a:t>BWP has several limitations and it can be enhanced.</a:t>
            </a:r>
          </a:p>
          <a:p>
            <a:pPr lvl="1"/>
            <a:r>
              <a:rPr lang="en-US" altLang="ja-JP"/>
              <a:t>BWP was designed only within time/frequency resource. The concept can be extended for spatial domain as “beam”. i.e. TCI and BWP interaction/integration.</a:t>
            </a:r>
          </a:p>
          <a:p>
            <a:pPr lvl="1"/>
            <a:r>
              <a:rPr lang="en-US" altLang="ja-JP"/>
              <a:t>BWP is not required to be limited only within one cell/carrier.</a:t>
            </a:r>
          </a:p>
          <a:p>
            <a:pPr lvl="2"/>
            <a:r>
              <a:rPr lang="en-US" altLang="ja-JP"/>
              <a:t>A BWP can be mapped in the other carrier, which makes “a cell” to be virtualized for efficient NES operation.</a:t>
            </a:r>
          </a:p>
          <a:p>
            <a:pPr lvl="1"/>
            <a:endParaRPr lang="en-US" altLang="ja-JP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9915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3996281876C934E8ACA2610AF21CCB4" ma:contentTypeVersion="17" ma:contentTypeDescription="新しいドキュメントを作成します。" ma:contentTypeScope="" ma:versionID="d5246fa8821707a8059b7f171e2d07bc">
  <xsd:schema xmlns:xsd="http://www.w3.org/2001/XMLSchema" xmlns:xs="http://www.w3.org/2001/XMLSchema" xmlns:p="http://schemas.microsoft.com/office/2006/metadata/properties" xmlns:ns2="77e7d536-9cde-4514-95f2-d894f5dbb2f2" xmlns:ns3="40013046-717f-4449-8614-b21769059c69" targetNamespace="http://schemas.microsoft.com/office/2006/metadata/properties" ma:root="true" ma:fieldsID="93ce7e1de3a0bf7a5cfe326921951399" ns2:_="" ns3:_="">
    <xsd:import namespace="77e7d536-9cde-4514-95f2-d894f5dbb2f2"/>
    <xsd:import namespace="40013046-717f-4449-8614-b21769059c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7d536-9cde-4514-95f2-d894f5dbb2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ce391acf-b2a8-4a1c-9c03-161b1cee91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13046-717f-4449-8614-b21769059c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d6af253-43a3-403c-9b17-1c0a379e9de0}" ma:internalName="TaxCatchAll" ma:showField="CatchAllData" ma:web="40013046-717f-4449-8614-b21769059c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17FB9A-EDA6-43CC-8877-2FB9358F7F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1EDD76-3F19-4F7B-86DB-9E7F32D2BD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e7d536-9cde-4514-95f2-d894f5dbb2f2"/>
    <ds:schemaRef ds:uri="40013046-717f-4449-8614-b21769059c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1716</TotalTime>
  <Words>1230</Words>
  <Application>Microsoft Office PowerPoint</Application>
  <PresentationFormat>画面に合わせる (4:3)</PresentationFormat>
  <Paragraphs>113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テーマ</vt:lpstr>
      <vt:lpstr>Panasonic view on 6G RAN</vt:lpstr>
      <vt:lpstr>New RAT as module level introduction</vt:lpstr>
      <vt:lpstr>New RAT as module level introduction</vt:lpstr>
      <vt:lpstr>New RAT as module level introduction</vt:lpstr>
      <vt:lpstr>New numerology and FEC</vt:lpstr>
      <vt:lpstr>Initial access procedure</vt:lpstr>
      <vt:lpstr>System information, paging, random access</vt:lpstr>
      <vt:lpstr>L1 signalling</vt:lpstr>
      <vt:lpstr>BWP</vt:lpstr>
      <vt:lpstr>L2 and L3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Hidetoshi Suzuki 02</cp:lastModifiedBy>
  <cp:revision>741</cp:revision>
  <cp:lastPrinted>2015-06-25T10:00:19Z</cp:lastPrinted>
  <dcterms:created xsi:type="dcterms:W3CDTF">2013-04-12T08:09:08Z</dcterms:created>
  <dcterms:modified xsi:type="dcterms:W3CDTF">2025-02-14T08:16:31Z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