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16"/>
  </p:notesMasterIdLst>
  <p:handoutMasterIdLst>
    <p:handoutMasterId r:id="rId17"/>
  </p:handoutMasterIdLst>
  <p:sldIdLst>
    <p:sldId id="303" r:id="rId2"/>
    <p:sldId id="304" r:id="rId3"/>
    <p:sldId id="305" r:id="rId4"/>
    <p:sldId id="306" r:id="rId5"/>
    <p:sldId id="307" r:id="rId6"/>
    <p:sldId id="308" r:id="rId7"/>
    <p:sldId id="309" r:id="rId8"/>
    <p:sldId id="316" r:id="rId9"/>
    <p:sldId id="310" r:id="rId10"/>
    <p:sldId id="311" r:id="rId11"/>
    <p:sldId id="314" r:id="rId12"/>
    <p:sldId id="315" r:id="rId13"/>
    <p:sldId id="312" r:id="rId14"/>
    <p:sldId id="313" r:id="rId15"/>
  </p:sldIdLst>
  <p:sldSz cx="9144000" cy="5143500" type="screen16x9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Arial" charset="0"/>
        <a:cs typeface="Arial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Arial" charset="0"/>
        <a:cs typeface="Arial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Arial" charset="0"/>
        <a:cs typeface="Arial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Arial" charset="0"/>
        <a:cs typeface="Arial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Arial" charset="0"/>
        <a:cs typeface="Arial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charset="0"/>
        <a:ea typeface="Arial" charset="0"/>
        <a:cs typeface="Arial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charset="0"/>
        <a:ea typeface="Arial" charset="0"/>
        <a:cs typeface="Arial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charset="0"/>
        <a:ea typeface="Arial" charset="0"/>
        <a:cs typeface="Arial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charset="0"/>
        <a:ea typeface="Arial" charset="0"/>
        <a:cs typeface="Arial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0000"/>
    <a:srgbClr val="72732F"/>
    <a:srgbClr val="C6D254"/>
    <a:srgbClr val="FFCC99"/>
    <a:srgbClr val="72AF2F"/>
    <a:srgbClr val="000000"/>
    <a:srgbClr val="5C88D0"/>
    <a:srgbClr val="2A6EA8"/>
    <a:srgbClr val="B1D254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60" autoAdjust="0"/>
    <p:restoredTop sz="83619" autoAdjust="0"/>
  </p:normalViewPr>
  <p:slideViewPr>
    <p:cSldViewPr snapToGrid="0">
      <p:cViewPr varScale="1">
        <p:scale>
          <a:sx n="61" d="100"/>
          <a:sy n="61" d="100"/>
        </p:scale>
        <p:origin x="-72" y="-979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73" d="100"/>
          <a:sy n="73" d="100"/>
        </p:scale>
        <p:origin x="-2280" y="-102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fld id="{168B58C3-883E-4142-BA68-7F4195BAC6CA}" type="datetime1">
              <a:rPr lang="en-US"/>
              <a:pPr>
                <a:defRPr/>
              </a:pPr>
              <a:t>10/23/2018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  <a:ea typeface="+mn-ea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1BE4454D-4B41-854D-8D97-36F1A8A2A1A6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91812843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fld id="{A2D0B697-2BBB-414C-8152-3C49174F3F9B}" type="datetime1">
              <a:rPr lang="en-US"/>
              <a:pPr>
                <a:defRPr/>
              </a:pPr>
              <a:t>10/23/2018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  <a:ea typeface="+mn-ea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1A68643D-031E-014D-8736-BD328A8471FB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7228471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charset="0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charset="0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charset="0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charset="0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pPr>
              <a:spcBef>
                <a:spcPct val="0"/>
              </a:spcBef>
            </a:pPr>
            <a:fld id="{F45D58EA-A470-5745-AB49-9DA79FB050F1}" type="slidenum">
              <a:rPr lang="en-GB" altLang="en-US">
                <a:ea typeface="Arial" charset="0"/>
                <a:cs typeface="Arial" charset="0"/>
              </a:rPr>
              <a:pPr>
                <a:spcBef>
                  <a:spcPct val="0"/>
                </a:spcBef>
              </a:pPr>
              <a:t>1</a:t>
            </a:fld>
            <a:endParaRPr lang="en-GB" altLang="en-US">
              <a:ea typeface="Arial" charset="0"/>
              <a:cs typeface="Arial" charset="0"/>
            </a:endParaRPr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pPr eaLnBrk="1" hangingPunct="1"/>
            <a:endParaRPr lang="en-US" altLang="en-US" dirty="0">
              <a:latin typeface="Times New Roman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22"/>
            <a:ext cx="7772400" cy="1102519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57532" y="287948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 smtClean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5453337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457200" indent="-457200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65096503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21032575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7938" y="4779963"/>
            <a:ext cx="6169025" cy="242887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mtClean="0">
              <a:ea typeface="+mn-ea"/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171450"/>
            <a:ext cx="6827838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090613"/>
            <a:ext cx="8388350" cy="362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0" y="4773612"/>
            <a:ext cx="6890883" cy="255587"/>
          </a:xfrm>
          <a:prstGeom prst="rect">
            <a:avLst/>
          </a:prstGeom>
          <a:noFill/>
        </p:spPr>
        <p:txBody>
          <a:bodyPr anchor="ctr"/>
          <a:lstStyle/>
          <a:p>
            <a:r>
              <a:rPr lang="en-US" sz="1000" b="0" i="0" u="none" strike="noStrike" kern="1200" baseline="0" dirty="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Workshop on 3GPP Submission towards IMT-2020, 23-24 October, 2018, Brussels, BE</a:t>
            </a:r>
            <a:endParaRPr lang="en-GB" sz="1000" b="0" i="0" u="none" strike="noStrike" kern="1200" baseline="0" dirty="0" smtClean="0">
              <a:solidFill>
                <a:schemeClr val="tx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030" name="Rectangle 15"/>
          <p:cNvSpPr>
            <a:spLocks noChangeArrowheads="1"/>
          </p:cNvSpPr>
          <p:nvPr userDrawn="1"/>
        </p:nvSpPr>
        <p:spPr bwMode="auto">
          <a:xfrm>
            <a:off x="4086225" y="24780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mtClean="0">
                <a:solidFill>
                  <a:schemeClr val="bg1"/>
                </a:solidFill>
                <a:ea typeface="+mn-ea"/>
              </a:rPr>
              <a:t>© 3GPP 2012</a:t>
            </a:r>
            <a:endParaRPr lang="en-GB" altLang="en-US" smtClean="0">
              <a:ea typeface="+mn-ea"/>
            </a:endParaRPr>
          </a:p>
        </p:txBody>
      </p:sp>
      <p:pic>
        <p:nvPicPr>
          <p:cNvPr id="1031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3963" y="230188"/>
            <a:ext cx="1187450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85062" y="4846638"/>
            <a:ext cx="823913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 smtClean="0">
                <a:ea typeface="+mn-ea"/>
              </a:rPr>
              <a:t>© 3GPP 2018</a:t>
            </a: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08975" y="4773613"/>
            <a:ext cx="609600" cy="314325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9A936CBE-D515-3C44-87FD-1C1CD2D9BB58}" type="slidenum">
              <a:rPr lang="en-GB" altLang="en-US" b="1" smtClean="0">
                <a:ea typeface="+mn-ea"/>
              </a:rPr>
              <a:pPr algn="ctr">
                <a:defRPr/>
              </a:pPr>
              <a:t>‹#›</a:t>
            </a:fld>
            <a:endParaRPr lang="en-GB" altLang="en-US" b="1" smtClean="0">
              <a:ea typeface="+mn-ea"/>
            </a:endParaRPr>
          </a:p>
          <a:p>
            <a:pPr>
              <a:defRPr/>
            </a:pPr>
            <a:endParaRPr lang="en-GB" altLang="en-US" smtClean="0">
              <a:ea typeface="+mn-ea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14" r:id="rId1"/>
    <p:sldLayoutId id="2147483911" r:id="rId2"/>
    <p:sldLayoutId id="2147483912" r:id="rId3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mailto:Erik.Guttman@samsung.com" TargetMode="External"/><Relationship Id="rId2" Type="http://schemas.openxmlformats.org/officeDocument/2006/relationships/hyperlink" Target="mailto:info@3gpp.org" TargetMode="Externa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44393" y="1976438"/>
            <a:ext cx="7803714" cy="1101725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2400" b="1" dirty="0" smtClean="0"/>
              <a:t>Anticipations for the Final IMT-2020 Submission:</a:t>
            </a:r>
            <a:br>
              <a:rPr lang="en-US" sz="2400" b="1" dirty="0" smtClean="0"/>
            </a:br>
            <a:r>
              <a:rPr lang="en-US" sz="2400" b="1" dirty="0" smtClean="0"/>
              <a:t>Rel-16 Outlook for System and Core Network Aspects</a:t>
            </a:r>
            <a:endParaRPr lang="en-GB" sz="1100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388135" y="3028576"/>
            <a:ext cx="6400800" cy="841375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dirty="0" smtClean="0"/>
              <a:t>Erik Guttman</a:t>
            </a:r>
            <a:br>
              <a:rPr lang="en-US" altLang="en-US" sz="2000" dirty="0" smtClean="0"/>
            </a:br>
            <a:r>
              <a:rPr lang="en-US" altLang="en-US" sz="2000" dirty="0" smtClean="0"/>
              <a:t>3GPP TSG SA Chairman</a:t>
            </a:r>
            <a:br>
              <a:rPr lang="en-US" altLang="en-US" sz="2000" dirty="0" smtClean="0"/>
            </a:br>
            <a:r>
              <a:rPr lang="en-US" altLang="en-US" sz="2000" dirty="0" smtClean="0"/>
              <a:t>Samsung R&amp;D Institute UK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3GPP Rel-16: Ongoing Studies (1/3)</a:t>
            </a:r>
            <a:endParaRPr lang="en-GB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29481258"/>
              </p:ext>
            </p:extLst>
          </p:nvPr>
        </p:nvGraphicFramePr>
        <p:xfrm>
          <a:off x="444678" y="1491305"/>
          <a:ext cx="8273436" cy="2839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09590"/>
                <a:gridCol w="3369502"/>
                <a:gridCol w="3294344"/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Focus Area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System</a:t>
                      </a:r>
                      <a:r>
                        <a:rPr lang="en-US" sz="1200" baseline="0" dirty="0" smtClean="0"/>
                        <a:t> Studies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RAN Studies</a:t>
                      </a:r>
                      <a:endParaRPr lang="en-GB" sz="12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URLLC for 5G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Enhancement of URLLC support</a:t>
                      </a:r>
                      <a:r>
                        <a:rPr lang="en-US" sz="1200" baseline="0" dirty="0" smtClean="0"/>
                        <a:t> in 5G, Enhanced support of Vertical and LAN Services, Cyber-physical control applications in vertical domains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b="0" dirty="0" smtClean="0"/>
                        <a:t>Physical layer enhancements for NR UR Low Latency Cases, NR-based</a:t>
                      </a:r>
                      <a:r>
                        <a:rPr lang="en-GB" sz="1200" b="0" baseline="0" dirty="0" smtClean="0"/>
                        <a:t> access to unlicensed spectrum, NR Industrial Internet of Things</a:t>
                      </a:r>
                      <a:endParaRPr lang="en-GB" sz="1200" b="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V2X for 5G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Architecture enhancements for 3GPP support of advanced V2X services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NR Vehicle-to-Everything (V2X)</a:t>
                      </a:r>
                      <a:endParaRPr lang="en-GB" sz="12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Positioning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Enhancement to the 5GC Location Services, 5G positioning services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NR positioning support</a:t>
                      </a:r>
                      <a:endParaRPr lang="en-GB" sz="12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UE Capabilities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err="1" smtClean="0"/>
                        <a:t>Optimisations</a:t>
                      </a:r>
                      <a:r>
                        <a:rPr lang="en-US" sz="1200" dirty="0" smtClean="0"/>
                        <a:t> on UE radio capability </a:t>
                      </a:r>
                      <a:r>
                        <a:rPr lang="en-US" sz="1200" dirty="0" err="1" smtClean="0"/>
                        <a:t>signalling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Optimisations on UE radio capability signalling – NR/E-UTRA Aspects</a:t>
                      </a:r>
                      <a:endParaRPr lang="en-GB" sz="12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5G Satellite Aspects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Architecture aspects for using satellite access in 5G, Integration of Satellite Access in 5G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Solutions for NR to support non-terrestrial networks (NTN)</a:t>
                      </a:r>
                      <a:endParaRPr lang="en-GB" sz="12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421241" y="1022525"/>
            <a:ext cx="786292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/>
              <a:t>Common  5G focus areas across Radio Access Network and System / Core Network</a:t>
            </a:r>
            <a:endParaRPr lang="en-GB" sz="1600" dirty="0"/>
          </a:p>
        </p:txBody>
      </p:sp>
      <p:sp>
        <p:nvSpPr>
          <p:cNvPr id="6" name="TextBox 5"/>
          <p:cNvSpPr txBox="1"/>
          <p:nvPr/>
        </p:nvSpPr>
        <p:spPr>
          <a:xfrm>
            <a:off x="421241" y="4318958"/>
            <a:ext cx="83970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Many other features have </a:t>
            </a:r>
            <a:r>
              <a:rPr lang="en-US" sz="1400" i="1" dirty="0" smtClean="0"/>
              <a:t>impacts</a:t>
            </a:r>
            <a:r>
              <a:rPr lang="en-US" sz="1400" dirty="0" smtClean="0"/>
              <a:t> across the system (both in RAN and non-RAN areas), however, these are mainly handled on one side or the other. They require alignment not significant coordination.</a:t>
            </a:r>
          </a:p>
        </p:txBody>
      </p:sp>
    </p:spTree>
    <p:extLst>
      <p:ext uri="{BB962C8B-B14F-4D97-AF65-F5344CB8AC3E}">
        <p14:creationId xmlns:p14="http://schemas.microsoft.com/office/powerpoint/2010/main" val="209664456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3GPP </a:t>
            </a:r>
            <a:r>
              <a:rPr lang="en-US" dirty="0" smtClean="0"/>
              <a:t>Rel-16: Ongoing </a:t>
            </a:r>
            <a:r>
              <a:rPr lang="en-US" dirty="0"/>
              <a:t>Studies </a:t>
            </a:r>
            <a:r>
              <a:rPr lang="en-US" dirty="0" smtClean="0"/>
              <a:t>(2/3</a:t>
            </a:r>
            <a:r>
              <a:rPr lang="en-US" dirty="0"/>
              <a:t>)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775" y="1090613"/>
            <a:ext cx="8388350" cy="3919798"/>
          </a:xfrm>
        </p:spPr>
        <p:txBody>
          <a:bodyPr/>
          <a:lstStyle/>
          <a:p>
            <a:r>
              <a:rPr lang="en-US" sz="2400" dirty="0" smtClean="0"/>
              <a:t>Stage 1 (Rel-17): Asset tracking, Critical Medical Applications, Unmanned Aerial Vehicles, Audio Visual Service Production…</a:t>
            </a:r>
          </a:p>
          <a:p>
            <a:r>
              <a:rPr lang="en-US" sz="2400" dirty="0" smtClean="0"/>
              <a:t>Stage 2 (Rel-16) (beyond the previous slide)</a:t>
            </a:r>
          </a:p>
          <a:p>
            <a:pPr lvl="1"/>
            <a:r>
              <a:rPr lang="en-US" sz="2000" dirty="0" smtClean="0"/>
              <a:t>Efficiency: Enablers for Network Automation for 5G, Access Traffic Steering, Switch and Splitting support in the 5G System</a:t>
            </a:r>
          </a:p>
          <a:p>
            <a:pPr lvl="1"/>
            <a:r>
              <a:rPr lang="en-US" sz="2000" dirty="0" smtClean="0"/>
              <a:t>New Capabilities: Wireless </a:t>
            </a:r>
            <a:r>
              <a:rPr lang="en-US" sz="2000" dirty="0" err="1" smtClean="0"/>
              <a:t>Wireline</a:t>
            </a:r>
            <a:r>
              <a:rPr lang="en-US" sz="2000" dirty="0" smtClean="0"/>
              <a:t> Convergence, </a:t>
            </a:r>
            <a:r>
              <a:rPr lang="en-US" sz="2000" dirty="0"/>
              <a:t>Enhancements to Network Slicing, to Service Based </a:t>
            </a:r>
            <a:r>
              <a:rPr lang="en-US" sz="2000" dirty="0" smtClean="0"/>
              <a:t>Architecture, </a:t>
            </a:r>
            <a:r>
              <a:rPr lang="en-US" sz="2000" dirty="0" err="1" smtClean="0"/>
              <a:t>CIoT</a:t>
            </a:r>
            <a:r>
              <a:rPr lang="en-US" sz="2000" dirty="0" smtClean="0"/>
              <a:t> for 5G</a:t>
            </a:r>
          </a:p>
          <a:p>
            <a:pPr lvl="1"/>
            <a:r>
              <a:rPr lang="en-US" sz="2000" dirty="0" smtClean="0"/>
              <a:t>Security for each aspect on this slide and the previous slide</a:t>
            </a:r>
            <a:endParaRPr lang="en-US" sz="2000" dirty="0"/>
          </a:p>
          <a:p>
            <a:pPr lvl="1"/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203946646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3GPP Rel-16: Ongoing Studies </a:t>
            </a:r>
            <a:r>
              <a:rPr lang="en-US" dirty="0" smtClean="0"/>
              <a:t>(3/3</a:t>
            </a:r>
            <a:r>
              <a:rPr lang="en-US" dirty="0"/>
              <a:t>)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/>
              <a:t>Media</a:t>
            </a:r>
          </a:p>
          <a:p>
            <a:pPr lvl="1"/>
            <a:r>
              <a:rPr lang="en-US" sz="2000" dirty="0" err="1" smtClean="0"/>
              <a:t>eXtended</a:t>
            </a:r>
            <a:r>
              <a:rPr lang="en-US" sz="2000" dirty="0" smtClean="0"/>
              <a:t> Reality (XR) in 5G, </a:t>
            </a:r>
            <a:r>
              <a:rPr lang="en-US" sz="2000" dirty="0" err="1" smtClean="0"/>
              <a:t>QoE</a:t>
            </a:r>
            <a:r>
              <a:rPr lang="en-US" sz="2000" dirty="0" smtClean="0"/>
              <a:t> metrics for VR, V2X Media Handling and Interaction…</a:t>
            </a:r>
          </a:p>
          <a:p>
            <a:r>
              <a:rPr lang="en-US" sz="2400" dirty="0" smtClean="0"/>
              <a:t>OAM</a:t>
            </a:r>
          </a:p>
          <a:p>
            <a:pPr lvl="1"/>
            <a:r>
              <a:rPr lang="en-US" sz="2000" dirty="0" smtClean="0"/>
              <a:t>Self-Organizing Networks, Tenancy in 5G network and network slicing management, Integration of ONAP and 3GPP aspects, Management of edge computing, …</a:t>
            </a:r>
          </a:p>
          <a:p>
            <a:r>
              <a:rPr lang="en-US" sz="2400" dirty="0" smtClean="0"/>
              <a:t>Application</a:t>
            </a:r>
          </a:p>
          <a:p>
            <a:pPr lvl="1"/>
            <a:r>
              <a:rPr lang="en-US" sz="2000" dirty="0" smtClean="0"/>
              <a:t>Mission Critical services support over the 5G System</a:t>
            </a:r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384447044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/>
              <a:t>In Rel-15 5G specifications supported the foundation for many services enablers – mainly </a:t>
            </a:r>
            <a:r>
              <a:rPr lang="en-US" sz="2400" dirty="0" smtClean="0"/>
              <a:t>for </a:t>
            </a:r>
            <a:r>
              <a:rPr lang="en-US" sz="2400" dirty="0" err="1" smtClean="0"/>
              <a:t>eMBB</a:t>
            </a:r>
            <a:r>
              <a:rPr lang="en-US" sz="2400" dirty="0" smtClean="0"/>
              <a:t> and some URLLC.</a:t>
            </a:r>
          </a:p>
          <a:p>
            <a:r>
              <a:rPr lang="en-US" sz="2400" dirty="0" smtClean="0"/>
              <a:t>In Rel-16 </a:t>
            </a:r>
          </a:p>
          <a:p>
            <a:pPr lvl="1"/>
            <a:r>
              <a:rPr lang="en-US" sz="2000" dirty="0" smtClean="0"/>
              <a:t>5G specifications will support URLLC and </a:t>
            </a:r>
            <a:r>
              <a:rPr lang="en-US" sz="2000" dirty="0" err="1" smtClean="0"/>
              <a:t>mIoT</a:t>
            </a:r>
            <a:r>
              <a:rPr lang="en-US" sz="2000" dirty="0" smtClean="0"/>
              <a:t> extensively, and increasing OAM and media capabilities. </a:t>
            </a:r>
          </a:p>
          <a:p>
            <a:pPr lvl="1"/>
            <a:r>
              <a:rPr lang="en-US" sz="2000" dirty="0" smtClean="0"/>
              <a:t>We have extensive and fruitful collaboration with different business sectors, e.g. fixed networking, satellite communications, automotive, industrial automation. </a:t>
            </a:r>
            <a:endParaRPr lang="en-US" sz="2000" dirty="0"/>
          </a:p>
          <a:p>
            <a:r>
              <a:rPr lang="en-US" sz="2400" dirty="0" smtClean="0"/>
              <a:t>In Rel-17 we already see even more engagement, e.g. in logistics, e-health, unmanned aerial vehicles and more.</a:t>
            </a: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366869285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974556" y="3462782"/>
            <a:ext cx="2359025" cy="4000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en-GB" sz="200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www.3gpp.org</a:t>
            </a:r>
          </a:p>
        </p:txBody>
      </p:sp>
      <p:sp>
        <p:nvSpPr>
          <p:cNvPr id="6" name="Rectangle 11"/>
          <p:cNvSpPr>
            <a:spLocks noChangeArrowheads="1"/>
          </p:cNvSpPr>
          <p:nvPr/>
        </p:nvSpPr>
        <p:spPr bwMode="auto">
          <a:xfrm>
            <a:off x="1647825" y="1428750"/>
            <a:ext cx="498951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fi-FI" sz="2800" b="1" dirty="0">
                <a:latin typeface="+mn-lt"/>
                <a:ea typeface="+mn-ea"/>
                <a:cs typeface="Arial" panose="020B0604020202020204" pitchFamily="34" charset="0"/>
              </a:rPr>
              <a:t>For more Information:</a:t>
            </a:r>
            <a:endParaRPr lang="fi-FI" sz="1400" dirty="0"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Title 1"/>
          <p:cNvSpPr>
            <a:spLocks/>
          </p:cNvSpPr>
          <p:nvPr/>
        </p:nvSpPr>
        <p:spPr bwMode="auto">
          <a:xfrm>
            <a:off x="788894" y="3141663"/>
            <a:ext cx="3244944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r>
              <a:rPr lang="en-GB" sz="2000" dirty="0" smtClean="0">
                <a:solidFill>
                  <a:srgbClr val="FF0000"/>
                </a:solidFill>
                <a:latin typeface="+mn-lt"/>
                <a:ea typeface="+mn-ea"/>
                <a:cs typeface="Arial" panose="020B0604020202020204" pitchFamily="34" charset="0"/>
                <a:hlinkClick r:id="rId2"/>
              </a:rPr>
              <a:t>info@3gpp.org</a:t>
            </a:r>
            <a:endParaRPr lang="en-GB" sz="2000" dirty="0" smtClean="0">
              <a:solidFill>
                <a:srgbClr val="FF0000"/>
              </a:solidFill>
              <a:latin typeface="+mn-lt"/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r>
              <a:rPr lang="en-GB" sz="2000" dirty="0" smtClean="0">
                <a:solidFill>
                  <a:srgbClr val="FF0000"/>
                </a:solidFill>
                <a:latin typeface="+mn-lt"/>
                <a:ea typeface="+mn-ea"/>
                <a:cs typeface="Arial" panose="020B0604020202020204" pitchFamily="34" charset="0"/>
                <a:hlinkClick r:id="rId3"/>
              </a:rPr>
              <a:t>Erik.Guttman@samsung.com</a:t>
            </a:r>
            <a:endParaRPr lang="en-GB" sz="2000" dirty="0" smtClean="0">
              <a:solidFill>
                <a:srgbClr val="FF0000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pic>
        <p:nvPicPr>
          <p:cNvPr id="8" name="Picture 8" descr="http://paranormalehradio.files.wordpress.com/2011/10/100091-green-metallic-orb-icon-social-media-logos-mail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894" y="2652013"/>
            <a:ext cx="615950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8050" y="2744088"/>
            <a:ext cx="2332038" cy="534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3653836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 smtClean="0"/>
              <a:t>IMT-2020 Submission Non-Radio Aspects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As in past IMT submissions, 3GPP will include an informative list of all non-RAN specifications.</a:t>
            </a:r>
          </a:p>
          <a:p>
            <a:pPr lvl="1"/>
            <a:r>
              <a:rPr lang="en-US" dirty="0" smtClean="0"/>
              <a:t>It is important to emphasize that the 3GPP system is much more than the 3GPP radio aspects.</a:t>
            </a:r>
          </a:p>
          <a:p>
            <a:r>
              <a:rPr lang="en-US" dirty="0" smtClean="0"/>
              <a:t>This list will not include the same specifications as in past submissions, as the 5G system explicitly does not support full backward compatibility with the 2G and 3G system (IMT-2000).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0246170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5G 3GPP Specifications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/>
              <a:t>5G specifications began in Release 15. </a:t>
            </a:r>
          </a:p>
          <a:p>
            <a:pPr lvl="1"/>
            <a:r>
              <a:rPr lang="en-US" sz="2000" dirty="0" smtClean="0"/>
              <a:t>These specifications include not only the new 5G components, but also the continuing evolution of the 4G system.</a:t>
            </a:r>
          </a:p>
          <a:p>
            <a:r>
              <a:rPr lang="en-US" sz="2400" dirty="0" smtClean="0"/>
              <a:t>New 5G specifications have been introduced across 3GPP.</a:t>
            </a:r>
          </a:p>
          <a:p>
            <a:r>
              <a:rPr lang="en-US" sz="2400" dirty="0" smtClean="0"/>
              <a:t>Some 4G specifications are now 5G specifications, from Rel-15</a:t>
            </a:r>
          </a:p>
          <a:p>
            <a:pPr lvl="1"/>
            <a:r>
              <a:rPr lang="en-US" sz="2000" dirty="0" smtClean="0"/>
              <a:t>The Enhanced Packet Core and other 4G standards are important components of 5G.</a:t>
            </a:r>
          </a:p>
          <a:p>
            <a:pPr lvl="1"/>
            <a:r>
              <a:rPr lang="en-US" sz="2000" dirty="0" smtClean="0"/>
              <a:t>Operators will deploy and integrate 5G functionality in different ways, including  continuing use of the EPC for some time.</a:t>
            </a:r>
          </a:p>
          <a:p>
            <a:pPr lvl="1"/>
            <a:r>
              <a:rPr lang="en-US" sz="2000" b="1" dirty="0" smtClean="0"/>
              <a:t>See TS 21.205 – which links to a list of 1113 specifications.</a:t>
            </a:r>
          </a:p>
        </p:txBody>
      </p:sp>
    </p:spTree>
    <p:extLst>
      <p:ext uri="{BB962C8B-B14F-4D97-AF65-F5344CB8AC3E}">
        <p14:creationId xmlns:p14="http://schemas.microsoft.com/office/powerpoint/2010/main" val="28193591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System and Core Network Aspects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 smtClean="0"/>
              <a:t>System and Core Network Aspects, as discussed in this presentation, include everything in scope of 3GPP standardization </a:t>
            </a:r>
            <a:r>
              <a:rPr lang="en-US" sz="2000" i="1" dirty="0" smtClean="0"/>
              <a:t>except </a:t>
            </a:r>
            <a:r>
              <a:rPr lang="en-US" sz="2000" dirty="0" smtClean="0"/>
              <a:t> Radio Access Network aspects.</a:t>
            </a:r>
          </a:p>
          <a:p>
            <a:r>
              <a:rPr lang="en-US" sz="2000" b="1" dirty="0" smtClean="0"/>
              <a:t>System Aspects </a:t>
            </a:r>
            <a:r>
              <a:rPr lang="en-US" sz="2000" dirty="0" smtClean="0"/>
              <a:t>include: Security, Media and Codecs, Operations and Management, Applications, Terminal and End to End Aspects, Interworking with External Networks and Smart Card Application Aspects</a:t>
            </a:r>
          </a:p>
          <a:p>
            <a:r>
              <a:rPr lang="en-US" sz="2000" b="1" dirty="0" smtClean="0"/>
              <a:t>Core Network Aspects </a:t>
            </a:r>
            <a:r>
              <a:rPr lang="en-US" sz="2000" dirty="0" smtClean="0"/>
              <a:t>include: all functions to support for services provided by the 3GPP system.</a:t>
            </a:r>
          </a:p>
          <a:p>
            <a:pPr lvl="1"/>
            <a:r>
              <a:rPr lang="en-US" sz="1800" dirty="0" smtClean="0"/>
              <a:t>These categories are somewhat arbitrary. Some functions could be considered both Core Network and System Aspects.</a:t>
            </a:r>
            <a:endParaRPr lang="en-US" sz="2200" dirty="0" smtClean="0"/>
          </a:p>
          <a:p>
            <a:pPr lvl="1"/>
            <a:endParaRPr lang="en-US" sz="1800" dirty="0" smtClean="0"/>
          </a:p>
        </p:txBody>
      </p:sp>
    </p:spTree>
    <p:extLst>
      <p:ext uri="{BB962C8B-B14F-4D97-AF65-F5344CB8AC3E}">
        <p14:creationId xmlns:p14="http://schemas.microsoft.com/office/powerpoint/2010/main" val="7511242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Overview of 5G System and </a:t>
            </a:r>
            <a:br>
              <a:rPr lang="en-US" dirty="0" smtClean="0"/>
            </a:br>
            <a:r>
              <a:rPr lang="en-US" dirty="0" smtClean="0"/>
              <a:t>Core Network Aspects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/>
              <a:t>The following slides offer a brief introduction to the major 5G specifications and what they include.</a:t>
            </a:r>
          </a:p>
          <a:p>
            <a:r>
              <a:rPr lang="en-US" sz="2400" dirty="0" smtClean="0"/>
              <a:t>Though not a comprehensive introduction, this is a starting point to understand 5G.</a:t>
            </a:r>
          </a:p>
          <a:p>
            <a:r>
              <a:rPr lang="en-US" sz="2400" dirty="0" smtClean="0"/>
              <a:t>This overview considers the </a:t>
            </a:r>
            <a:r>
              <a:rPr lang="en-US" sz="2400" b="1" dirty="0" smtClean="0"/>
              <a:t>output</a:t>
            </a:r>
            <a:r>
              <a:rPr lang="en-US" sz="2400" dirty="0" smtClean="0"/>
              <a:t> of Rel-15.</a:t>
            </a:r>
          </a:p>
          <a:p>
            <a:r>
              <a:rPr lang="en-US" sz="2400" dirty="0" smtClean="0"/>
              <a:t>Following this overview, we will summarize the </a:t>
            </a:r>
            <a:r>
              <a:rPr lang="en-US" sz="2400" b="1" dirty="0" smtClean="0"/>
              <a:t>areas of ongoing study </a:t>
            </a:r>
            <a:r>
              <a:rPr lang="en-US" sz="2400" dirty="0" smtClean="0"/>
              <a:t>for Rel-16. </a:t>
            </a:r>
          </a:p>
          <a:p>
            <a:pPr lvl="1"/>
            <a:r>
              <a:rPr lang="en-US" sz="2000" dirty="0" smtClean="0"/>
              <a:t>Normative specification for System and Core Network Aspects of Rel-16 will occur in 2019.</a:t>
            </a:r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17048259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Overview of System Aspects (</a:t>
            </a:r>
            <a:r>
              <a:rPr lang="en-US" dirty="0" smtClean="0"/>
              <a:t>1/3)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Stage 1 – Service Requirements for </a:t>
            </a:r>
            <a:r>
              <a:rPr lang="en-US" dirty="0" smtClean="0"/>
              <a:t>5G</a:t>
            </a:r>
          </a:p>
          <a:p>
            <a:pPr lvl="1"/>
            <a:r>
              <a:rPr lang="en-US" dirty="0" smtClean="0"/>
              <a:t>TS 22.261 “</a:t>
            </a:r>
            <a:r>
              <a:rPr lang="en-US" dirty="0"/>
              <a:t>New </a:t>
            </a:r>
            <a:r>
              <a:rPr lang="en-US" dirty="0" smtClean="0"/>
              <a:t>Services and Markets Technology Enablers”</a:t>
            </a:r>
          </a:p>
          <a:p>
            <a:r>
              <a:rPr lang="en-US" dirty="0" smtClean="0"/>
              <a:t>Stage 2 – 5G System defined in</a:t>
            </a:r>
          </a:p>
          <a:p>
            <a:pPr lvl="1"/>
            <a:r>
              <a:rPr lang="en-US" dirty="0" smtClean="0"/>
              <a:t>TS 23.501 “System Architecture for the 5G System”</a:t>
            </a:r>
          </a:p>
          <a:p>
            <a:pPr lvl="1"/>
            <a:r>
              <a:rPr lang="en-US" dirty="0" smtClean="0"/>
              <a:t>TS 23.503 “Policy and Charging Control Framework for the 5G System”</a:t>
            </a:r>
          </a:p>
          <a:p>
            <a:pPr lvl="1"/>
            <a:r>
              <a:rPr lang="en-US" dirty="0" smtClean="0"/>
              <a:t>TS 33.501 “Security architecture and procedures for 5G System”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8620103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Overview of System Aspects (</a:t>
            </a:r>
            <a:r>
              <a:rPr lang="en-US" dirty="0" smtClean="0"/>
              <a:t>2/3)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/>
              <a:t>Stage 2, continued</a:t>
            </a:r>
          </a:p>
          <a:p>
            <a:pPr lvl="1"/>
            <a:r>
              <a:rPr lang="en-US" sz="2000" dirty="0" smtClean="0"/>
              <a:t>Application : TS 23.222 “Common API Framework for 3GPP Northbound APIs”</a:t>
            </a:r>
          </a:p>
          <a:p>
            <a:pPr lvl="1"/>
            <a:r>
              <a:rPr lang="en-US" sz="2000" dirty="0" smtClean="0"/>
              <a:t>Media: TS 26.118 “3GPP Virtual reality profiles for streaming applications”</a:t>
            </a:r>
          </a:p>
          <a:p>
            <a:pPr lvl="1"/>
            <a:r>
              <a:rPr lang="en-US" sz="2000" dirty="0" smtClean="0"/>
              <a:t>Charging*: TS 32.291 “5G System Charging Service”</a:t>
            </a:r>
          </a:p>
          <a:p>
            <a:pPr lvl="1"/>
            <a:r>
              <a:rPr lang="en-US" sz="2000" dirty="0" smtClean="0"/>
              <a:t>OAM*: TS 28.530..554 “Management and orchestration”, many aspects</a:t>
            </a:r>
          </a:p>
          <a:p>
            <a:pPr lvl="1"/>
            <a:r>
              <a:rPr lang="en-US" sz="2000" dirty="0" smtClean="0"/>
              <a:t>OAM*: TS 28.304..306 “Control and Monitoring of Power, Energy and </a:t>
            </a:r>
            <a:r>
              <a:rPr lang="en-US" sz="2000" dirty="0" err="1" smtClean="0"/>
              <a:t>Envirnomental</a:t>
            </a:r>
            <a:r>
              <a:rPr lang="en-US" sz="2000" dirty="0" smtClean="0"/>
              <a:t> Parameters”</a:t>
            </a:r>
            <a:endParaRPr lang="en-GB" sz="2000" dirty="0"/>
          </a:p>
        </p:txBody>
      </p:sp>
      <p:sp>
        <p:nvSpPr>
          <p:cNvPr id="5" name="TextBox 4"/>
          <p:cNvSpPr txBox="1"/>
          <p:nvPr/>
        </p:nvSpPr>
        <p:spPr>
          <a:xfrm>
            <a:off x="526095" y="4509370"/>
            <a:ext cx="595855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/>
              <a:t>* All stages (1, 2 and 3) were completed for these specifications</a:t>
            </a:r>
            <a:endParaRPr lang="en-GB" sz="1600" dirty="0"/>
          </a:p>
        </p:txBody>
      </p:sp>
    </p:spTree>
    <p:extLst>
      <p:ext uri="{BB962C8B-B14F-4D97-AF65-F5344CB8AC3E}">
        <p14:creationId xmlns:p14="http://schemas.microsoft.com/office/powerpoint/2010/main" val="171505358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Overview of System Aspects </a:t>
            </a:r>
            <a:r>
              <a:rPr lang="en-US" dirty="0" smtClean="0"/>
              <a:t>(3/3</a:t>
            </a:r>
            <a:r>
              <a:rPr lang="en-US" dirty="0"/>
              <a:t>)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Stage 3</a:t>
            </a:r>
          </a:p>
          <a:p>
            <a:pPr lvl="1"/>
            <a:r>
              <a:rPr lang="en-US" dirty="0" smtClean="0"/>
              <a:t>TS 24.501 “Non-Access-Stratum (NAS) protocol for 5G System”</a:t>
            </a:r>
          </a:p>
          <a:p>
            <a:pPr lvl="1"/>
            <a:r>
              <a:rPr lang="en-US" dirty="0" smtClean="0"/>
              <a:t>TS 24.502 “Access to the 3GPP 5G Core Network via non-3GPP access networks”</a:t>
            </a:r>
          </a:p>
          <a:p>
            <a:pPr lvl="1"/>
            <a:r>
              <a:rPr lang="en-US" dirty="0"/>
              <a:t>TS 29.522 “Network Exposure Function Northbound APIs”</a:t>
            </a:r>
          </a:p>
          <a:p>
            <a:pPr marL="457200" lvl="1" indent="0">
              <a:buNone/>
            </a:pPr>
            <a:endParaRPr lang="en-US" dirty="0" smtClean="0"/>
          </a:p>
          <a:p>
            <a:pPr lvl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947925812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Overview of </a:t>
            </a:r>
            <a:r>
              <a:rPr lang="en-US" dirty="0" smtClean="0"/>
              <a:t>Core Network Aspects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/>
              <a:t>Stage 3</a:t>
            </a:r>
          </a:p>
          <a:p>
            <a:pPr lvl="1"/>
            <a:r>
              <a:rPr lang="en-US" sz="2000" dirty="0"/>
              <a:t>TS 29.500 “Technical Realization of Service Based Architecture”</a:t>
            </a:r>
          </a:p>
          <a:p>
            <a:pPr lvl="2"/>
            <a:r>
              <a:rPr lang="en-US" sz="1800" dirty="0" smtClean="0"/>
              <a:t>Each service defined in TS 23.501 and 23.502 (Procedures) is specified a new TS.</a:t>
            </a:r>
          </a:p>
          <a:p>
            <a:pPr lvl="2"/>
            <a:r>
              <a:rPr lang="en-US" sz="1800" dirty="0" smtClean="0"/>
              <a:t>All control plane and user plane functions and interactions are specified at the protocol level in new TSs, including centralized state repositories.</a:t>
            </a:r>
          </a:p>
          <a:p>
            <a:pPr lvl="1"/>
            <a:endParaRPr lang="en-GB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5206" y="3162636"/>
            <a:ext cx="4396637" cy="1528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8853772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33191</TotalTime>
  <Words>1042</Words>
  <Application>Microsoft Office PowerPoint</Application>
  <PresentationFormat>On-screen Show (16:9)</PresentationFormat>
  <Paragraphs>95</Paragraphs>
  <Slides>14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Office Theme</vt:lpstr>
      <vt:lpstr>Anticipations for the Final IMT-2020 Submission: Rel-16 Outlook for System and Core Network Aspects</vt:lpstr>
      <vt:lpstr>IMT-2020 Submission Non-Radio Aspects</vt:lpstr>
      <vt:lpstr>5G 3GPP Specifications</vt:lpstr>
      <vt:lpstr>System and Core Network Aspects</vt:lpstr>
      <vt:lpstr>Overview of 5G System and  Core Network Aspects</vt:lpstr>
      <vt:lpstr>Overview of System Aspects (1/3)</vt:lpstr>
      <vt:lpstr>Overview of System Aspects (2/3)</vt:lpstr>
      <vt:lpstr>Overview of System Aspects (3/3)</vt:lpstr>
      <vt:lpstr>Overview of Core Network Aspects</vt:lpstr>
      <vt:lpstr>3GPP Rel-16: Ongoing Studies (1/3)</vt:lpstr>
      <vt:lpstr>3GPP Rel-16: Ongoing Studies (2/3)</vt:lpstr>
      <vt:lpstr>3GPP Rel-16: Ongoing Studies (3/3)</vt:lpstr>
      <vt:lpstr>Summary</vt:lpstr>
      <vt:lpstr>PowerPoint Presentation</vt:lpstr>
    </vt:vector>
  </TitlesOfParts>
  <Company>3GPP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SA Chairman (Samsung) </cp:lastModifiedBy>
  <cp:revision>866</cp:revision>
  <dcterms:created xsi:type="dcterms:W3CDTF">2008-08-30T09:32:10Z</dcterms:created>
  <dcterms:modified xsi:type="dcterms:W3CDTF">2018-10-23T20:08:08Z</dcterms:modified>
</cp:coreProperties>
</file>