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</p:sldMasterIdLst>
  <p:notesMasterIdLst>
    <p:notesMasterId r:id="rId23"/>
  </p:notesMasterIdLst>
  <p:sldIdLst>
    <p:sldId id="280" r:id="rId12"/>
    <p:sldId id="256" r:id="rId13"/>
    <p:sldId id="268" r:id="rId14"/>
    <p:sldId id="267" r:id="rId15"/>
    <p:sldId id="271" r:id="rId16"/>
    <p:sldId id="274" r:id="rId17"/>
    <p:sldId id="272" r:id="rId18"/>
    <p:sldId id="273" r:id="rId19"/>
    <p:sldId id="270" r:id="rId20"/>
    <p:sldId id="275" r:id="rId21"/>
    <p:sldId id="279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3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8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6" name="图片 6" descr="logo-Transparent.png">
            <a:extLst>
              <a:ext uri="{FF2B5EF4-FFF2-40B4-BE49-F238E27FC236}">
                <a16:creationId xmlns:a16="http://schemas.microsoft.com/office/drawing/2014/main" id="{F9804D93-6D8E-4766-A0FF-C0347B3FF1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923229" y="0"/>
            <a:ext cx="970958" cy="83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pic>
        <p:nvPicPr>
          <p:cNvPr id="7" name="图片 6" descr="logo-Transparent.png">
            <a:extLst>
              <a:ext uri="{FF2B5EF4-FFF2-40B4-BE49-F238E27FC236}">
                <a16:creationId xmlns:a16="http://schemas.microsoft.com/office/drawing/2014/main" id="{D7C66470-3083-4010-806B-0001AF4338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923229" y="0"/>
            <a:ext cx="970958" cy="83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F4BC9B-A54C-4561-9024-FEC00F07A2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RWS-180019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66" r:id="rId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AA385-0038-4284-8413-CF697BBC8CB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7202B8-36ED-4C1F-BE24-2982C4F5E6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RWS-180019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5207" y="1824062"/>
            <a:ext cx="8359200" cy="1334908"/>
          </a:xfrm>
        </p:spPr>
        <p:txBody>
          <a:bodyPr/>
          <a:lstStyle/>
          <a:p>
            <a:r>
              <a:rPr lang="en-US" sz="4400" b="1" dirty="0"/>
              <a:t>Self-Evaluation: </a:t>
            </a:r>
            <a:br>
              <a:rPr lang="en-US" sz="4400" b="1" dirty="0"/>
            </a:br>
            <a:r>
              <a:rPr lang="en-US" sz="4400" b="1" dirty="0"/>
              <a:t>URLLC and </a:t>
            </a:r>
            <a:r>
              <a:rPr lang="en-US" sz="4400" b="1" dirty="0" err="1"/>
              <a:t>mMTC</a:t>
            </a:r>
            <a:r>
              <a:rPr lang="en-US" sz="4400" b="1" dirty="0"/>
              <a:t> evaluation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75258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Source: Nokia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1B71B58-0D0E-48BE-9FAD-27B189EFD699}"/>
              </a:ext>
            </a:extLst>
          </p:cNvPr>
          <p:cNvSpPr txBox="1">
            <a:spLocks/>
          </p:cNvSpPr>
          <p:nvPr/>
        </p:nvSpPr>
        <p:spPr>
          <a:xfrm>
            <a:off x="417599" y="204299"/>
            <a:ext cx="8610163" cy="57061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1"/>
                </a:solidFill>
              </a:rPr>
              <a:t>3GPP RAN Workshop on 3GPP submission towards IMT-2020                                       RWS-180019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1"/>
                </a:solidFill>
              </a:rPr>
              <a:t>October 24.-25. 2018, Brussels, Belgium</a:t>
            </a:r>
          </a:p>
        </p:txBody>
      </p:sp>
    </p:spTree>
    <p:extLst>
      <p:ext uri="{BB962C8B-B14F-4D97-AF65-F5344CB8AC3E}">
        <p14:creationId xmlns:p14="http://schemas.microsoft.com/office/powerpoint/2010/main" val="180620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DBC5DB9-B40C-4F99-94BF-5A94DF0CC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41913"/>
              </p:ext>
            </p:extLst>
          </p:nvPr>
        </p:nvGraphicFramePr>
        <p:xfrm>
          <a:off x="362599" y="1828243"/>
          <a:ext cx="8372128" cy="1828800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2212843">
                  <a:extLst>
                    <a:ext uri="{9D8B030D-6E8A-4147-A177-3AD203B41FA5}">
                      <a16:colId xmlns:a16="http://schemas.microsoft.com/office/drawing/2014/main" val="3086498538"/>
                    </a:ext>
                  </a:extLst>
                </a:gridCol>
                <a:gridCol w="2053095">
                  <a:extLst>
                    <a:ext uri="{9D8B030D-6E8A-4147-A177-3AD203B41FA5}">
                      <a16:colId xmlns:a16="http://schemas.microsoft.com/office/drawing/2014/main" val="2878556962"/>
                    </a:ext>
                  </a:extLst>
                </a:gridCol>
                <a:gridCol w="2053095">
                  <a:extLst>
                    <a:ext uri="{9D8B030D-6E8A-4147-A177-3AD203B41FA5}">
                      <a16:colId xmlns:a16="http://schemas.microsoft.com/office/drawing/2014/main" val="2983342353"/>
                    </a:ext>
                  </a:extLst>
                </a:gridCol>
                <a:gridCol w="2053095">
                  <a:extLst>
                    <a:ext uri="{9D8B030D-6E8A-4147-A177-3AD203B41FA5}">
                      <a16:colId xmlns:a16="http://schemas.microsoft.com/office/drawing/2014/main" val="2548597050"/>
                    </a:ext>
                  </a:extLst>
                </a:gridCol>
              </a:tblGrid>
              <a:tr h="12776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Required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706628"/>
                  </a:ext>
                </a:extLst>
              </a:tr>
              <a:tr h="178518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Latency, user plane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 </a:t>
                      </a:r>
                      <a:r>
                        <a:rPr lang="en-US" sz="1200" dirty="0" err="1"/>
                        <a:t>ms</a:t>
                      </a:r>
                      <a:r>
                        <a:rPr lang="en-US" sz="1200" dirty="0"/>
                        <a:t> for URLLC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81183"/>
                  </a:ext>
                </a:extLst>
              </a:tr>
              <a:tr h="178518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Latency, control plane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20 </a:t>
                      </a:r>
                      <a:r>
                        <a:rPr lang="en-US" sz="1200" dirty="0" err="1"/>
                        <a:t>ms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55267"/>
                  </a:ext>
                </a:extLst>
              </a:tr>
              <a:tr h="178518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Connection density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1 000 000 devices / km</a:t>
                      </a:r>
                      <a:r>
                        <a:rPr lang="en-US" sz="1200" baseline="30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657232"/>
                  </a:ext>
                </a:extLst>
              </a:tr>
              <a:tr h="206698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Reliability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99.999% success rate within 1 </a:t>
                      </a:r>
                      <a:r>
                        <a:rPr lang="en-US" sz="1200" dirty="0" err="1"/>
                        <a:t>ms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Not evaluated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439161"/>
                  </a:ext>
                </a:extLst>
              </a:tr>
              <a:tr h="178518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Mobility interruption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 </a:t>
                      </a:r>
                      <a:r>
                        <a:rPr lang="en-US" sz="1200" dirty="0" err="1"/>
                        <a:t>ms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</a:rPr>
                        <a:t>Meets 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39539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AC84940-6597-496D-83FF-FF3E917BA5D2}"/>
              </a:ext>
            </a:extLst>
          </p:cNvPr>
          <p:cNvSpPr/>
          <p:nvPr/>
        </p:nvSpPr>
        <p:spPr>
          <a:xfrm>
            <a:off x="362599" y="4107379"/>
            <a:ext cx="8372129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3GPP successfully completed the preliminary self evaluation on URLLC and </a:t>
            </a:r>
            <a:r>
              <a:rPr lang="en-US" sz="1400" b="1" dirty="0" err="1"/>
              <a:t>mMTC</a:t>
            </a:r>
            <a:endParaRPr lang="en-US" sz="1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2AFD57-3E15-4DE3-B967-127FDFC3709B}"/>
              </a:ext>
            </a:extLst>
          </p:cNvPr>
          <p:cNvSpPr/>
          <p:nvPr/>
        </p:nvSpPr>
        <p:spPr>
          <a:xfrm>
            <a:off x="362599" y="993592"/>
            <a:ext cx="8372128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Large number of different configurations evaluated against the URLLC and </a:t>
            </a:r>
            <a:r>
              <a:rPr lang="en-US" sz="1400" b="1" dirty="0" err="1"/>
              <a:t>mMTC</a:t>
            </a:r>
            <a:r>
              <a:rPr lang="en-US" sz="1400" b="1" dirty="0"/>
              <a:t> requirements</a:t>
            </a:r>
          </a:p>
        </p:txBody>
      </p:sp>
    </p:spTree>
    <p:extLst>
      <p:ext uri="{BB962C8B-B14F-4D97-AF65-F5344CB8AC3E}">
        <p14:creationId xmlns:p14="http://schemas.microsoft.com/office/powerpoint/2010/main" val="2475025814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034209-481D-4C2D-8D9E-C9AE212A9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162"/>
            <a:ext cx="9140154" cy="51413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E75924-6A6B-4137-9F86-847F3993F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0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Categorization of IMT-2020 requirements</a:t>
            </a:r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F7D4F865-119B-473D-8ABC-DE3AA0307F9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algn="ctr"/>
            <a:r>
              <a:rPr lang="en-GB">
                <a:cs typeface="Arial" panose="020B0604020202020204" pitchFamily="34" charset="0"/>
              </a:rPr>
              <a:t>RWS-180019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357535-DF64-4643-9E41-2E735CF666F0}"/>
              </a:ext>
            </a:extLst>
          </p:cNvPr>
          <p:cNvSpPr txBox="1"/>
          <p:nvPr/>
        </p:nvSpPr>
        <p:spPr>
          <a:xfrm>
            <a:off x="5538650" y="978925"/>
            <a:ext cx="3187750" cy="361514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lIns="72000" tIns="72000" rIns="72000" bIns="72000" rtlCol="0">
            <a:noAutofit/>
          </a:bodyPr>
          <a:lstStyle/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Peak data rate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Peak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User experienced data rate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5</a:t>
            </a:r>
            <a:r>
              <a:rPr lang="en-US" sz="1300" baseline="30000" dirty="0">
                <a:solidFill>
                  <a:schemeClr val="tx2"/>
                </a:solidFill>
              </a:rPr>
              <a:t>th</a:t>
            </a:r>
            <a:r>
              <a:rPr lang="en-US" sz="1300" dirty="0">
                <a:solidFill>
                  <a:schemeClr val="tx2"/>
                </a:solidFill>
              </a:rPr>
              <a:t> percentile user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Average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Area traffic capacity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User plane 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Control plane latency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Connection density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Energy efficiency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Reliability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Mobility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Mobility interruption time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2"/>
                </a:solidFill>
              </a:rPr>
              <a:t>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A18CB9-C536-4586-872C-1595ACA61C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48" y="978925"/>
            <a:ext cx="5064598" cy="3615146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4251D5-603F-443B-9B4D-3BF80B1C097C}"/>
              </a:ext>
            </a:extLst>
          </p:cNvPr>
          <p:cNvSpPr txBox="1"/>
          <p:nvPr/>
        </p:nvSpPr>
        <p:spPr>
          <a:xfrm>
            <a:off x="1456508" y="756196"/>
            <a:ext cx="2018214" cy="261257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Source: 3GPP RWS-150036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C5340E-EF07-4FDB-9AD8-6D5B721A85C0}"/>
              </a:ext>
            </a:extLst>
          </p:cNvPr>
          <p:cNvSpPr txBox="1"/>
          <p:nvPr/>
        </p:nvSpPr>
        <p:spPr>
          <a:xfrm>
            <a:off x="6030238" y="736932"/>
            <a:ext cx="2350029" cy="261257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Source: ITU-R Report M.2410-0</a:t>
            </a:r>
          </a:p>
        </p:txBody>
      </p:sp>
    </p:spTree>
    <p:extLst>
      <p:ext uri="{BB962C8B-B14F-4D97-AF65-F5344CB8AC3E}">
        <p14:creationId xmlns:p14="http://schemas.microsoft.com/office/powerpoint/2010/main" val="2607752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EDF853D-F38E-482C-9E9B-A92E53561427}"/>
              </a:ext>
            </a:extLst>
          </p:cNvPr>
          <p:cNvSpPr txBox="1"/>
          <p:nvPr/>
        </p:nvSpPr>
        <p:spPr>
          <a:xfrm>
            <a:off x="5538650" y="979252"/>
            <a:ext cx="3187750" cy="361481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lIns="72000" tIns="72000" rIns="72000" bIns="72000" rtlCol="0">
            <a:noAutofit/>
          </a:bodyPr>
          <a:lstStyle/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Peak data rate</a:t>
            </a:r>
          </a:p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Peak spectral efficiency</a:t>
            </a:r>
          </a:p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User experienced data rate</a:t>
            </a:r>
          </a:p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en-US" sz="1200" baseline="30000" dirty="0">
                <a:solidFill>
                  <a:schemeClr val="bg1">
                    <a:lumMod val="95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 percentile user spectral efficiency</a:t>
            </a:r>
          </a:p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Average spectral efficiency</a:t>
            </a:r>
          </a:p>
          <a:p>
            <a:pPr marL="285750" indent="-285750" algn="l"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Area traffic capacity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User plane 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Control plane latency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/>
                </a:solidFill>
              </a:rPr>
              <a:t>Connection density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Energy efficiency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Reliability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Mobility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Mobility interruption time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Bandwidth</a:t>
            </a:r>
          </a:p>
          <a:p>
            <a:pPr>
              <a:spcAft>
                <a:spcPts val="300"/>
              </a:spcAft>
              <a:buSzPct val="100000"/>
            </a:pP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Categorization of IMT-2020 requirements – URLLC and </a:t>
            </a:r>
            <a:r>
              <a:rPr lang="en-GB" dirty="0" err="1"/>
              <a:t>mMTC</a:t>
            </a:r>
            <a:endParaRPr lang="en-GB" dirty="0"/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F7D4F865-119B-473D-8ABC-DE3AA0307F9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algn="ctr"/>
            <a:r>
              <a:rPr lang="en-GB">
                <a:cs typeface="Arial" panose="020B0604020202020204" pitchFamily="34" charset="0"/>
              </a:rPr>
              <a:t>RWS-180019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A18CB9-C536-4586-872C-1595ACA61C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48" y="978925"/>
            <a:ext cx="5064598" cy="3615146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4251D5-603F-443B-9B4D-3BF80B1C097C}"/>
              </a:ext>
            </a:extLst>
          </p:cNvPr>
          <p:cNvSpPr txBox="1"/>
          <p:nvPr/>
        </p:nvSpPr>
        <p:spPr>
          <a:xfrm>
            <a:off x="1456508" y="756196"/>
            <a:ext cx="2018214" cy="261257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Source: 3GPP RWS-150036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C5340E-EF07-4FDB-9AD8-6D5B721A85C0}"/>
              </a:ext>
            </a:extLst>
          </p:cNvPr>
          <p:cNvSpPr txBox="1"/>
          <p:nvPr/>
        </p:nvSpPr>
        <p:spPr>
          <a:xfrm>
            <a:off x="6030238" y="736932"/>
            <a:ext cx="2350029" cy="261257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Source: ITU-R Report M.2410-0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C090AF1-178B-42D9-A6EF-7617AA3B6602}"/>
              </a:ext>
            </a:extLst>
          </p:cNvPr>
          <p:cNvSpPr/>
          <p:nvPr/>
        </p:nvSpPr>
        <p:spPr>
          <a:xfrm rot="9054951">
            <a:off x="116022" y="2116506"/>
            <a:ext cx="1436112" cy="868317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24A9C3F-C175-4A5B-98D4-DB9DDADE89AA}"/>
              </a:ext>
            </a:extLst>
          </p:cNvPr>
          <p:cNvSpPr/>
          <p:nvPr/>
        </p:nvSpPr>
        <p:spPr>
          <a:xfrm rot="11842211">
            <a:off x="1272215" y="2066682"/>
            <a:ext cx="1352796" cy="102553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D7F7921-4299-4067-86F6-6C569F19C5C0}"/>
              </a:ext>
            </a:extLst>
          </p:cNvPr>
          <p:cNvSpPr/>
          <p:nvPr/>
        </p:nvSpPr>
        <p:spPr>
          <a:xfrm>
            <a:off x="2646264" y="2668673"/>
            <a:ext cx="735977" cy="2612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B39448F-42D5-46F8-8C63-78795BD9CFCC}"/>
              </a:ext>
            </a:extLst>
          </p:cNvPr>
          <p:cNvSpPr/>
          <p:nvPr/>
        </p:nvSpPr>
        <p:spPr>
          <a:xfrm>
            <a:off x="4482288" y="2663478"/>
            <a:ext cx="735977" cy="27195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69856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Requirements for URLLC and </a:t>
            </a:r>
            <a:r>
              <a:rPr lang="en-GB" dirty="0" err="1"/>
              <a:t>mMTC</a:t>
            </a:r>
            <a:endParaRPr lang="en-GB" dirty="0"/>
          </a:p>
          <a:p>
            <a:endParaRPr lang="en-US" dirty="0"/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F7D4F865-119B-473D-8ABC-DE3AA0307F9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algn="ctr"/>
            <a:r>
              <a:rPr lang="en-GB">
                <a:cs typeface="Arial" panose="020B0604020202020204" pitchFamily="34" charset="0"/>
              </a:rPr>
              <a:t>RWS-180019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357535-DF64-4643-9E41-2E735CF666F0}"/>
              </a:ext>
            </a:extLst>
          </p:cNvPr>
          <p:cNvSpPr txBox="1"/>
          <p:nvPr/>
        </p:nvSpPr>
        <p:spPr>
          <a:xfrm>
            <a:off x="906649" y="730983"/>
            <a:ext cx="3440626" cy="391680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Peak data rate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Peak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User experienced data rate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en-US" sz="1200" baseline="30000" dirty="0">
                <a:solidFill>
                  <a:schemeClr val="bg1">
                    <a:lumMod val="95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 percentile user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Average spectral efficiency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Area traffic capacity</a:t>
            </a:r>
          </a:p>
          <a:p>
            <a:pPr marL="285750" indent="-285750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User plane latency</a:t>
            </a:r>
          </a:p>
          <a:p>
            <a:pPr marL="628650" lvl="1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Control plane latency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/>
                </a:solidFill>
              </a:rPr>
              <a:t>Connection density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Energy efficiency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Reliability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Mobility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</a:rPr>
              <a:t>Mobility interruption time</a:t>
            </a:r>
          </a:p>
          <a:p>
            <a:pPr marL="285750" indent="-2857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</a:rPr>
              <a:t>Bandwidth</a:t>
            </a:r>
          </a:p>
          <a:p>
            <a:pPr>
              <a:spcAft>
                <a:spcPts val="300"/>
              </a:spcAft>
              <a:buSzPct val="100000"/>
            </a:pP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726C1E-3F17-4A91-B736-FE73DC3ED352}"/>
              </a:ext>
            </a:extLst>
          </p:cNvPr>
          <p:cNvSpPr txBox="1"/>
          <p:nvPr/>
        </p:nvSpPr>
        <p:spPr>
          <a:xfrm>
            <a:off x="5129999" y="3887039"/>
            <a:ext cx="1551356" cy="492729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rgbClr val="FF0000"/>
                </a:solidFill>
              </a:rPr>
              <a:t>URLLC requirement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b="1" dirty="0" err="1">
                <a:solidFill>
                  <a:schemeClr val="accent6"/>
                </a:solidFill>
              </a:rPr>
              <a:t>mMTC</a:t>
            </a:r>
            <a:r>
              <a:rPr lang="en-US" sz="1100" b="1" dirty="0">
                <a:solidFill>
                  <a:schemeClr val="accent6"/>
                </a:solidFill>
              </a:rPr>
              <a:t> requirement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447AA-7343-4BC9-A4E3-000CC58D0A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6900"/>
              </p:ext>
            </p:extLst>
          </p:nvPr>
        </p:nvGraphicFramePr>
        <p:xfrm>
          <a:off x="4525241" y="1393190"/>
          <a:ext cx="4404183" cy="2357120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2284553">
                  <a:extLst>
                    <a:ext uri="{9D8B030D-6E8A-4147-A177-3AD203B41FA5}">
                      <a16:colId xmlns:a16="http://schemas.microsoft.com/office/drawing/2014/main" val="3086498538"/>
                    </a:ext>
                  </a:extLst>
                </a:gridCol>
                <a:gridCol w="2119630">
                  <a:extLst>
                    <a:ext uri="{9D8B030D-6E8A-4147-A177-3AD203B41FA5}">
                      <a16:colId xmlns:a16="http://schemas.microsoft.com/office/drawing/2014/main" val="2878556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Required 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706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Latency, user plane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 for URLLC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81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Latency, control plane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</a:t>
                      </a:r>
                      <a:r>
                        <a:rPr lang="en-US" dirty="0" err="1"/>
                        <a:t>ms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55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B050"/>
                          </a:solidFill>
                        </a:rPr>
                        <a:t>Connection density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1 000 000 devices / km</a:t>
                      </a:r>
                      <a:r>
                        <a:rPr lang="en-US" baseline="30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657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Reliability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99.999% success rate within 1 </a:t>
                      </a:r>
                      <a:r>
                        <a:rPr lang="en-US" dirty="0" err="1"/>
                        <a:t>ms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439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Mobility interruption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 </a:t>
                      </a:r>
                      <a:r>
                        <a:rPr lang="en-US" dirty="0" err="1"/>
                        <a:t>ms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39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541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9483F10A-5FC2-40AF-8971-ECCC24CD33D7}"/>
              </a:ext>
            </a:extLst>
          </p:cNvPr>
          <p:cNvSpPr/>
          <p:nvPr/>
        </p:nvSpPr>
        <p:spPr>
          <a:xfrm>
            <a:off x="5533497" y="476693"/>
            <a:ext cx="2341886" cy="18634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Latency, control plane (URLLC)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7FAE5E9-77BA-4628-BCD6-38C2631631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036" b="10446"/>
          <a:stretch/>
        </p:blipFill>
        <p:spPr>
          <a:xfrm>
            <a:off x="5570792" y="528810"/>
            <a:ext cx="2304591" cy="1811287"/>
          </a:xfrm>
          <a:prstGeom prst="rect">
            <a:avLst/>
          </a:prstGeom>
        </p:spPr>
      </p:pic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8BFE8927-B1E1-4AD3-A868-E4A081196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290896"/>
              </p:ext>
            </p:extLst>
          </p:nvPr>
        </p:nvGraphicFramePr>
        <p:xfrm>
          <a:off x="622405" y="2465263"/>
          <a:ext cx="2656989" cy="127254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978639">
                  <a:extLst>
                    <a:ext uri="{9D8B030D-6E8A-4147-A177-3AD203B41FA5}">
                      <a16:colId xmlns:a16="http://schemas.microsoft.com/office/drawing/2014/main" val="2320454068"/>
                    </a:ext>
                  </a:extLst>
                </a:gridCol>
                <a:gridCol w="839175">
                  <a:extLst>
                    <a:ext uri="{9D8B030D-6E8A-4147-A177-3AD203B41FA5}">
                      <a16:colId xmlns:a16="http://schemas.microsoft.com/office/drawing/2014/main" val="2049729034"/>
                    </a:ext>
                  </a:extLst>
                </a:gridCol>
                <a:gridCol w="839175">
                  <a:extLst>
                    <a:ext uri="{9D8B030D-6E8A-4147-A177-3AD203B41FA5}">
                      <a16:colId xmlns:a16="http://schemas.microsoft.com/office/drawing/2014/main" val="234928660"/>
                    </a:ext>
                  </a:extLst>
                </a:gridCol>
              </a:tblGrid>
              <a:tr h="1280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Evaluated</a:t>
                      </a:r>
                    </a:p>
                  </a:txBody>
                  <a:tcPr marL="0" marR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Passed</a:t>
                      </a:r>
                    </a:p>
                  </a:txBody>
                  <a:tcPr marL="0" marR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82042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94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94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5878320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256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256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3872373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51683720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 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12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12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95249502"/>
                  </a:ext>
                </a:extLst>
              </a:tr>
            </a:tbl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438A5892-FECD-4050-B35E-2BF0B9AEA0FC}"/>
              </a:ext>
            </a:extLst>
          </p:cNvPr>
          <p:cNvSpPr txBox="1"/>
          <p:nvPr/>
        </p:nvSpPr>
        <p:spPr>
          <a:xfrm>
            <a:off x="589348" y="2238860"/>
            <a:ext cx="2723101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Number of configurations evaluated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4A2C61-FC2B-447F-9FE4-BF1786D07801}"/>
              </a:ext>
            </a:extLst>
          </p:cNvPr>
          <p:cNvSpPr/>
          <p:nvPr/>
        </p:nvSpPr>
        <p:spPr>
          <a:xfrm>
            <a:off x="288160" y="813703"/>
            <a:ext cx="5054587" cy="954107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Control plane latency refers to the transition time from a most “battery efficient” state (e.g. Idle state) to the start of continuous data transfer (e.g. Active state). </a:t>
            </a:r>
            <a:r>
              <a:rPr lang="en-US" sz="1400" dirty="0"/>
              <a:t>[…] </a:t>
            </a:r>
            <a:r>
              <a:rPr lang="en-US" sz="1400" i="1" dirty="0"/>
              <a:t>The minimum </a:t>
            </a:r>
            <a:r>
              <a:rPr lang="en-US" sz="1400" b="1" i="1" dirty="0"/>
              <a:t>requirement for control plane latency is 20 </a:t>
            </a:r>
            <a:r>
              <a:rPr lang="en-US" sz="1400" b="1" i="1" dirty="0" err="1"/>
              <a:t>ms.</a:t>
            </a:r>
            <a:r>
              <a:rPr lang="en-US" sz="1400" i="1" dirty="0"/>
              <a:t> </a:t>
            </a:r>
            <a:r>
              <a:rPr lang="en-US" sz="1400" b="1" i="1" dirty="0"/>
              <a:t> </a:t>
            </a:r>
            <a:r>
              <a:rPr lang="en-US" sz="1400" dirty="0"/>
              <a:t>[M.2410-0]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28D515F-8553-4C4C-90FF-BD6F137CD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503852"/>
              </p:ext>
            </p:extLst>
          </p:nvPr>
        </p:nvGraphicFramePr>
        <p:xfrm>
          <a:off x="3978746" y="2747203"/>
          <a:ext cx="4351126" cy="97536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89197214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759214714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476922130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147127752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2165112328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951133066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487516432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1441735807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2495155556"/>
                    </a:ext>
                  </a:extLst>
                </a:gridCol>
              </a:tblGrid>
              <a:tr h="40760">
                <a:tc rowSpan="2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Control plane latency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NR FDD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UE capability 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effectLst/>
                        </a:rPr>
                        <a:t>UE capability 2</a:t>
                      </a:r>
                      <a:endParaRPr lang="en-US" sz="1800" dirty="0"/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74775"/>
                  </a:ext>
                </a:extLst>
              </a:tr>
              <a:tr h="4076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Subcarrier spacing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Subcarrier spacing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947337"/>
                  </a:ext>
                </a:extLst>
              </a:tr>
              <a:tr h="40760"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76" marR="426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60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120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60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618838"/>
                  </a:ext>
                </a:extLst>
              </a:tr>
              <a:tr h="4076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Mapping Type A</a:t>
                      </a:r>
                      <a:endParaRPr lang="en-US" sz="9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4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15.6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13.5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12.4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11.7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15.1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13.0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12.1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41983195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7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15.8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13.6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12.5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11.7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15.3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13.1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12.2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8352138"/>
                  </a:ext>
                </a:extLst>
              </a:tr>
              <a:tr h="4076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Mapping Type B</a:t>
                      </a:r>
                      <a:endParaRPr lang="en-US" sz="9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2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13.7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12.3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11.9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11.4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13.4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12.0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11.7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3462967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4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14.2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12.5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12.0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11.5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13.9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12.3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11.8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0905821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7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15.3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13.0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12.3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11.6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14.8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12.8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12.1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017664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F8E5A7A8-43F4-48F7-BF1C-F28320322E00}"/>
              </a:ext>
            </a:extLst>
          </p:cNvPr>
          <p:cNvSpPr/>
          <p:nvPr/>
        </p:nvSpPr>
        <p:spPr>
          <a:xfrm>
            <a:off x="354272" y="4271784"/>
            <a:ext cx="8435457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Requirement of 20 </a:t>
            </a:r>
            <a:r>
              <a:rPr lang="en-US" sz="1400" b="1" dirty="0" err="1"/>
              <a:t>ms</a:t>
            </a:r>
            <a:r>
              <a:rPr lang="en-US" sz="1400" b="1" dirty="0"/>
              <a:t> control plane latency is met with all evaluated configurations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DC551A-979E-4419-B8D6-13362EB248D1}"/>
              </a:ext>
            </a:extLst>
          </p:cNvPr>
          <p:cNvSpPr txBox="1"/>
          <p:nvPr/>
        </p:nvSpPr>
        <p:spPr>
          <a:xfrm>
            <a:off x="3798746" y="2500799"/>
            <a:ext cx="4711126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Example: 35 NR FDD configurations for 6-symbol PRACH (</a:t>
            </a:r>
            <a:r>
              <a:rPr lang="en-US" sz="1200" b="1" dirty="0" err="1">
                <a:solidFill>
                  <a:schemeClr val="tx2"/>
                </a:solidFill>
              </a:rPr>
              <a:t>ms</a:t>
            </a:r>
            <a:r>
              <a:rPr lang="en-US" sz="1200" b="1" dirty="0">
                <a:solidFill>
                  <a:schemeClr val="tx2"/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57029768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Latency, user plane (URLLC)</a:t>
            </a:r>
          </a:p>
        </p:txBody>
      </p:sp>
      <p:pic>
        <p:nvPicPr>
          <p:cNvPr id="5" name="图片 165">
            <a:extLst>
              <a:ext uri="{FF2B5EF4-FFF2-40B4-BE49-F238E27FC236}">
                <a16:creationId xmlns:a16="http://schemas.microsoft.com/office/drawing/2014/main" id="{8B00BDD1-CD92-445E-A3FD-3BE46A5D9E63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8618" y="772890"/>
            <a:ext cx="2005156" cy="1035732"/>
          </a:xfrm>
          <a:prstGeom prst="rect">
            <a:avLst/>
          </a:prstGeom>
          <a:noFill/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374FC2-5874-4366-914B-8B1238043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013875"/>
              </p:ext>
            </p:extLst>
          </p:nvPr>
        </p:nvGraphicFramePr>
        <p:xfrm>
          <a:off x="368810" y="2183345"/>
          <a:ext cx="3191508" cy="146304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720436">
                  <a:extLst>
                    <a:ext uri="{9D8B030D-6E8A-4147-A177-3AD203B41FA5}">
                      <a16:colId xmlns:a16="http://schemas.microsoft.com/office/drawing/2014/main" val="2320454068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2049729034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234928660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19304236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110377744"/>
                    </a:ext>
                  </a:extLst>
                </a:gridCol>
              </a:tblGrid>
              <a:tr h="128068">
                <a:tc rowSpan="2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Downlink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Uplink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809369"/>
                  </a:ext>
                </a:extLst>
              </a:tr>
              <a:tr h="1280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Evaluated</a:t>
                      </a:r>
                    </a:p>
                  </a:txBody>
                  <a:tcPr marL="0" marR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Passed</a:t>
                      </a:r>
                    </a:p>
                  </a:txBody>
                  <a:tcPr marL="0" marR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Evaluated</a:t>
                      </a:r>
                    </a:p>
                  </a:txBody>
                  <a:tcPr marL="0" marR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Passed</a:t>
                      </a:r>
                    </a:p>
                  </a:txBody>
                  <a:tcPr marL="0" marR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82042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84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64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98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67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5878320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368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225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370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72373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683720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 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24950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D384D4C-C373-41DF-A508-22FDBD82BAD9}"/>
              </a:ext>
            </a:extLst>
          </p:cNvPr>
          <p:cNvSpPr txBox="1"/>
          <p:nvPr/>
        </p:nvSpPr>
        <p:spPr>
          <a:xfrm>
            <a:off x="603013" y="1991113"/>
            <a:ext cx="2723101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Number of configurations evaluated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C1C0EB-C057-4F94-AD51-B01E6C8EDC69}"/>
              </a:ext>
            </a:extLst>
          </p:cNvPr>
          <p:cNvSpPr/>
          <p:nvPr/>
        </p:nvSpPr>
        <p:spPr>
          <a:xfrm>
            <a:off x="368810" y="813703"/>
            <a:ext cx="5768753" cy="954107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User plane latency is the contribution of the radio network to the time from when the source sends a packet to when the destination receives it (in </a:t>
            </a:r>
            <a:r>
              <a:rPr lang="en-US" sz="1400" i="1" dirty="0" err="1"/>
              <a:t>ms</a:t>
            </a:r>
            <a:r>
              <a:rPr lang="en-US" sz="1400" i="1" dirty="0"/>
              <a:t>). </a:t>
            </a:r>
            <a:r>
              <a:rPr lang="en-US" sz="1400" dirty="0"/>
              <a:t>[…] </a:t>
            </a:r>
            <a:r>
              <a:rPr lang="en-US" sz="1400" i="1" dirty="0"/>
              <a:t>The minimum </a:t>
            </a:r>
            <a:r>
              <a:rPr lang="en-US" sz="1400" b="1" i="1" dirty="0"/>
              <a:t>requirements for user plane latency are </a:t>
            </a:r>
            <a:r>
              <a:rPr lang="en-US" sz="1400" dirty="0"/>
              <a:t>[…] </a:t>
            </a:r>
            <a:r>
              <a:rPr lang="en-US" sz="1400" b="1" i="1" dirty="0"/>
              <a:t>1 </a:t>
            </a:r>
            <a:r>
              <a:rPr lang="en-US" sz="1400" b="1" i="1" dirty="0" err="1"/>
              <a:t>ms</a:t>
            </a:r>
            <a:r>
              <a:rPr lang="en-US" sz="1400" b="1" i="1" dirty="0"/>
              <a:t> for URLLC. </a:t>
            </a:r>
            <a:r>
              <a:rPr lang="en-US" sz="1400" dirty="0"/>
              <a:t>[M.2410-0]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71E503F-FDFE-4A05-AD14-0D36DA5A98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823696"/>
              </p:ext>
            </p:extLst>
          </p:nvPr>
        </p:nvGraphicFramePr>
        <p:xfrm>
          <a:off x="4015274" y="2183345"/>
          <a:ext cx="4711126" cy="182880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89197214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7592147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088414489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476922130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147127752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2165112328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951133066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3487516432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1441735807"/>
                    </a:ext>
                  </a:extLst>
                </a:gridCol>
                <a:gridCol w="457018">
                  <a:extLst>
                    <a:ext uri="{9D8B030D-6E8A-4147-A177-3AD203B41FA5}">
                      <a16:colId xmlns:a16="http://schemas.microsoft.com/office/drawing/2014/main" val="2495155556"/>
                    </a:ext>
                  </a:extLst>
                </a:gridCol>
              </a:tblGrid>
              <a:tr h="40760">
                <a:tc rowSpan="2"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DL user plane latency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NR FDD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UE capability 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>
                          <a:effectLst/>
                        </a:rPr>
                        <a:t>UE capability 2</a:t>
                      </a:r>
                      <a:endParaRPr lang="en-US" sz="1800"/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74775"/>
                  </a:ext>
                </a:extLst>
              </a:tr>
              <a:tr h="40760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Subcarrier spacing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Subcarrier spacing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947337"/>
                  </a:ext>
                </a:extLst>
              </a:tr>
              <a:tr h="40760"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</a:p>
                  </a:txBody>
                  <a:tcPr marL="42676" marR="42676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76" marR="426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Re-Tx</a:t>
                      </a:r>
                    </a:p>
                  </a:txBody>
                  <a:tcPr marL="42676" marR="426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60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120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60 kHz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618838"/>
                  </a:ext>
                </a:extLst>
              </a:tr>
              <a:tr h="40760">
                <a:tc row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Mapping Type A</a:t>
                      </a:r>
                      <a:endParaRPr lang="en-US" sz="9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4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1.37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1.00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0.55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41983195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1.58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0.87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1.12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0.65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3688738568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7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0.82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0.39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2328352138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1.70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0.93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4031131685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14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2.13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0.94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1891188138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2.43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0.82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2.00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1.04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2045627398"/>
                  </a:ext>
                </a:extLst>
              </a:tr>
              <a:tr h="40760">
                <a:tc row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</a:rPr>
                        <a:t>Mapping Type B</a:t>
                      </a:r>
                      <a:endParaRPr lang="en-US" sz="9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2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0.98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0.29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0.49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0.29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0.23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2913462967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0.35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0.35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0.28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921181164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4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0.66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0.27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3520905821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0.36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0.78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0.45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3789480699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7 symbols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p=0</a:t>
                      </a:r>
                      <a:endParaRPr lang="en-US" sz="9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0.72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0.93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0.51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0.34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3470176646"/>
                  </a:ext>
                </a:extLst>
              </a:tr>
              <a:tr h="40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p=0.1</a:t>
                      </a:r>
                      <a:endParaRPr lang="en-US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0.83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0.61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0.39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1.08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0.59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0.40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2676" marR="42676" marT="0" marB="0" anchor="ctr"/>
                </a:tc>
                <a:extLst>
                  <a:ext uri="{0D108BD9-81ED-4DB2-BD59-A6C34878D82A}">
                    <a16:rowId xmlns:a16="http://schemas.microsoft.com/office/drawing/2014/main" val="2763711451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7B57E1BA-E55D-4539-95B6-6B70A784768A}"/>
              </a:ext>
            </a:extLst>
          </p:cNvPr>
          <p:cNvSpPr txBox="1"/>
          <p:nvPr/>
        </p:nvSpPr>
        <p:spPr>
          <a:xfrm>
            <a:off x="4015274" y="1977905"/>
            <a:ext cx="4711126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Example: 84 NR FDD DL configurations (</a:t>
            </a:r>
            <a:r>
              <a:rPr lang="en-US" sz="1200" b="1" dirty="0" err="1">
                <a:solidFill>
                  <a:schemeClr val="tx2"/>
                </a:solidFill>
              </a:rPr>
              <a:t>ms</a:t>
            </a:r>
            <a:r>
              <a:rPr lang="en-US" sz="1200" b="1" dirty="0">
                <a:solidFill>
                  <a:schemeClr val="tx2"/>
                </a:solidFill>
              </a:rPr>
              <a:t>)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F5526E-A2BB-40AA-9627-D1F2957A938F}"/>
              </a:ext>
            </a:extLst>
          </p:cNvPr>
          <p:cNvSpPr/>
          <p:nvPr/>
        </p:nvSpPr>
        <p:spPr>
          <a:xfrm>
            <a:off x="354272" y="4271784"/>
            <a:ext cx="8435457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Requirement of 1 </a:t>
            </a:r>
            <a:r>
              <a:rPr lang="en-US" sz="1400" b="1" dirty="0" err="1"/>
              <a:t>ms</a:t>
            </a:r>
            <a:r>
              <a:rPr lang="en-US" sz="1400" b="1" dirty="0"/>
              <a:t> user plane latency is met with a number of different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2648977086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Reliability (URLLC)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00DEF7-AC35-4DDE-B31F-A0A3FB45653C}"/>
              </a:ext>
            </a:extLst>
          </p:cNvPr>
          <p:cNvSpPr/>
          <p:nvPr/>
        </p:nvSpPr>
        <p:spPr>
          <a:xfrm>
            <a:off x="354272" y="813703"/>
            <a:ext cx="5173379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Reliability relates to the capability of transmitting a given amount of traffic within a predetermined time duration with high success probability. </a:t>
            </a:r>
            <a:r>
              <a:rPr lang="en-US" sz="1400" dirty="0"/>
              <a:t>[…] </a:t>
            </a:r>
            <a:r>
              <a:rPr lang="en-US" sz="1400" i="1" dirty="0"/>
              <a:t>The minimum </a:t>
            </a:r>
            <a:r>
              <a:rPr lang="en-US" sz="1400" b="1" i="1" dirty="0"/>
              <a:t>requirement for the reliability is 1-10</a:t>
            </a:r>
            <a:r>
              <a:rPr lang="en-US" sz="1400" b="1" i="1" baseline="30000" dirty="0"/>
              <a:t>−5 </a:t>
            </a:r>
            <a:r>
              <a:rPr lang="en-US" sz="1400" b="1" i="1" dirty="0"/>
              <a:t>success probability </a:t>
            </a:r>
            <a:r>
              <a:rPr lang="en-US" sz="1400" dirty="0"/>
              <a:t>[…] </a:t>
            </a:r>
            <a:r>
              <a:rPr lang="en-US" sz="1400" b="1" i="1" dirty="0"/>
              <a:t>within 1 </a:t>
            </a:r>
            <a:r>
              <a:rPr lang="en-US" sz="1400" b="1" i="1" dirty="0" err="1"/>
              <a:t>ms</a:t>
            </a:r>
            <a:r>
              <a:rPr lang="en-US" sz="1400" b="1" i="1" dirty="0"/>
              <a:t> in channel quality of coverage edge</a:t>
            </a:r>
            <a:r>
              <a:rPr lang="en-US" sz="1400" i="1" dirty="0"/>
              <a:t>… </a:t>
            </a:r>
            <a:r>
              <a:rPr lang="en-US" sz="1400" dirty="0"/>
              <a:t>[M.2410-0]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BB3D3A-D922-4151-9E47-301CFBC22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930013"/>
              </p:ext>
            </p:extLst>
          </p:nvPr>
        </p:nvGraphicFramePr>
        <p:xfrm>
          <a:off x="368810" y="2430847"/>
          <a:ext cx="3191508" cy="146304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720436">
                  <a:extLst>
                    <a:ext uri="{9D8B030D-6E8A-4147-A177-3AD203B41FA5}">
                      <a16:colId xmlns:a16="http://schemas.microsoft.com/office/drawing/2014/main" val="2320454068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2049729034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234928660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19304236"/>
                    </a:ext>
                  </a:extLst>
                </a:gridCol>
                <a:gridCol w="617768">
                  <a:extLst>
                    <a:ext uri="{9D8B030D-6E8A-4147-A177-3AD203B41FA5}">
                      <a16:colId xmlns:a16="http://schemas.microsoft.com/office/drawing/2014/main" val="110377744"/>
                    </a:ext>
                  </a:extLst>
                </a:gridCol>
              </a:tblGrid>
              <a:tr h="128068">
                <a:tc rowSpan="2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Downlink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Uplink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809369"/>
                  </a:ext>
                </a:extLst>
              </a:tr>
              <a:tr h="1280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Evaluated</a:t>
                      </a:r>
                    </a:p>
                  </a:txBody>
                  <a:tcPr marL="0" marR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Passed</a:t>
                      </a:r>
                    </a:p>
                  </a:txBody>
                  <a:tcPr marL="0" marR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Evaluated</a:t>
                      </a:r>
                    </a:p>
                  </a:txBody>
                  <a:tcPr marL="0" marR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Passed</a:t>
                      </a:r>
                    </a:p>
                  </a:txBody>
                  <a:tcPr marL="0" marR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82042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16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16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26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26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58783207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NR 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72373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 FDD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363915"/>
                  </a:ext>
                </a:extLst>
              </a:tr>
              <a:tr h="128068">
                <a:tc>
                  <a:txBody>
                    <a:bodyPr/>
                    <a:lstStyle/>
                    <a:p>
                      <a:r>
                        <a:rPr lang="en-US" sz="1000" dirty="0"/>
                        <a:t>LTETDD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01696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54C781F-7E5F-40B3-82F6-1A5F93F97FE3}"/>
              </a:ext>
            </a:extLst>
          </p:cNvPr>
          <p:cNvSpPr txBox="1"/>
          <p:nvPr/>
        </p:nvSpPr>
        <p:spPr>
          <a:xfrm>
            <a:off x="603013" y="2238615"/>
            <a:ext cx="2723101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Number of configurations evaluated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1985D1-3AEA-4840-BBC0-1BBE78B22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297644"/>
              </p:ext>
            </p:extLst>
          </p:nvPr>
        </p:nvGraphicFramePr>
        <p:xfrm>
          <a:off x="3881006" y="2434758"/>
          <a:ext cx="4549557" cy="1584960"/>
        </p:xfrm>
        <a:graphic>
          <a:graphicData uri="http://schemas.openxmlformats.org/drawingml/2006/table">
            <a:tbl>
              <a:tblPr firstRow="1" firstCol="1">
                <a:tableStyleId>{073A0DAA-6AF3-43AB-8588-CEC1D06C72B9}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652579840"/>
                    </a:ext>
                  </a:extLst>
                </a:gridCol>
                <a:gridCol w="892486">
                  <a:extLst>
                    <a:ext uri="{9D8B030D-6E8A-4147-A177-3AD203B41FA5}">
                      <a16:colId xmlns:a16="http://schemas.microsoft.com/office/drawing/2014/main" val="1653535768"/>
                    </a:ext>
                  </a:extLst>
                </a:gridCol>
                <a:gridCol w="525071">
                  <a:extLst>
                    <a:ext uri="{9D8B030D-6E8A-4147-A177-3AD203B41FA5}">
                      <a16:colId xmlns:a16="http://schemas.microsoft.com/office/drawing/2014/main" val="419783767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57019956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53560405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013953881"/>
                    </a:ext>
                  </a:extLst>
                </a:gridCol>
              </a:tblGrid>
              <a:tr h="180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Antenna configuration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Allocation</a:t>
                      </a: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Sub-carrier spacing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Channel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</a:t>
                      </a:r>
                      <a:b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</a:t>
                      </a:r>
                      <a:b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4897849"/>
                  </a:ext>
                </a:extLst>
              </a:tr>
              <a:tr h="16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effectLst/>
                        </a:rPr>
                        <a:t>2x2 SU-MIMO</a:t>
                      </a:r>
                      <a:endParaRPr lang="en-US" sz="8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symbols, </a:t>
                      </a:r>
                      <a:b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slot aggregation</a:t>
                      </a: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60 kHz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NLOS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99.999899%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99.99991%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969296590"/>
                  </a:ext>
                </a:extLst>
              </a:tr>
              <a:tr h="16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effectLst/>
                        </a:rPr>
                        <a:t>2x2 SU-MIMO</a:t>
                      </a:r>
                      <a:endParaRPr lang="en-US" sz="8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symbols, </a:t>
                      </a:r>
                      <a:b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re-</a:t>
                      </a:r>
                      <a:r>
                        <a:rPr lang="en-US" sz="8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endParaRPr lang="en-US" sz="8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NLOS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99.999898%</a:t>
                      </a:r>
                      <a:endParaRPr lang="en-US" sz="8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99.99995%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693196993"/>
                  </a:ext>
                </a:extLst>
              </a:tr>
              <a:tr h="16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effectLst/>
                        </a:rPr>
                        <a:t>2x2 SU-MIMO</a:t>
                      </a:r>
                      <a:endParaRPr lang="en-US" sz="8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symbols, </a:t>
                      </a:r>
                      <a:b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shot</a:t>
                      </a: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NLOS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50"/>
                          </a:solidFill>
                          <a:effectLst/>
                        </a:rPr>
                        <a:t>99.99971%</a:t>
                      </a:r>
                      <a:endParaRPr lang="en-US" sz="8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99.99969%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2366895290"/>
                  </a:ext>
                </a:extLst>
              </a:tr>
              <a:tr h="136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effectLst/>
                        </a:rPr>
                        <a:t>2x4 SU-MIMO</a:t>
                      </a:r>
                      <a:endParaRPr lang="en-US" sz="8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symbols, </a:t>
                      </a:r>
                      <a:b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shot</a:t>
                      </a: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NLOS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&gt;99.9999%</a:t>
                      </a:r>
                      <a:endParaRPr lang="en-US" sz="800" b="1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&gt;99.9999%</a:t>
                      </a:r>
                      <a:endParaRPr lang="en-US" sz="800" b="1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837481032"/>
                  </a:ext>
                </a:extLst>
              </a:tr>
              <a:tr h="16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effectLst/>
                        </a:rPr>
                        <a:t>32x8 SU-MIMO</a:t>
                      </a:r>
                      <a:endParaRPr lang="en-US" sz="8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symbols, </a:t>
                      </a:r>
                      <a:b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shot</a:t>
                      </a: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30 kHz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NLOS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99.9999%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4262972268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5ABB38E-676C-49A6-A11B-6CA4BDC1BEEA}"/>
              </a:ext>
            </a:extLst>
          </p:cNvPr>
          <p:cNvSpPr/>
          <p:nvPr/>
        </p:nvSpPr>
        <p:spPr>
          <a:xfrm>
            <a:off x="354272" y="4271784"/>
            <a:ext cx="8435457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Requirement of 99.999% reliability within 1 </a:t>
            </a:r>
            <a:r>
              <a:rPr lang="en-US" sz="1400" b="1" dirty="0" err="1"/>
              <a:t>ms</a:t>
            </a:r>
            <a:r>
              <a:rPr lang="en-US" sz="1400" b="1" dirty="0"/>
              <a:t> packet delivery is met in all evaluated configurations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3A04D0-0D6B-4261-8983-2CB9F6C15B47}"/>
              </a:ext>
            </a:extLst>
          </p:cNvPr>
          <p:cNvSpPr txBox="1"/>
          <p:nvPr/>
        </p:nvSpPr>
        <p:spPr>
          <a:xfrm>
            <a:off x="3794521" y="2238615"/>
            <a:ext cx="4711126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Example: 9 NR FDD DL configurations at 4 GHz (</a:t>
            </a:r>
            <a:r>
              <a:rPr lang="en-US" sz="1200" b="1" dirty="0" err="1">
                <a:solidFill>
                  <a:schemeClr val="tx2"/>
                </a:solidFill>
              </a:rPr>
              <a:t>ms</a:t>
            </a:r>
            <a:r>
              <a:rPr lang="en-US" sz="1200" b="1" dirty="0">
                <a:solidFill>
                  <a:schemeClr val="tx2"/>
                </a:solidFill>
              </a:rPr>
              <a:t>)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017FDC-28DA-49AC-A9CE-D8AA1BA3D051}"/>
              </a:ext>
            </a:extLst>
          </p:cNvPr>
          <p:cNvSpPr/>
          <p:nvPr/>
        </p:nvSpPr>
        <p:spPr>
          <a:xfrm>
            <a:off x="5782033" y="809792"/>
            <a:ext cx="2944367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It is sufficient to fulfil the requirement in either downlink or uplink, using either NLOS or LOS channel conditions.”  </a:t>
            </a:r>
            <a:br>
              <a:rPr lang="en-US" sz="1400" i="1" dirty="0"/>
            </a:br>
            <a:r>
              <a:rPr lang="en-US" sz="1400" dirty="0"/>
              <a:t>[M.2412-0]</a:t>
            </a:r>
          </a:p>
        </p:txBody>
      </p:sp>
    </p:spTree>
    <p:extLst>
      <p:ext uri="{BB962C8B-B14F-4D97-AF65-F5344CB8AC3E}">
        <p14:creationId xmlns:p14="http://schemas.microsoft.com/office/powerpoint/2010/main" val="151308448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Mobility interruption time (URLLC)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987D37-4264-4375-9986-A56FCBC61E76}"/>
              </a:ext>
            </a:extLst>
          </p:cNvPr>
          <p:cNvSpPr/>
          <p:nvPr/>
        </p:nvSpPr>
        <p:spPr>
          <a:xfrm>
            <a:off x="578653" y="2266755"/>
            <a:ext cx="3761509" cy="1922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8D9C61E-F6BC-4AF0-8959-2DD7FEA03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75FA87-33EB-49DE-868D-D8891F74C5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849653"/>
              </p:ext>
            </p:extLst>
          </p:nvPr>
        </p:nvGraphicFramePr>
        <p:xfrm>
          <a:off x="637767" y="2389728"/>
          <a:ext cx="3610841" cy="1799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r:id="rId3" imgW="6514628" imgH="3790274" progId="Visio.Drawing.11">
                  <p:embed/>
                </p:oleObj>
              </mc:Choice>
              <mc:Fallback>
                <p:oleObj r:id="rId3" imgW="6514628" imgH="379027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67" y="2389728"/>
                        <a:ext cx="3610841" cy="17993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B7A8B187-7061-4FC3-B831-908433D04E51}"/>
              </a:ext>
            </a:extLst>
          </p:cNvPr>
          <p:cNvSpPr/>
          <p:nvPr/>
        </p:nvSpPr>
        <p:spPr>
          <a:xfrm>
            <a:off x="290943" y="783162"/>
            <a:ext cx="4683702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Mobility interruption time is the shortest time duration supported by the system during which a user terminal cannot exchange user plane packets with any base station during transitions.</a:t>
            </a:r>
            <a:r>
              <a:rPr lang="en-US" sz="1400" dirty="0"/>
              <a:t>[…]</a:t>
            </a:r>
            <a:r>
              <a:rPr lang="en-US" sz="1400" i="1" dirty="0"/>
              <a:t>The minimum </a:t>
            </a:r>
            <a:r>
              <a:rPr lang="en-US" sz="1400" b="1" i="1" dirty="0"/>
              <a:t>requirement for mobility interruption time is 0 </a:t>
            </a:r>
            <a:r>
              <a:rPr lang="en-US" sz="1400" b="1" i="1" dirty="0" err="1"/>
              <a:t>ms</a:t>
            </a:r>
            <a:r>
              <a:rPr lang="en-US" sz="1400" i="1" dirty="0" err="1"/>
              <a:t>.</a:t>
            </a:r>
            <a:r>
              <a:rPr lang="en-US" sz="1400" dirty="0"/>
              <a:t>” [M.2410-0]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3E6147-C313-4C7A-B786-070D7BD97383}"/>
              </a:ext>
            </a:extLst>
          </p:cNvPr>
          <p:cNvSpPr/>
          <p:nvPr/>
        </p:nvSpPr>
        <p:spPr>
          <a:xfrm>
            <a:off x="5059396" y="783162"/>
            <a:ext cx="3730334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/>
            <a:r>
              <a:rPr lang="en-GB" sz="1400" dirty="0"/>
              <a:t>“</a:t>
            </a:r>
            <a:r>
              <a:rPr lang="en-US" sz="1400" i="1" dirty="0"/>
              <a:t>The procedure of exchanging user plane packets with base stations during transitions shall be described based on the proposed technology including the functions and the timing involved.</a:t>
            </a:r>
            <a:r>
              <a:rPr lang="en-GB" sz="1400" dirty="0"/>
              <a:t>” [M.2412-0]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171A81-E421-4595-9846-925D0DDED626}"/>
              </a:ext>
            </a:extLst>
          </p:cNvPr>
          <p:cNvSpPr txBox="1"/>
          <p:nvPr/>
        </p:nvSpPr>
        <p:spPr>
          <a:xfrm>
            <a:off x="344857" y="2077681"/>
            <a:ext cx="4229100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DC mobility procedure (</a:t>
            </a:r>
            <a:r>
              <a:rPr lang="en-US" sz="1200" b="1" dirty="0" err="1">
                <a:solidFill>
                  <a:schemeClr val="tx2"/>
                </a:solidFill>
              </a:rPr>
              <a:t>Scell</a:t>
            </a:r>
            <a:r>
              <a:rPr lang="en-US" sz="1200" b="1" dirty="0">
                <a:solidFill>
                  <a:schemeClr val="tx2"/>
                </a:solidFill>
              </a:rPr>
              <a:t> addition)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7B19788-22BC-4D14-A89A-FA75D20580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400223"/>
              </p:ext>
            </p:extLst>
          </p:nvPr>
        </p:nvGraphicFramePr>
        <p:xfrm>
          <a:off x="5059395" y="2389728"/>
          <a:ext cx="373033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5167">
                  <a:extLst>
                    <a:ext uri="{9D8B030D-6E8A-4147-A177-3AD203B41FA5}">
                      <a16:colId xmlns:a16="http://schemas.microsoft.com/office/drawing/2014/main" val="1350856565"/>
                    </a:ext>
                  </a:extLst>
                </a:gridCol>
                <a:gridCol w="1865167">
                  <a:extLst>
                    <a:ext uri="{9D8B030D-6E8A-4147-A177-3AD203B41FA5}">
                      <a16:colId xmlns:a16="http://schemas.microsoft.com/office/drawing/2014/main" val="1745411070"/>
                    </a:ext>
                  </a:extLst>
                </a:gridCol>
              </a:tblGrid>
              <a:tr h="246169">
                <a:tc>
                  <a:txBody>
                    <a:bodyPr/>
                    <a:lstStyle/>
                    <a:p>
                      <a:r>
                        <a:rPr lang="en-US" sz="1400" dirty="0"/>
                        <a:t>Technical feature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Meets requirement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465439"/>
                  </a:ext>
                </a:extLst>
              </a:tr>
              <a:tr h="246169">
                <a:tc>
                  <a:txBody>
                    <a:bodyPr/>
                    <a:lstStyle/>
                    <a:p>
                      <a:r>
                        <a:rPr lang="en-US" sz="1400" dirty="0"/>
                        <a:t>NR beam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083499"/>
                  </a:ext>
                </a:extLst>
              </a:tr>
              <a:tr h="246169">
                <a:tc>
                  <a:txBody>
                    <a:bodyPr/>
                    <a:lstStyle/>
                    <a:p>
                      <a:r>
                        <a:rPr lang="en-US" sz="1400" dirty="0"/>
                        <a:t>NR CA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887059"/>
                  </a:ext>
                </a:extLst>
              </a:tr>
              <a:tr h="246169">
                <a:tc>
                  <a:txBody>
                    <a:bodyPr/>
                    <a:lstStyle/>
                    <a:p>
                      <a:r>
                        <a:rPr lang="en-US" sz="1400" dirty="0"/>
                        <a:t>LTE </a:t>
                      </a:r>
                      <a:r>
                        <a:rPr lang="en-US" sz="1400" dirty="0" err="1"/>
                        <a:t>Pcell</a:t>
                      </a:r>
                      <a:r>
                        <a:rPr lang="en-US" sz="1400" dirty="0"/>
                        <a:t>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282248"/>
                  </a:ext>
                </a:extLst>
              </a:tr>
              <a:tr h="246169">
                <a:tc>
                  <a:txBody>
                    <a:bodyPr/>
                    <a:lstStyle/>
                    <a:p>
                      <a:r>
                        <a:rPr lang="en-US" sz="1400" dirty="0"/>
                        <a:t>LTE DC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833410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A28A37BB-954C-4140-B15B-85787AE61AEE}"/>
              </a:ext>
            </a:extLst>
          </p:cNvPr>
          <p:cNvSpPr/>
          <p:nvPr/>
        </p:nvSpPr>
        <p:spPr>
          <a:xfrm>
            <a:off x="354272" y="4271784"/>
            <a:ext cx="8435457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Requirement of zero </a:t>
            </a:r>
            <a:r>
              <a:rPr lang="en-US" sz="1400" b="1" dirty="0" err="1"/>
              <a:t>ms</a:t>
            </a:r>
            <a:r>
              <a:rPr lang="en-US" sz="1400" b="1" dirty="0"/>
              <a:t> mobility interruption time is met</a:t>
            </a:r>
          </a:p>
        </p:txBody>
      </p:sp>
    </p:spTree>
    <p:extLst>
      <p:ext uri="{BB962C8B-B14F-4D97-AF65-F5344CB8AC3E}">
        <p14:creationId xmlns:p14="http://schemas.microsoft.com/office/powerpoint/2010/main" val="384029901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03E786-4F00-4C5A-9FB4-8AF6C1ABA3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RWS-180019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25E5E-F3A5-4EE4-B606-E9E71C232A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Connection density (</a:t>
            </a:r>
            <a:r>
              <a:rPr lang="en-US" dirty="0" err="1"/>
              <a:t>mMTC</a:t>
            </a:r>
            <a:r>
              <a:rPr lang="en-US" dirty="0"/>
              <a:t>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C4022AC-C03D-4503-A115-FB1F09A0A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009228"/>
              </p:ext>
            </p:extLst>
          </p:nvPr>
        </p:nvGraphicFramePr>
        <p:xfrm>
          <a:off x="1082595" y="2429448"/>
          <a:ext cx="6672276" cy="16154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19577">
                  <a:extLst>
                    <a:ext uri="{9D8B030D-6E8A-4147-A177-3AD203B41FA5}">
                      <a16:colId xmlns:a16="http://schemas.microsoft.com/office/drawing/2014/main" val="4192686181"/>
                    </a:ext>
                  </a:extLst>
                </a:gridCol>
                <a:gridCol w="919577">
                  <a:extLst>
                    <a:ext uri="{9D8B030D-6E8A-4147-A177-3AD203B41FA5}">
                      <a16:colId xmlns:a16="http://schemas.microsoft.com/office/drawing/2014/main" val="1442657147"/>
                    </a:ext>
                  </a:extLst>
                </a:gridCol>
                <a:gridCol w="919577">
                  <a:extLst>
                    <a:ext uri="{9D8B030D-6E8A-4147-A177-3AD203B41FA5}">
                      <a16:colId xmlns:a16="http://schemas.microsoft.com/office/drawing/2014/main" val="2501878267"/>
                    </a:ext>
                  </a:extLst>
                </a:gridCol>
                <a:gridCol w="655030">
                  <a:extLst>
                    <a:ext uri="{9D8B030D-6E8A-4147-A177-3AD203B41FA5}">
                      <a16:colId xmlns:a16="http://schemas.microsoft.com/office/drawing/2014/main" val="373067900"/>
                    </a:ext>
                  </a:extLst>
                </a:gridCol>
                <a:gridCol w="880765">
                  <a:extLst>
                    <a:ext uri="{9D8B030D-6E8A-4147-A177-3AD203B41FA5}">
                      <a16:colId xmlns:a16="http://schemas.microsoft.com/office/drawing/2014/main" val="848889892"/>
                    </a:ext>
                  </a:extLst>
                </a:gridCol>
                <a:gridCol w="749285">
                  <a:extLst>
                    <a:ext uri="{9D8B030D-6E8A-4147-A177-3AD203B41FA5}">
                      <a16:colId xmlns:a16="http://schemas.microsoft.com/office/drawing/2014/main" val="1977847813"/>
                    </a:ext>
                  </a:extLst>
                </a:gridCol>
                <a:gridCol w="879180">
                  <a:extLst>
                    <a:ext uri="{9D8B030D-6E8A-4147-A177-3AD203B41FA5}">
                      <a16:colId xmlns:a16="http://schemas.microsoft.com/office/drawing/2014/main" val="3293382858"/>
                    </a:ext>
                  </a:extLst>
                </a:gridCol>
                <a:gridCol w="749285">
                  <a:extLst>
                    <a:ext uri="{9D8B030D-6E8A-4147-A177-3AD203B41FA5}">
                      <a16:colId xmlns:a16="http://schemas.microsoft.com/office/drawing/2014/main" val="2090825928"/>
                    </a:ext>
                  </a:extLst>
                </a:gridCol>
              </a:tblGrid>
              <a:tr h="1191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Technical feature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ISD (m)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Scheme and antenna config.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Sub-carrier spacing</a:t>
                      </a:r>
                      <a:endParaRPr lang="en-US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 A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 B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745618"/>
                  </a:ext>
                </a:extLst>
              </a:tr>
              <a:tr h="3573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Connection density (device/km</a:t>
                      </a:r>
                      <a:r>
                        <a:rPr lang="en-GB" sz="1000" baseline="300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n-US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Required bandwidth (kHz)</a:t>
                      </a:r>
                      <a:endParaRPr lang="en-US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Connection density (device/km</a:t>
                      </a:r>
                      <a:r>
                        <a:rPr lang="en-GB" sz="1000" baseline="300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n-US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Required bandwidth (kHz)</a:t>
                      </a:r>
                      <a:endParaRPr lang="en-US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988716"/>
                  </a:ext>
                </a:extLst>
              </a:tr>
              <a:tr h="1233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NR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500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1x2 SIMO OFDMA 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35,569,150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35,082,937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02709279"/>
                  </a:ext>
                </a:extLst>
              </a:tr>
              <a:tr h="11911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1732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1,267,406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</a:rPr>
                        <a:t>1,529,707</a:t>
                      </a:r>
                      <a:endParaRPr lang="en-US" sz="11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6198098"/>
                  </a:ext>
                </a:extLst>
              </a:tr>
              <a:tr h="1233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NB-</a:t>
                      </a:r>
                      <a:r>
                        <a:rPr lang="es-ES" sz="1000" dirty="0" err="1">
                          <a:solidFill>
                            <a:schemeClr val="bg1"/>
                          </a:solidFill>
                          <a:effectLst/>
                        </a:rPr>
                        <a:t>IoT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chemeClr val="bg1"/>
                          </a:solidFill>
                          <a:effectLst/>
                        </a:rPr>
                        <a:t>500</a:t>
                      </a:r>
                      <a:endParaRPr lang="en-US" sz="105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1x2 SIMO 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43,691,789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43,626,653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223222"/>
                  </a:ext>
                </a:extLst>
              </a:tr>
              <a:tr h="11911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1732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2,335,319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</a:rPr>
                        <a:t>2,376,936</a:t>
                      </a:r>
                      <a:endParaRPr lang="en-US" sz="11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566761"/>
                  </a:ext>
                </a:extLst>
              </a:tr>
              <a:tr h="1233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 err="1">
                          <a:solidFill>
                            <a:schemeClr val="bg1"/>
                          </a:solidFill>
                          <a:effectLst/>
                        </a:rPr>
                        <a:t>eMTC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chemeClr val="bg1"/>
                          </a:solidFill>
                          <a:effectLst/>
                        </a:rPr>
                        <a:t>500</a:t>
                      </a:r>
                      <a:endParaRPr lang="en-US" sz="105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1x2 SIMO 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</a:rPr>
                        <a:t>15 kHz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35,235,516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B050"/>
                          </a:solidFill>
                          <a:effectLst/>
                        </a:rPr>
                        <a:t>34,884,438</a:t>
                      </a:r>
                      <a:endParaRPr lang="en-US" sz="1100" b="1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180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6943135"/>
                  </a:ext>
                </a:extLst>
              </a:tr>
              <a:tr h="11911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chemeClr val="bg1"/>
                          </a:solidFill>
                          <a:effectLst/>
                        </a:rPr>
                        <a:t>1732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</a:rPr>
                        <a:t>1,212,909</a:t>
                      </a:r>
                      <a:endParaRPr lang="en-US" sz="11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B050"/>
                          </a:solidFill>
                          <a:effectLst/>
                        </a:rPr>
                        <a:t>1,511,989</a:t>
                      </a:r>
                      <a:endParaRPr lang="en-US" sz="11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171199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876D4BF-E250-44E9-9C8A-3188F3781687}"/>
              </a:ext>
            </a:extLst>
          </p:cNvPr>
          <p:cNvSpPr txBox="1"/>
          <p:nvPr/>
        </p:nvSpPr>
        <p:spPr>
          <a:xfrm>
            <a:off x="2395594" y="2156866"/>
            <a:ext cx="4229100" cy="192232"/>
          </a:xfrm>
          <a:prstGeom prst="rect">
            <a:avLst/>
          </a:prstGeom>
          <a:noFill/>
        </p:spPr>
        <p:txBody>
          <a:bodyPr wrap="none" lIns="72000" tIns="72000" rIns="72000" bIns="72000" rtlCol="0" anchor="ctr"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Connection density evaluation results (full buffer method)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10E4F0-142E-41FB-AB42-F057AB68D5EA}"/>
              </a:ext>
            </a:extLst>
          </p:cNvPr>
          <p:cNvSpPr/>
          <p:nvPr/>
        </p:nvSpPr>
        <p:spPr>
          <a:xfrm>
            <a:off x="354272" y="735782"/>
            <a:ext cx="4025223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/>
              <a:t>“</a:t>
            </a:r>
            <a:r>
              <a:rPr lang="en-US" sz="1400" i="1" dirty="0"/>
              <a:t>Connection density is the total number of devices fulfilling a specific quality of service (QoS) per unit area (per km</a:t>
            </a:r>
            <a:r>
              <a:rPr lang="en-US" sz="1400" i="1" baseline="30000" dirty="0"/>
              <a:t>2</a:t>
            </a:r>
            <a:r>
              <a:rPr lang="en-US" sz="1400" i="1" dirty="0"/>
              <a:t>). </a:t>
            </a:r>
            <a:r>
              <a:rPr lang="en-US" sz="1400" dirty="0"/>
              <a:t>[…] </a:t>
            </a:r>
            <a:r>
              <a:rPr lang="en-US" sz="1400" i="1" dirty="0"/>
              <a:t>The minimum requirement for connection density is </a:t>
            </a:r>
            <a:r>
              <a:rPr lang="en-US" sz="1400" b="1" i="1" dirty="0"/>
              <a:t>1 000 000 devices per km</a:t>
            </a:r>
            <a:r>
              <a:rPr lang="en-US" sz="1400" b="1" i="1" baseline="30000" dirty="0"/>
              <a:t>2</a:t>
            </a:r>
            <a:r>
              <a:rPr lang="en-US" sz="1400" i="1" dirty="0"/>
              <a:t>. </a:t>
            </a:r>
            <a:r>
              <a:rPr lang="en-US" sz="1400" dirty="0"/>
              <a:t>” [M.2410-0]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9E6D34-55C4-481A-9384-F1AD438E5D34}"/>
              </a:ext>
            </a:extLst>
          </p:cNvPr>
          <p:cNvSpPr/>
          <p:nvPr/>
        </p:nvSpPr>
        <p:spPr>
          <a:xfrm>
            <a:off x="4640752" y="736782"/>
            <a:ext cx="4148977" cy="116955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/>
            <a:r>
              <a:rPr lang="en-GB" sz="1400" dirty="0"/>
              <a:t>“</a:t>
            </a:r>
            <a:r>
              <a:rPr lang="en-GB" sz="1400" i="1" dirty="0"/>
              <a:t>The requirement is fulfilled if the 99</a:t>
            </a:r>
            <a:r>
              <a:rPr lang="en-GB" sz="1400" i="1" baseline="30000" dirty="0"/>
              <a:t>th</a:t>
            </a:r>
            <a:r>
              <a:rPr lang="en-GB" sz="1400" i="1" dirty="0"/>
              <a:t> percentile of the delay per user </a:t>
            </a:r>
            <a:r>
              <a:rPr lang="en-GB" sz="1400" dirty="0"/>
              <a:t>D</a:t>
            </a:r>
            <a:r>
              <a:rPr lang="en-GB" sz="1400" i="1" baseline="-25000" dirty="0"/>
              <a:t>i</a:t>
            </a:r>
            <a:r>
              <a:rPr lang="en-GB" sz="1400" i="1" dirty="0"/>
              <a:t> is less than or equal to 10s, and the connection density is greater than or equal to the connection density requirement... </a:t>
            </a:r>
            <a:r>
              <a:rPr lang="en-GB" sz="1400" dirty="0"/>
              <a:t>” [M.2412-0]</a:t>
            </a:r>
            <a:endParaRPr lang="en-US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DE7BE8-F678-42FC-ABA7-BB18F65C92A8}"/>
              </a:ext>
            </a:extLst>
          </p:cNvPr>
          <p:cNvSpPr/>
          <p:nvPr/>
        </p:nvSpPr>
        <p:spPr>
          <a:xfrm>
            <a:off x="354272" y="4271784"/>
            <a:ext cx="8435457" cy="3843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400" b="1" dirty="0"/>
              <a:t>Requirement of 1 000 000 devices/km</a:t>
            </a:r>
            <a:r>
              <a:rPr lang="en-US" sz="1400" b="1" baseline="30000" dirty="0"/>
              <a:t>2</a:t>
            </a:r>
            <a:r>
              <a:rPr lang="en-US" sz="1400" b="1" dirty="0"/>
              <a:t> is met in all evaluated cases </a:t>
            </a:r>
          </a:p>
        </p:txBody>
      </p:sp>
    </p:spTree>
    <p:extLst>
      <p:ext uri="{BB962C8B-B14F-4D97-AF65-F5344CB8AC3E}">
        <p14:creationId xmlns:p14="http://schemas.microsoft.com/office/powerpoint/2010/main" val="1869153249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1739F426-3B5A-4EAB-9968-604926955AA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60D0E77-049F-4B65-9093-8987717EC8E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2E8A448-65DE-44E8-AD84-1DC2579AB37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5B43B2-67FE-4B85-B58D-3B0301361F9D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1617</TotalTime>
  <Words>1312</Words>
  <Application>Microsoft Office PowerPoint</Application>
  <PresentationFormat>On-screen Show (16:9)</PresentationFormat>
  <Paragraphs>462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SimSun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Visio.Drawing.11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79</cp:revision>
  <dcterms:created xsi:type="dcterms:W3CDTF">2018-10-22T07:09:47Z</dcterms:created>
  <dcterms:modified xsi:type="dcterms:W3CDTF">2018-10-24T02:52:59Z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</Properties>
</file>