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diagrams/layout3.xml" ContentType="application/vnd.openxmlformats-officedocument.drawingml.diagramLayout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notesSlides/notesSlide5.xml" ContentType="application/vnd.openxmlformats-officedocument.presentationml.notesSlide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diagrams/layout4.xml" ContentType="application/vnd.openxmlformats-officedocument.drawingml.diagramLayout+xml"/>
  <Default Extension="gif" ContentType="image/gif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3.xml" ContentType="application/vnd.openxmlformats-officedocument.drawingml.diagramData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62" r:id="rId2"/>
  </p:sldMasterIdLst>
  <p:notesMasterIdLst>
    <p:notesMasterId r:id="rId19"/>
  </p:notesMasterIdLst>
  <p:sldIdLst>
    <p:sldId id="256" r:id="rId3"/>
    <p:sldId id="364" r:id="rId4"/>
    <p:sldId id="367" r:id="rId5"/>
    <p:sldId id="366" r:id="rId6"/>
    <p:sldId id="387" r:id="rId7"/>
    <p:sldId id="405" r:id="rId8"/>
    <p:sldId id="390" r:id="rId9"/>
    <p:sldId id="396" r:id="rId10"/>
    <p:sldId id="391" r:id="rId11"/>
    <p:sldId id="395" r:id="rId12"/>
    <p:sldId id="397" r:id="rId13"/>
    <p:sldId id="406" r:id="rId14"/>
    <p:sldId id="393" r:id="rId15"/>
    <p:sldId id="402" r:id="rId16"/>
    <p:sldId id="400" r:id="rId17"/>
    <p:sldId id="379" r:id="rId18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265" autoAdjust="0"/>
    <p:restoredTop sz="80924" autoAdjust="0"/>
  </p:normalViewPr>
  <p:slideViewPr>
    <p:cSldViewPr>
      <p:cViewPr varScale="1">
        <p:scale>
          <a:sx n="44" d="100"/>
          <a:sy n="44" d="100"/>
        </p:scale>
        <p:origin x="-96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B4C56D1-F693-48E7-836B-AC01FE7BB442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9D1277AA-8380-43C8-9E84-A21393C7F094}">
      <dgm:prSet phldrT="[文本]"/>
      <dgm:spPr/>
      <dgm:t>
        <a:bodyPr/>
        <a:lstStyle/>
        <a:p>
          <a:r>
            <a:rPr lang="en-US" altLang="zh-CN" b="1" dirty="0" smtClean="0">
              <a:solidFill>
                <a:schemeClr val="tx1"/>
              </a:solidFill>
            </a:rPr>
            <a:t>Evolution path </a:t>
          </a:r>
          <a:r>
            <a:rPr lang="en-US" altLang="zh-CN" b="1" dirty="0" smtClean="0"/>
            <a:t>strives to fulfill all IMT-2020 requirements</a:t>
          </a:r>
          <a:endParaRPr lang="zh-CN" altLang="en-US" b="1" dirty="0"/>
        </a:p>
      </dgm:t>
    </dgm:pt>
    <dgm:pt modelId="{7862E201-5F83-413D-B12E-1A19DE994300}" type="parTrans" cxnId="{0795BBFF-CF43-4823-9E7B-BD3E19E8BBEA}">
      <dgm:prSet/>
      <dgm:spPr/>
      <dgm:t>
        <a:bodyPr/>
        <a:lstStyle/>
        <a:p>
          <a:endParaRPr lang="zh-CN" altLang="en-US"/>
        </a:p>
      </dgm:t>
    </dgm:pt>
    <dgm:pt modelId="{5A7218B1-051F-49FA-AC7E-EC50A37F7A8F}" type="sibTrans" cxnId="{0795BBFF-CF43-4823-9E7B-BD3E19E8BBEA}">
      <dgm:prSet/>
      <dgm:spPr/>
      <dgm:t>
        <a:bodyPr/>
        <a:lstStyle/>
        <a:p>
          <a:endParaRPr lang="zh-CN" altLang="en-US"/>
        </a:p>
      </dgm:t>
    </dgm:pt>
    <dgm:pt modelId="{CB262537-247F-4B06-B008-58D3760E3B03}">
      <dgm:prSet/>
      <dgm:spPr/>
      <dgm:t>
        <a:bodyPr/>
        <a:lstStyle/>
        <a:p>
          <a:r>
            <a:rPr lang="en-US" altLang="zh-CN" smtClean="0"/>
            <a:t>Continues to evolve in parallel with new radio</a:t>
          </a:r>
          <a:endParaRPr lang="en-US" altLang="zh-CN" dirty="0" smtClean="0"/>
        </a:p>
      </dgm:t>
    </dgm:pt>
    <dgm:pt modelId="{5EB7031D-6A48-48AC-8869-5DF66E793633}" type="parTrans" cxnId="{A6ED5912-4304-4D72-ADF8-4794B283C37F}">
      <dgm:prSet/>
      <dgm:spPr/>
      <dgm:t>
        <a:bodyPr/>
        <a:lstStyle/>
        <a:p>
          <a:endParaRPr lang="zh-CN" altLang="en-US"/>
        </a:p>
      </dgm:t>
    </dgm:pt>
    <dgm:pt modelId="{0406E7AA-17AF-4663-B246-6B55EAE0F80B}" type="sibTrans" cxnId="{A6ED5912-4304-4D72-ADF8-4794B283C37F}">
      <dgm:prSet/>
      <dgm:spPr/>
      <dgm:t>
        <a:bodyPr/>
        <a:lstStyle/>
        <a:p>
          <a:endParaRPr lang="zh-CN" altLang="en-US"/>
        </a:p>
      </dgm:t>
    </dgm:pt>
    <dgm:pt modelId="{9D30A077-0AAB-4586-BD38-9A336BAFFBD3}">
      <dgm:prSet/>
      <dgm:spPr/>
      <dgm:t>
        <a:bodyPr/>
        <a:lstStyle/>
        <a:p>
          <a:r>
            <a:rPr lang="en-US" altLang="zh-CN" b="1" dirty="0" smtClean="0">
              <a:solidFill>
                <a:schemeClr val="tx1"/>
              </a:solidFill>
            </a:rPr>
            <a:t>New radio path </a:t>
          </a:r>
          <a:r>
            <a:rPr lang="en-US" altLang="zh-CN" b="1" dirty="0" smtClean="0"/>
            <a:t>fulfills all IMT-2020 requirements</a:t>
          </a:r>
        </a:p>
      </dgm:t>
    </dgm:pt>
    <dgm:pt modelId="{D7D2EFDC-EAF6-44B3-9A5C-90B4DCD81257}" type="parTrans" cxnId="{F494757D-9C89-489B-B7C6-76E05BB00AF2}">
      <dgm:prSet/>
      <dgm:spPr/>
      <dgm:t>
        <a:bodyPr/>
        <a:lstStyle/>
        <a:p>
          <a:endParaRPr lang="zh-CN" altLang="en-US"/>
        </a:p>
      </dgm:t>
    </dgm:pt>
    <dgm:pt modelId="{F47208FA-16F2-4FC1-9E29-005D8475583D}" type="sibTrans" cxnId="{F494757D-9C89-489B-B7C6-76E05BB00AF2}">
      <dgm:prSet/>
      <dgm:spPr/>
      <dgm:t>
        <a:bodyPr/>
        <a:lstStyle/>
        <a:p>
          <a:endParaRPr lang="zh-CN" altLang="en-US"/>
        </a:p>
      </dgm:t>
    </dgm:pt>
    <dgm:pt modelId="{C57AF81D-93A2-4D55-8C7D-AC0CCFB2FBFE}">
      <dgm:prSet/>
      <dgm:spPr/>
      <dgm:t>
        <a:bodyPr/>
        <a:lstStyle/>
        <a:p>
          <a:r>
            <a:rPr lang="en-US" altLang="zh-CN" smtClean="0"/>
            <a:t>Phased approach</a:t>
          </a:r>
          <a:endParaRPr lang="en-US" altLang="zh-CN" dirty="0" smtClean="0"/>
        </a:p>
      </dgm:t>
    </dgm:pt>
    <dgm:pt modelId="{E08363BB-B166-430C-9382-E47AEC615B7E}" type="parTrans" cxnId="{7B29265F-5B90-4C95-B6BF-AB816E25051B}">
      <dgm:prSet/>
      <dgm:spPr/>
      <dgm:t>
        <a:bodyPr/>
        <a:lstStyle/>
        <a:p>
          <a:endParaRPr lang="zh-CN" altLang="en-US"/>
        </a:p>
      </dgm:t>
    </dgm:pt>
    <dgm:pt modelId="{9208E282-18A8-46E9-A466-ABC2D56208F5}" type="sibTrans" cxnId="{7B29265F-5B90-4C95-B6BF-AB816E25051B}">
      <dgm:prSet/>
      <dgm:spPr/>
      <dgm:t>
        <a:bodyPr/>
        <a:lstStyle/>
        <a:p>
          <a:endParaRPr lang="zh-CN" altLang="en-US"/>
        </a:p>
      </dgm:t>
    </dgm:pt>
    <dgm:pt modelId="{7C60B86A-B5A7-48BC-BE42-8F59882AA30B}" type="pres">
      <dgm:prSet presAssocID="{4B4C56D1-F693-48E7-836B-AC01FE7BB442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EF72F4B7-608C-4628-A6A5-318DA271F724}" type="pres">
      <dgm:prSet presAssocID="{9D1277AA-8380-43C8-9E84-A21393C7F094}" presName="parentLin" presStyleCnt="0"/>
      <dgm:spPr/>
    </dgm:pt>
    <dgm:pt modelId="{90E4AF43-0119-4DE6-B313-86DDEA01D1D8}" type="pres">
      <dgm:prSet presAssocID="{9D1277AA-8380-43C8-9E84-A21393C7F094}" presName="parentLeftMargin" presStyleLbl="node1" presStyleIdx="0" presStyleCnt="2"/>
      <dgm:spPr/>
      <dgm:t>
        <a:bodyPr/>
        <a:lstStyle/>
        <a:p>
          <a:endParaRPr lang="zh-CN" altLang="en-US"/>
        </a:p>
      </dgm:t>
    </dgm:pt>
    <dgm:pt modelId="{548730F8-4E6D-44D6-8064-424C5115F94C}" type="pres">
      <dgm:prSet presAssocID="{9D1277AA-8380-43C8-9E84-A21393C7F094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7708463-AD36-4B5F-B962-4D6BB30BEA28}" type="pres">
      <dgm:prSet presAssocID="{9D1277AA-8380-43C8-9E84-A21393C7F094}" presName="negativeSpace" presStyleCnt="0"/>
      <dgm:spPr/>
    </dgm:pt>
    <dgm:pt modelId="{7CD0F323-237D-4D8A-B12C-6E6D7EEAB8B7}" type="pres">
      <dgm:prSet presAssocID="{9D1277AA-8380-43C8-9E84-A21393C7F094}" presName="childText" presStyleLbl="conFgAcc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FA9C326-EB48-498A-BDEA-954F14963276}" type="pres">
      <dgm:prSet presAssocID="{5A7218B1-051F-49FA-AC7E-EC50A37F7A8F}" presName="spaceBetweenRectangles" presStyleCnt="0"/>
      <dgm:spPr/>
    </dgm:pt>
    <dgm:pt modelId="{86330706-F1D4-473C-A237-456661C4678B}" type="pres">
      <dgm:prSet presAssocID="{9D30A077-0AAB-4586-BD38-9A336BAFFBD3}" presName="parentLin" presStyleCnt="0"/>
      <dgm:spPr/>
    </dgm:pt>
    <dgm:pt modelId="{ED186B33-0A95-4F2C-81D2-D4F19F00F0D3}" type="pres">
      <dgm:prSet presAssocID="{9D30A077-0AAB-4586-BD38-9A336BAFFBD3}" presName="parentLeftMargin" presStyleLbl="node1" presStyleIdx="0" presStyleCnt="2"/>
      <dgm:spPr/>
      <dgm:t>
        <a:bodyPr/>
        <a:lstStyle/>
        <a:p>
          <a:endParaRPr lang="zh-CN" altLang="en-US"/>
        </a:p>
      </dgm:t>
    </dgm:pt>
    <dgm:pt modelId="{5C1EB7F5-9506-4CC0-92F3-A324EF49FCB6}" type="pres">
      <dgm:prSet presAssocID="{9D30A077-0AAB-4586-BD38-9A336BAFFBD3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4C5AC1A-909D-461B-B314-7A9B01EC108D}" type="pres">
      <dgm:prSet presAssocID="{9D30A077-0AAB-4586-BD38-9A336BAFFBD3}" presName="negativeSpace" presStyleCnt="0"/>
      <dgm:spPr/>
    </dgm:pt>
    <dgm:pt modelId="{E2E63FDA-6E73-4FAB-B78E-0858DB9C4420}" type="pres">
      <dgm:prSet presAssocID="{9D30A077-0AAB-4586-BD38-9A336BAFFBD3}" presName="childText" presStyleLbl="conFgAcc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A6ED5912-4304-4D72-ADF8-4794B283C37F}" srcId="{9D1277AA-8380-43C8-9E84-A21393C7F094}" destId="{CB262537-247F-4B06-B008-58D3760E3B03}" srcOrd="0" destOrd="0" parTransId="{5EB7031D-6A48-48AC-8869-5DF66E793633}" sibTransId="{0406E7AA-17AF-4663-B246-6B55EAE0F80B}"/>
    <dgm:cxn modelId="{0795BBFF-CF43-4823-9E7B-BD3E19E8BBEA}" srcId="{4B4C56D1-F693-48E7-836B-AC01FE7BB442}" destId="{9D1277AA-8380-43C8-9E84-A21393C7F094}" srcOrd="0" destOrd="0" parTransId="{7862E201-5F83-413D-B12E-1A19DE994300}" sibTransId="{5A7218B1-051F-49FA-AC7E-EC50A37F7A8F}"/>
    <dgm:cxn modelId="{DADB443B-51C6-4B97-B306-33480CE809CE}" type="presOf" srcId="{9D1277AA-8380-43C8-9E84-A21393C7F094}" destId="{90E4AF43-0119-4DE6-B313-86DDEA01D1D8}" srcOrd="0" destOrd="0" presId="urn:microsoft.com/office/officeart/2005/8/layout/list1"/>
    <dgm:cxn modelId="{F494757D-9C89-489B-B7C6-76E05BB00AF2}" srcId="{4B4C56D1-F693-48E7-836B-AC01FE7BB442}" destId="{9D30A077-0AAB-4586-BD38-9A336BAFFBD3}" srcOrd="1" destOrd="0" parTransId="{D7D2EFDC-EAF6-44B3-9A5C-90B4DCD81257}" sibTransId="{F47208FA-16F2-4FC1-9E29-005D8475583D}"/>
    <dgm:cxn modelId="{2637F923-A079-45EB-8CFE-C38C568458C7}" type="presOf" srcId="{9D1277AA-8380-43C8-9E84-A21393C7F094}" destId="{548730F8-4E6D-44D6-8064-424C5115F94C}" srcOrd="1" destOrd="0" presId="urn:microsoft.com/office/officeart/2005/8/layout/list1"/>
    <dgm:cxn modelId="{C251AE30-25FB-498E-B6F2-3A4B5175723D}" type="presOf" srcId="{9D30A077-0AAB-4586-BD38-9A336BAFFBD3}" destId="{5C1EB7F5-9506-4CC0-92F3-A324EF49FCB6}" srcOrd="1" destOrd="0" presId="urn:microsoft.com/office/officeart/2005/8/layout/list1"/>
    <dgm:cxn modelId="{7B29265F-5B90-4C95-B6BF-AB816E25051B}" srcId="{9D30A077-0AAB-4586-BD38-9A336BAFFBD3}" destId="{C57AF81D-93A2-4D55-8C7D-AC0CCFB2FBFE}" srcOrd="0" destOrd="0" parTransId="{E08363BB-B166-430C-9382-E47AEC615B7E}" sibTransId="{9208E282-18A8-46E9-A466-ABC2D56208F5}"/>
    <dgm:cxn modelId="{EFC411EE-43CD-408E-8C02-17137BE2D800}" type="presOf" srcId="{CB262537-247F-4B06-B008-58D3760E3B03}" destId="{7CD0F323-237D-4D8A-B12C-6E6D7EEAB8B7}" srcOrd="0" destOrd="0" presId="urn:microsoft.com/office/officeart/2005/8/layout/list1"/>
    <dgm:cxn modelId="{B3E083FE-EC48-4520-AEDA-C84CDD72A445}" type="presOf" srcId="{C57AF81D-93A2-4D55-8C7D-AC0CCFB2FBFE}" destId="{E2E63FDA-6E73-4FAB-B78E-0858DB9C4420}" srcOrd="0" destOrd="0" presId="urn:microsoft.com/office/officeart/2005/8/layout/list1"/>
    <dgm:cxn modelId="{1BF513CD-6C46-4043-B485-21002D5DA88D}" type="presOf" srcId="{4B4C56D1-F693-48E7-836B-AC01FE7BB442}" destId="{7C60B86A-B5A7-48BC-BE42-8F59882AA30B}" srcOrd="0" destOrd="0" presId="urn:microsoft.com/office/officeart/2005/8/layout/list1"/>
    <dgm:cxn modelId="{6397B0DF-1243-4CE5-BAAE-4E8917AE1188}" type="presOf" srcId="{9D30A077-0AAB-4586-BD38-9A336BAFFBD3}" destId="{ED186B33-0A95-4F2C-81D2-D4F19F00F0D3}" srcOrd="0" destOrd="0" presId="urn:microsoft.com/office/officeart/2005/8/layout/list1"/>
    <dgm:cxn modelId="{B779AD0E-8895-4B22-B91E-7A225A2A3E5E}" type="presParOf" srcId="{7C60B86A-B5A7-48BC-BE42-8F59882AA30B}" destId="{EF72F4B7-608C-4628-A6A5-318DA271F724}" srcOrd="0" destOrd="0" presId="urn:microsoft.com/office/officeart/2005/8/layout/list1"/>
    <dgm:cxn modelId="{1C467B58-43E1-4715-82C6-93A245432E36}" type="presParOf" srcId="{EF72F4B7-608C-4628-A6A5-318DA271F724}" destId="{90E4AF43-0119-4DE6-B313-86DDEA01D1D8}" srcOrd="0" destOrd="0" presId="urn:microsoft.com/office/officeart/2005/8/layout/list1"/>
    <dgm:cxn modelId="{2EE5AB2E-B5A4-416F-8D3B-1530783B436B}" type="presParOf" srcId="{EF72F4B7-608C-4628-A6A5-318DA271F724}" destId="{548730F8-4E6D-44D6-8064-424C5115F94C}" srcOrd="1" destOrd="0" presId="urn:microsoft.com/office/officeart/2005/8/layout/list1"/>
    <dgm:cxn modelId="{3CFE1645-8F9B-4E56-B5A0-4FF70C4CE1D4}" type="presParOf" srcId="{7C60B86A-B5A7-48BC-BE42-8F59882AA30B}" destId="{07708463-AD36-4B5F-B962-4D6BB30BEA28}" srcOrd="1" destOrd="0" presId="urn:microsoft.com/office/officeart/2005/8/layout/list1"/>
    <dgm:cxn modelId="{FB301642-B167-495C-9661-EC2F5A6BA782}" type="presParOf" srcId="{7C60B86A-B5A7-48BC-BE42-8F59882AA30B}" destId="{7CD0F323-237D-4D8A-B12C-6E6D7EEAB8B7}" srcOrd="2" destOrd="0" presId="urn:microsoft.com/office/officeart/2005/8/layout/list1"/>
    <dgm:cxn modelId="{92E74F43-9CF2-4322-BF93-817CF527A317}" type="presParOf" srcId="{7C60B86A-B5A7-48BC-BE42-8F59882AA30B}" destId="{8FA9C326-EB48-498A-BDEA-954F14963276}" srcOrd="3" destOrd="0" presId="urn:microsoft.com/office/officeart/2005/8/layout/list1"/>
    <dgm:cxn modelId="{9CD749AB-111E-430B-8AAA-E79A30CFB250}" type="presParOf" srcId="{7C60B86A-B5A7-48BC-BE42-8F59882AA30B}" destId="{86330706-F1D4-473C-A237-456661C4678B}" srcOrd="4" destOrd="0" presId="urn:microsoft.com/office/officeart/2005/8/layout/list1"/>
    <dgm:cxn modelId="{602AF3AA-ED34-4FCA-868C-CCA46ACDDBCF}" type="presParOf" srcId="{86330706-F1D4-473C-A237-456661C4678B}" destId="{ED186B33-0A95-4F2C-81D2-D4F19F00F0D3}" srcOrd="0" destOrd="0" presId="urn:microsoft.com/office/officeart/2005/8/layout/list1"/>
    <dgm:cxn modelId="{DE57B983-3036-4DE1-9A06-977459A9888B}" type="presParOf" srcId="{86330706-F1D4-473C-A237-456661C4678B}" destId="{5C1EB7F5-9506-4CC0-92F3-A324EF49FCB6}" srcOrd="1" destOrd="0" presId="urn:microsoft.com/office/officeart/2005/8/layout/list1"/>
    <dgm:cxn modelId="{75334CF9-A3EB-478E-89A1-6049DE731FF8}" type="presParOf" srcId="{7C60B86A-B5A7-48BC-BE42-8F59882AA30B}" destId="{A4C5AC1A-909D-461B-B314-7A9B01EC108D}" srcOrd="5" destOrd="0" presId="urn:microsoft.com/office/officeart/2005/8/layout/list1"/>
    <dgm:cxn modelId="{578FBFE2-F364-4E3C-B0BE-F2174732A6BC}" type="presParOf" srcId="{7C60B86A-B5A7-48BC-BE42-8F59882AA30B}" destId="{E2E63FDA-6E73-4FAB-B78E-0858DB9C4420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62C2EBA-A591-4218-A83E-3C4E19A8CDA1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AD399BD-4245-4CBB-8573-30F65896AA99}">
      <dgm:prSet custT="1"/>
      <dgm:spPr/>
      <dgm:t>
        <a:bodyPr/>
        <a:lstStyle/>
        <a:p>
          <a:r>
            <a:rPr lang="en-US" altLang="zh-CN" sz="1700" dirty="0" smtClean="0"/>
            <a:t>Current SI/WI still continues</a:t>
          </a:r>
        </a:p>
      </dgm:t>
    </dgm:pt>
    <dgm:pt modelId="{4B6B9839-C9EF-4B98-99B6-5A4F22948B11}" type="parTrans" cxnId="{720743E9-696C-4488-A96E-03F051A3C2BF}">
      <dgm:prSet/>
      <dgm:spPr/>
      <dgm:t>
        <a:bodyPr/>
        <a:lstStyle/>
        <a:p>
          <a:endParaRPr lang="zh-CN" altLang="en-US"/>
        </a:p>
      </dgm:t>
    </dgm:pt>
    <dgm:pt modelId="{C320D893-176B-45A2-9272-F81673BF1FA5}" type="sibTrans" cxnId="{720743E9-696C-4488-A96E-03F051A3C2BF}">
      <dgm:prSet/>
      <dgm:spPr/>
      <dgm:t>
        <a:bodyPr/>
        <a:lstStyle/>
        <a:p>
          <a:endParaRPr lang="zh-CN" altLang="en-US"/>
        </a:p>
      </dgm:t>
    </dgm:pt>
    <dgm:pt modelId="{CC0973FC-7069-43E8-95E6-32D66729C5FF}">
      <dgm:prSet custT="1"/>
      <dgm:spPr/>
      <dgm:t>
        <a:bodyPr/>
        <a:lstStyle/>
        <a:p>
          <a:r>
            <a:rPr lang="en-US" altLang="zh-CN" sz="1700" dirty="0" smtClean="0"/>
            <a:t>New SI/WIs are established to </a:t>
          </a:r>
        </a:p>
      </dgm:t>
    </dgm:pt>
    <dgm:pt modelId="{73F88F39-0341-4C26-ABE6-F82085FFD926}" type="parTrans" cxnId="{2F2D402D-948E-46F2-9977-DE791AF12B41}">
      <dgm:prSet/>
      <dgm:spPr/>
      <dgm:t>
        <a:bodyPr/>
        <a:lstStyle/>
        <a:p>
          <a:endParaRPr lang="zh-CN" altLang="en-US"/>
        </a:p>
      </dgm:t>
    </dgm:pt>
    <dgm:pt modelId="{173F55D0-7C98-4025-A50D-1BBCB863AF6B}" type="sibTrans" cxnId="{2F2D402D-948E-46F2-9977-DE791AF12B41}">
      <dgm:prSet/>
      <dgm:spPr/>
      <dgm:t>
        <a:bodyPr/>
        <a:lstStyle/>
        <a:p>
          <a:endParaRPr lang="zh-CN" altLang="en-US"/>
        </a:p>
      </dgm:t>
    </dgm:pt>
    <dgm:pt modelId="{F9E4A1FA-1CDF-44CC-B765-714DE6E9E9E3}">
      <dgm:prSet custT="1"/>
      <dgm:spPr/>
      <dgm:t>
        <a:bodyPr/>
        <a:lstStyle/>
        <a:p>
          <a:r>
            <a:rPr lang="en-US" altLang="zh-CN" sz="1600" dirty="0" smtClean="0"/>
            <a:t>Fill out gap with IMT-2020 requirements, such as area traffic capacity and mobility</a:t>
          </a:r>
        </a:p>
      </dgm:t>
    </dgm:pt>
    <dgm:pt modelId="{844010DB-93DD-4852-A6B0-F1A800E449F8}" type="parTrans" cxnId="{FFC53CD7-F0F4-42EC-A310-6A2649715E58}">
      <dgm:prSet/>
      <dgm:spPr/>
      <dgm:t>
        <a:bodyPr/>
        <a:lstStyle/>
        <a:p>
          <a:endParaRPr lang="zh-CN" altLang="en-US"/>
        </a:p>
      </dgm:t>
    </dgm:pt>
    <dgm:pt modelId="{0CADAB7F-0B59-4BA8-A05D-9092C6D38AA3}" type="sibTrans" cxnId="{FFC53CD7-F0F4-42EC-A310-6A2649715E58}">
      <dgm:prSet/>
      <dgm:spPr/>
      <dgm:t>
        <a:bodyPr/>
        <a:lstStyle/>
        <a:p>
          <a:endParaRPr lang="zh-CN" altLang="en-US"/>
        </a:p>
      </dgm:t>
    </dgm:pt>
    <dgm:pt modelId="{1CF62ADE-AC96-4DEB-914A-D3DA8BEF51A4}">
      <dgm:prSet custT="1"/>
      <dgm:spPr/>
      <dgm:t>
        <a:bodyPr/>
        <a:lstStyle/>
        <a:p>
          <a:r>
            <a:rPr lang="en-US" altLang="zh-CN" sz="1600" dirty="0" smtClean="0"/>
            <a:t>meet specific deployment needs, such as UL capacity enhancement</a:t>
          </a:r>
        </a:p>
      </dgm:t>
    </dgm:pt>
    <dgm:pt modelId="{28555B47-974F-41B2-8177-6228B3082043}" type="parTrans" cxnId="{1A922785-324D-4F22-BE9F-EDFD8D443C1F}">
      <dgm:prSet/>
      <dgm:spPr/>
      <dgm:t>
        <a:bodyPr/>
        <a:lstStyle/>
        <a:p>
          <a:endParaRPr lang="zh-CN" altLang="en-US"/>
        </a:p>
      </dgm:t>
    </dgm:pt>
    <dgm:pt modelId="{9C97FAB9-3EDA-4CA5-9178-A383171EA7B2}" type="sibTrans" cxnId="{1A922785-324D-4F22-BE9F-EDFD8D443C1F}">
      <dgm:prSet/>
      <dgm:spPr/>
      <dgm:t>
        <a:bodyPr/>
        <a:lstStyle/>
        <a:p>
          <a:endParaRPr lang="zh-CN" altLang="en-US"/>
        </a:p>
      </dgm:t>
    </dgm:pt>
    <dgm:pt modelId="{07036F9A-66ED-4B61-811E-C5C4922D9866}">
      <dgm:prSet custT="1"/>
      <dgm:spPr/>
      <dgm:t>
        <a:bodyPr/>
        <a:lstStyle/>
        <a:p>
          <a:r>
            <a:rPr lang="en-US" altLang="zh-CN" sz="1600" dirty="0" smtClean="0"/>
            <a:t>Certain IMT-2020 requirements can be met by ongoing SI/WIs</a:t>
          </a:r>
        </a:p>
      </dgm:t>
    </dgm:pt>
    <dgm:pt modelId="{0BD4007E-64B1-420F-A565-65569D000812}" type="parTrans" cxnId="{C5A2BFF9-647D-413A-9F0E-B2618FE3C62D}">
      <dgm:prSet/>
      <dgm:spPr/>
      <dgm:t>
        <a:bodyPr/>
        <a:lstStyle/>
        <a:p>
          <a:endParaRPr lang="zh-CN" altLang="en-US"/>
        </a:p>
      </dgm:t>
    </dgm:pt>
    <dgm:pt modelId="{A49945F1-CCFD-49B1-9F81-104B5191A644}" type="sibTrans" cxnId="{C5A2BFF9-647D-413A-9F0E-B2618FE3C62D}">
      <dgm:prSet/>
      <dgm:spPr/>
      <dgm:t>
        <a:bodyPr/>
        <a:lstStyle/>
        <a:p>
          <a:endParaRPr lang="zh-CN" altLang="en-US"/>
        </a:p>
      </dgm:t>
    </dgm:pt>
    <dgm:pt modelId="{4A96E774-C8B0-4407-9C76-1B913A97A143}" type="pres">
      <dgm:prSet presAssocID="{262C2EBA-A591-4218-A83E-3C4E19A8CDA1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8A200178-A941-448F-8C7D-6FCDD2F0E88A}" type="pres">
      <dgm:prSet presAssocID="{CAD399BD-4245-4CBB-8573-30F65896AA99}" presName="parentLin" presStyleCnt="0"/>
      <dgm:spPr/>
    </dgm:pt>
    <dgm:pt modelId="{2F19214E-E41A-40E9-906E-15A9A7F52F08}" type="pres">
      <dgm:prSet presAssocID="{CAD399BD-4245-4CBB-8573-30F65896AA99}" presName="parentLeftMargin" presStyleLbl="node1" presStyleIdx="0" presStyleCnt="2"/>
      <dgm:spPr/>
      <dgm:t>
        <a:bodyPr/>
        <a:lstStyle/>
        <a:p>
          <a:endParaRPr lang="zh-CN" altLang="en-US"/>
        </a:p>
      </dgm:t>
    </dgm:pt>
    <dgm:pt modelId="{74B77F75-03BC-4E7D-8459-17CC0F17AB91}" type="pres">
      <dgm:prSet presAssocID="{CAD399BD-4245-4CBB-8573-30F65896AA99}" presName="parentText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8A337A1-DDC7-4078-B7B0-4F86D5BAE4AD}" type="pres">
      <dgm:prSet presAssocID="{CAD399BD-4245-4CBB-8573-30F65896AA99}" presName="negativeSpace" presStyleCnt="0"/>
      <dgm:spPr/>
    </dgm:pt>
    <dgm:pt modelId="{3BC4F7FB-A625-4D81-B75B-168DB5B391DB}" type="pres">
      <dgm:prSet presAssocID="{CAD399BD-4245-4CBB-8573-30F65896AA99}" presName="childText" presStyleLbl="conFgAcc1" presStyleIdx="0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00E54F5-F41B-40F2-92B3-1AF09F695C2B}" type="pres">
      <dgm:prSet presAssocID="{C320D893-176B-45A2-9272-F81673BF1FA5}" presName="spaceBetweenRectangles" presStyleCnt="0"/>
      <dgm:spPr/>
    </dgm:pt>
    <dgm:pt modelId="{F82A244B-C9C3-4FA8-A653-3D2EE4A7416F}" type="pres">
      <dgm:prSet presAssocID="{CC0973FC-7069-43E8-95E6-32D66729C5FF}" presName="parentLin" presStyleCnt="0"/>
      <dgm:spPr/>
    </dgm:pt>
    <dgm:pt modelId="{66F5DBA3-9295-4A2D-8897-26C9B5A7756D}" type="pres">
      <dgm:prSet presAssocID="{CC0973FC-7069-43E8-95E6-32D66729C5FF}" presName="parentLeftMargin" presStyleLbl="node1" presStyleIdx="0" presStyleCnt="2"/>
      <dgm:spPr/>
      <dgm:t>
        <a:bodyPr/>
        <a:lstStyle/>
        <a:p>
          <a:endParaRPr lang="zh-CN" altLang="en-US"/>
        </a:p>
      </dgm:t>
    </dgm:pt>
    <dgm:pt modelId="{003F9353-58E2-4AA9-A6C4-178182202E6F}" type="pres">
      <dgm:prSet presAssocID="{CC0973FC-7069-43E8-95E6-32D66729C5FF}" presName="parentText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3123845-6927-4B56-82EA-8664BBB3E3BC}" type="pres">
      <dgm:prSet presAssocID="{CC0973FC-7069-43E8-95E6-32D66729C5FF}" presName="negativeSpace" presStyleCnt="0"/>
      <dgm:spPr/>
    </dgm:pt>
    <dgm:pt modelId="{4C08F225-9470-4D95-A82B-6281419297AF}" type="pres">
      <dgm:prSet presAssocID="{CC0973FC-7069-43E8-95E6-32D66729C5FF}" presName="childText" presStyleLbl="conFgAcc1" presStyleIdx="1" presStyleCnt="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2F2D402D-948E-46F2-9977-DE791AF12B41}" srcId="{262C2EBA-A591-4218-A83E-3C4E19A8CDA1}" destId="{CC0973FC-7069-43E8-95E6-32D66729C5FF}" srcOrd="1" destOrd="0" parTransId="{73F88F39-0341-4C26-ABE6-F82085FFD926}" sibTransId="{173F55D0-7C98-4025-A50D-1BBCB863AF6B}"/>
    <dgm:cxn modelId="{BA87FFE1-8A45-4350-B90B-404474624868}" type="presOf" srcId="{F9E4A1FA-1CDF-44CC-B765-714DE6E9E9E3}" destId="{4C08F225-9470-4D95-A82B-6281419297AF}" srcOrd="0" destOrd="0" presId="urn:microsoft.com/office/officeart/2005/8/layout/list1"/>
    <dgm:cxn modelId="{18DEDA9B-F9BC-4D69-AE56-34D661340206}" type="presOf" srcId="{CC0973FC-7069-43E8-95E6-32D66729C5FF}" destId="{66F5DBA3-9295-4A2D-8897-26C9B5A7756D}" srcOrd="0" destOrd="0" presId="urn:microsoft.com/office/officeart/2005/8/layout/list1"/>
    <dgm:cxn modelId="{0BA75265-7A78-4D6A-8FA6-5C737AB623F9}" type="presOf" srcId="{CAD399BD-4245-4CBB-8573-30F65896AA99}" destId="{74B77F75-03BC-4E7D-8459-17CC0F17AB91}" srcOrd="1" destOrd="0" presId="urn:microsoft.com/office/officeart/2005/8/layout/list1"/>
    <dgm:cxn modelId="{C5A2BFF9-647D-413A-9F0E-B2618FE3C62D}" srcId="{CAD399BD-4245-4CBB-8573-30F65896AA99}" destId="{07036F9A-66ED-4B61-811E-C5C4922D9866}" srcOrd="0" destOrd="0" parTransId="{0BD4007E-64B1-420F-A565-65569D000812}" sibTransId="{A49945F1-CCFD-49B1-9F81-104B5191A644}"/>
    <dgm:cxn modelId="{B003916C-CC82-4F07-B094-FD0B88A2D2D7}" type="presOf" srcId="{1CF62ADE-AC96-4DEB-914A-D3DA8BEF51A4}" destId="{4C08F225-9470-4D95-A82B-6281419297AF}" srcOrd="0" destOrd="1" presId="urn:microsoft.com/office/officeart/2005/8/layout/list1"/>
    <dgm:cxn modelId="{720743E9-696C-4488-A96E-03F051A3C2BF}" srcId="{262C2EBA-A591-4218-A83E-3C4E19A8CDA1}" destId="{CAD399BD-4245-4CBB-8573-30F65896AA99}" srcOrd="0" destOrd="0" parTransId="{4B6B9839-C9EF-4B98-99B6-5A4F22948B11}" sibTransId="{C320D893-176B-45A2-9272-F81673BF1FA5}"/>
    <dgm:cxn modelId="{E86F7777-E2E4-4B48-8DFA-37FF3503F857}" type="presOf" srcId="{CC0973FC-7069-43E8-95E6-32D66729C5FF}" destId="{003F9353-58E2-4AA9-A6C4-178182202E6F}" srcOrd="1" destOrd="0" presId="urn:microsoft.com/office/officeart/2005/8/layout/list1"/>
    <dgm:cxn modelId="{1A922785-324D-4F22-BE9F-EDFD8D443C1F}" srcId="{CC0973FC-7069-43E8-95E6-32D66729C5FF}" destId="{1CF62ADE-AC96-4DEB-914A-D3DA8BEF51A4}" srcOrd="1" destOrd="0" parTransId="{28555B47-974F-41B2-8177-6228B3082043}" sibTransId="{9C97FAB9-3EDA-4CA5-9178-A383171EA7B2}"/>
    <dgm:cxn modelId="{E947F09F-AC40-4AB3-948D-49F73CDD6420}" type="presOf" srcId="{262C2EBA-A591-4218-A83E-3C4E19A8CDA1}" destId="{4A96E774-C8B0-4407-9C76-1B913A97A143}" srcOrd="0" destOrd="0" presId="urn:microsoft.com/office/officeart/2005/8/layout/list1"/>
    <dgm:cxn modelId="{57C9D391-AA26-4726-8898-CF87EF8198CF}" type="presOf" srcId="{07036F9A-66ED-4B61-811E-C5C4922D9866}" destId="{3BC4F7FB-A625-4D81-B75B-168DB5B391DB}" srcOrd="0" destOrd="0" presId="urn:microsoft.com/office/officeart/2005/8/layout/list1"/>
    <dgm:cxn modelId="{FFC53CD7-F0F4-42EC-A310-6A2649715E58}" srcId="{CC0973FC-7069-43E8-95E6-32D66729C5FF}" destId="{F9E4A1FA-1CDF-44CC-B765-714DE6E9E9E3}" srcOrd="0" destOrd="0" parTransId="{844010DB-93DD-4852-A6B0-F1A800E449F8}" sibTransId="{0CADAB7F-0B59-4BA8-A05D-9092C6D38AA3}"/>
    <dgm:cxn modelId="{75338952-B480-4F53-A21E-3CFD2CCAB1A8}" type="presOf" srcId="{CAD399BD-4245-4CBB-8573-30F65896AA99}" destId="{2F19214E-E41A-40E9-906E-15A9A7F52F08}" srcOrd="0" destOrd="0" presId="urn:microsoft.com/office/officeart/2005/8/layout/list1"/>
    <dgm:cxn modelId="{2435000F-47BA-4277-A29D-2903A79E119D}" type="presParOf" srcId="{4A96E774-C8B0-4407-9C76-1B913A97A143}" destId="{8A200178-A941-448F-8C7D-6FCDD2F0E88A}" srcOrd="0" destOrd="0" presId="urn:microsoft.com/office/officeart/2005/8/layout/list1"/>
    <dgm:cxn modelId="{0B00ECF0-A2A9-46E0-B6B4-5F7F47F6AE74}" type="presParOf" srcId="{8A200178-A941-448F-8C7D-6FCDD2F0E88A}" destId="{2F19214E-E41A-40E9-906E-15A9A7F52F08}" srcOrd="0" destOrd="0" presId="urn:microsoft.com/office/officeart/2005/8/layout/list1"/>
    <dgm:cxn modelId="{C8FB2081-CB7A-429A-B3E0-41A7DB8BE84D}" type="presParOf" srcId="{8A200178-A941-448F-8C7D-6FCDD2F0E88A}" destId="{74B77F75-03BC-4E7D-8459-17CC0F17AB91}" srcOrd="1" destOrd="0" presId="urn:microsoft.com/office/officeart/2005/8/layout/list1"/>
    <dgm:cxn modelId="{9793D792-D81A-4532-BAB8-DA47293A15BF}" type="presParOf" srcId="{4A96E774-C8B0-4407-9C76-1B913A97A143}" destId="{88A337A1-DDC7-4078-B7B0-4F86D5BAE4AD}" srcOrd="1" destOrd="0" presId="urn:microsoft.com/office/officeart/2005/8/layout/list1"/>
    <dgm:cxn modelId="{BBCB7D8A-24C0-48F4-AB8B-248A3792411D}" type="presParOf" srcId="{4A96E774-C8B0-4407-9C76-1B913A97A143}" destId="{3BC4F7FB-A625-4D81-B75B-168DB5B391DB}" srcOrd="2" destOrd="0" presId="urn:microsoft.com/office/officeart/2005/8/layout/list1"/>
    <dgm:cxn modelId="{756C1011-08EB-4ECF-A008-5A388AB36C38}" type="presParOf" srcId="{4A96E774-C8B0-4407-9C76-1B913A97A143}" destId="{A00E54F5-F41B-40F2-92B3-1AF09F695C2B}" srcOrd="3" destOrd="0" presId="urn:microsoft.com/office/officeart/2005/8/layout/list1"/>
    <dgm:cxn modelId="{45A0B427-FAF7-4021-BBBC-D4D49217B49B}" type="presParOf" srcId="{4A96E774-C8B0-4407-9C76-1B913A97A143}" destId="{F82A244B-C9C3-4FA8-A653-3D2EE4A7416F}" srcOrd="4" destOrd="0" presId="urn:microsoft.com/office/officeart/2005/8/layout/list1"/>
    <dgm:cxn modelId="{C19518F7-DE87-49B4-981C-58E27CB71CAC}" type="presParOf" srcId="{F82A244B-C9C3-4FA8-A653-3D2EE4A7416F}" destId="{66F5DBA3-9295-4A2D-8897-26C9B5A7756D}" srcOrd="0" destOrd="0" presId="urn:microsoft.com/office/officeart/2005/8/layout/list1"/>
    <dgm:cxn modelId="{B7D366C7-1891-49BC-953D-9CCE62B4D26B}" type="presParOf" srcId="{F82A244B-C9C3-4FA8-A653-3D2EE4A7416F}" destId="{003F9353-58E2-4AA9-A6C4-178182202E6F}" srcOrd="1" destOrd="0" presId="urn:microsoft.com/office/officeart/2005/8/layout/list1"/>
    <dgm:cxn modelId="{7BEADD54-D90F-4BD5-AF32-78ED86684BCA}" type="presParOf" srcId="{4A96E774-C8B0-4407-9C76-1B913A97A143}" destId="{A3123845-6927-4B56-82EA-8664BBB3E3BC}" srcOrd="5" destOrd="0" presId="urn:microsoft.com/office/officeart/2005/8/layout/list1"/>
    <dgm:cxn modelId="{2715DD11-3E4D-4476-B230-D9DBDA1EE010}" type="presParOf" srcId="{4A96E774-C8B0-4407-9C76-1B913A97A143}" destId="{4C08F225-9470-4D95-A82B-6281419297AF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68FE0DB-D082-43CE-8B93-8086EF571072}" type="doc">
      <dgm:prSet loTypeId="urn:microsoft.com/office/officeart/2005/8/layout/target2" loCatId="relationship" qsTypeId="urn:microsoft.com/office/officeart/2005/8/quickstyle/3d2" qsCatId="3D" csTypeId="urn:microsoft.com/office/officeart/2005/8/colors/accent1_4" csCatId="accent1" phldr="1"/>
      <dgm:spPr/>
      <dgm:t>
        <a:bodyPr/>
        <a:lstStyle/>
        <a:p>
          <a:endParaRPr lang="zh-CN" altLang="en-US"/>
        </a:p>
      </dgm:t>
    </dgm:pt>
    <dgm:pt modelId="{FC20911E-9B03-48F6-AB63-38ECD5526AEC}">
      <dgm:prSet custT="1"/>
      <dgm:spPr/>
      <dgm:t>
        <a:bodyPr/>
        <a:lstStyle/>
        <a:p>
          <a:pPr algn="ctr" rtl="0">
            <a:lnSpc>
              <a:spcPct val="100000"/>
            </a:lnSpc>
            <a:spcAft>
              <a:spcPts val="0"/>
            </a:spcAft>
          </a:pPr>
          <a:r>
            <a:rPr kumimoji="1" lang="en-US" altLang="en-US" sz="1800" dirty="0" smtClean="0">
              <a:solidFill>
                <a:schemeClr val="tx1"/>
              </a:solidFill>
            </a:rPr>
            <a:t>Unified RAN architecture + Common high layer protocol</a:t>
          </a:r>
          <a:r>
            <a:rPr kumimoji="1" lang="zh-CN" altLang="en-US" sz="1800" dirty="0" smtClean="0">
              <a:solidFill>
                <a:schemeClr val="tx1"/>
              </a:solidFill>
            </a:rPr>
            <a:t>（</a:t>
          </a:r>
          <a:r>
            <a:rPr kumimoji="1" lang="en-US" altLang="zh-CN" sz="1800" b="1" dirty="0" smtClean="0">
              <a:solidFill>
                <a:srgbClr val="C00000"/>
              </a:solidFill>
            </a:rPr>
            <a:t>UCN, including C-RAN</a:t>
          </a:r>
          <a:r>
            <a:rPr kumimoji="1" lang="en-US" altLang="zh-CN" sz="1800" b="1" dirty="0" smtClean="0">
              <a:solidFill>
                <a:schemeClr val="tx1"/>
              </a:solidFill>
            </a:rPr>
            <a:t>)</a:t>
          </a:r>
          <a:endParaRPr kumimoji="1" lang="zh-CN" altLang="en-US" sz="1800" dirty="0">
            <a:solidFill>
              <a:schemeClr val="tx1"/>
            </a:solidFill>
          </a:endParaRPr>
        </a:p>
      </dgm:t>
    </dgm:pt>
    <dgm:pt modelId="{7BB773D3-FB18-4922-85CF-182054479EDD}" type="parTrans" cxnId="{F4966068-C57A-4219-A2BA-EFA1712CDFEC}">
      <dgm:prSet/>
      <dgm:spPr/>
      <dgm:t>
        <a:bodyPr/>
        <a:lstStyle/>
        <a:p>
          <a:endParaRPr lang="zh-CN" altLang="en-US" sz="1600"/>
        </a:p>
      </dgm:t>
    </dgm:pt>
    <dgm:pt modelId="{03BFB8DF-E88A-4E50-B6E1-73C13E08A85D}" type="sibTrans" cxnId="{F4966068-C57A-4219-A2BA-EFA1712CDFEC}">
      <dgm:prSet/>
      <dgm:spPr/>
      <dgm:t>
        <a:bodyPr/>
        <a:lstStyle/>
        <a:p>
          <a:endParaRPr lang="zh-CN" altLang="en-US" sz="1600"/>
        </a:p>
      </dgm:t>
    </dgm:pt>
    <dgm:pt modelId="{D55B55B3-6587-444F-BBA0-E7068262EAD8}">
      <dgm:prSet custT="1"/>
      <dgm:spPr/>
      <dgm:t>
        <a:bodyPr/>
        <a:lstStyle/>
        <a:p>
          <a:pPr algn="ctr" rtl="0"/>
          <a:endParaRPr lang="zh-CN" altLang="en-US" sz="1800" dirty="0">
            <a:solidFill>
              <a:schemeClr val="tx1"/>
            </a:solidFill>
          </a:endParaRPr>
        </a:p>
      </dgm:t>
    </dgm:pt>
    <dgm:pt modelId="{3CE86481-78F1-4A4A-B630-E29CCD78D895}" type="parTrans" cxnId="{6471E5E8-FB73-433C-8D84-CE3FE1EF0E8B}">
      <dgm:prSet/>
      <dgm:spPr/>
      <dgm:t>
        <a:bodyPr/>
        <a:lstStyle/>
        <a:p>
          <a:endParaRPr lang="zh-CN" altLang="en-US" sz="1600"/>
        </a:p>
      </dgm:t>
    </dgm:pt>
    <dgm:pt modelId="{035ACA3B-DCC9-4F07-8F10-C65C260F4E9D}" type="sibTrans" cxnId="{6471E5E8-FB73-433C-8D84-CE3FE1EF0E8B}">
      <dgm:prSet/>
      <dgm:spPr/>
      <dgm:t>
        <a:bodyPr/>
        <a:lstStyle/>
        <a:p>
          <a:endParaRPr lang="zh-CN" altLang="en-US" sz="1600"/>
        </a:p>
      </dgm:t>
    </dgm:pt>
    <dgm:pt modelId="{0F36324F-4DCF-4F3F-90A5-AE1CFB5840FC}">
      <dgm:prSet custT="1"/>
      <dgm:spPr/>
      <dgm:t>
        <a:bodyPr/>
        <a:lstStyle/>
        <a:p>
          <a:pPr rtl="0"/>
          <a:r>
            <a:rPr kumimoji="1" lang="en-US" altLang="zh-CN" sz="1400" dirty="0" smtClean="0"/>
            <a:t>Low Freq. New RIT</a:t>
          </a:r>
          <a:endParaRPr lang="zh-CN" sz="1400" dirty="0"/>
        </a:p>
      </dgm:t>
    </dgm:pt>
    <dgm:pt modelId="{1582297D-8380-4703-BB79-5175B4EF369C}" type="parTrans" cxnId="{630163F8-FCE7-4F2B-836C-0AFF8ED26871}">
      <dgm:prSet/>
      <dgm:spPr/>
      <dgm:t>
        <a:bodyPr/>
        <a:lstStyle/>
        <a:p>
          <a:endParaRPr lang="zh-CN" altLang="en-US" sz="1600"/>
        </a:p>
      </dgm:t>
    </dgm:pt>
    <dgm:pt modelId="{E438254E-F6BF-4DE4-9A01-6ADF919E65D1}" type="sibTrans" cxnId="{630163F8-FCE7-4F2B-836C-0AFF8ED26871}">
      <dgm:prSet/>
      <dgm:spPr/>
      <dgm:t>
        <a:bodyPr/>
        <a:lstStyle/>
        <a:p>
          <a:endParaRPr lang="zh-CN" altLang="en-US" sz="1600"/>
        </a:p>
      </dgm:t>
    </dgm:pt>
    <dgm:pt modelId="{E653FB77-7F04-4ADF-9DEF-A3E45F12ED7F}">
      <dgm:prSet custT="1"/>
      <dgm:spPr/>
      <dgm:t>
        <a:bodyPr/>
        <a:lstStyle/>
        <a:p>
          <a:pPr rtl="0"/>
          <a:r>
            <a:rPr kumimoji="1" lang="en-US" altLang="zh-CN" sz="1400" dirty="0" smtClean="0"/>
            <a:t>Massive-MTC RIT</a:t>
          </a:r>
          <a:endParaRPr lang="zh-CN" sz="1400" dirty="0"/>
        </a:p>
      </dgm:t>
    </dgm:pt>
    <dgm:pt modelId="{4DBA1372-42BB-4A9A-83CF-7B40EBFC9147}" type="parTrans" cxnId="{A4131DA0-87CC-43DE-B854-5ED65A39C95B}">
      <dgm:prSet/>
      <dgm:spPr/>
      <dgm:t>
        <a:bodyPr/>
        <a:lstStyle/>
        <a:p>
          <a:endParaRPr lang="zh-CN" altLang="en-US" sz="1600"/>
        </a:p>
      </dgm:t>
    </dgm:pt>
    <dgm:pt modelId="{33784536-8B03-4FBD-8183-DA2AC4399D6B}" type="sibTrans" cxnId="{A4131DA0-87CC-43DE-B854-5ED65A39C95B}">
      <dgm:prSet/>
      <dgm:spPr/>
      <dgm:t>
        <a:bodyPr/>
        <a:lstStyle/>
        <a:p>
          <a:endParaRPr lang="zh-CN" altLang="en-US" sz="1600"/>
        </a:p>
      </dgm:t>
    </dgm:pt>
    <dgm:pt modelId="{C81B2B3B-2226-4CEE-AD68-DA9BD166C151}">
      <dgm:prSet custT="1"/>
      <dgm:spPr/>
      <dgm:t>
        <a:bodyPr/>
        <a:lstStyle/>
        <a:p>
          <a:pPr rtl="0"/>
          <a:r>
            <a:rPr kumimoji="1" lang="en-US" altLang="zh-CN" sz="1400" dirty="0" smtClean="0"/>
            <a:t>Mission-Critical RIT</a:t>
          </a:r>
          <a:endParaRPr kumimoji="1" lang="zh-CN" sz="1400" dirty="0"/>
        </a:p>
      </dgm:t>
    </dgm:pt>
    <dgm:pt modelId="{1503F1C6-7DB6-47AD-9DA8-808695F3F79C}" type="parTrans" cxnId="{3BF4912B-0BB7-4F8C-A5DC-E9198F6AF64F}">
      <dgm:prSet/>
      <dgm:spPr/>
      <dgm:t>
        <a:bodyPr/>
        <a:lstStyle/>
        <a:p>
          <a:endParaRPr lang="zh-CN" altLang="en-US" sz="1600"/>
        </a:p>
      </dgm:t>
    </dgm:pt>
    <dgm:pt modelId="{A558DC4A-26EA-46AA-86E4-A54906F2F4C2}" type="sibTrans" cxnId="{3BF4912B-0BB7-4F8C-A5DC-E9198F6AF64F}">
      <dgm:prSet/>
      <dgm:spPr/>
      <dgm:t>
        <a:bodyPr/>
        <a:lstStyle/>
        <a:p>
          <a:endParaRPr lang="zh-CN" altLang="en-US" sz="1600"/>
        </a:p>
      </dgm:t>
    </dgm:pt>
    <dgm:pt modelId="{601E2E01-301D-42EA-8E31-EE71FC3D4E53}">
      <dgm:prSet custT="1"/>
      <dgm:spPr/>
      <dgm:t>
        <a:bodyPr/>
        <a:lstStyle/>
        <a:p>
          <a:pPr rtl="0"/>
          <a:r>
            <a:rPr lang="en-US" altLang="zh-CN" sz="1400" dirty="0" smtClean="0"/>
            <a:t>High Freq. RIT</a:t>
          </a:r>
          <a:endParaRPr lang="en-US" altLang="zh-CN" sz="1400" dirty="0" smtClean="0"/>
        </a:p>
      </dgm:t>
    </dgm:pt>
    <dgm:pt modelId="{F7A5032B-5DCD-4901-BB79-8BAC2BC62BE9}" type="parTrans" cxnId="{040A3B82-4500-4280-A447-882C2C984887}">
      <dgm:prSet/>
      <dgm:spPr/>
      <dgm:t>
        <a:bodyPr/>
        <a:lstStyle/>
        <a:p>
          <a:endParaRPr lang="zh-CN" altLang="en-US" sz="1600"/>
        </a:p>
      </dgm:t>
    </dgm:pt>
    <dgm:pt modelId="{6172ABE6-178E-4040-8EAE-6C1046AF4B65}" type="sibTrans" cxnId="{040A3B82-4500-4280-A447-882C2C984887}">
      <dgm:prSet/>
      <dgm:spPr/>
      <dgm:t>
        <a:bodyPr/>
        <a:lstStyle/>
        <a:p>
          <a:endParaRPr lang="zh-CN" altLang="en-US" sz="1600"/>
        </a:p>
      </dgm:t>
    </dgm:pt>
    <dgm:pt modelId="{F6E4D90D-9698-4BD3-874E-DE4D8FD275F7}">
      <dgm:prSet custT="1"/>
      <dgm:spPr>
        <a:solidFill>
          <a:schemeClr val="accent3">
            <a:lumMod val="40000"/>
            <a:lumOff val="60000"/>
            <a:alpha val="90000"/>
          </a:schemeClr>
        </a:solidFill>
        <a:effectLst>
          <a:outerShdw blurRad="50800" dist="38100" dir="8100000" algn="tr" rotWithShape="0">
            <a:prstClr val="black">
              <a:alpha val="40000"/>
            </a:prstClr>
          </a:outerShdw>
        </a:effectLst>
      </dgm:spPr>
      <dgm:t>
        <a:bodyPr/>
        <a:lstStyle/>
        <a:p>
          <a:pPr algn="ctr" rtl="0"/>
          <a:endParaRPr lang="zh-CN" altLang="en-US" sz="1400" dirty="0">
            <a:solidFill>
              <a:schemeClr val="tx1"/>
            </a:solidFill>
          </a:endParaRPr>
        </a:p>
      </dgm:t>
    </dgm:pt>
    <dgm:pt modelId="{2CB849E2-EF2A-488B-A163-9B7B6D6E70AA}" type="sibTrans" cxnId="{DA2C7E8E-E98F-4BBD-82B2-0384B5C17ED1}">
      <dgm:prSet/>
      <dgm:spPr/>
      <dgm:t>
        <a:bodyPr/>
        <a:lstStyle/>
        <a:p>
          <a:endParaRPr lang="zh-CN" altLang="en-US" sz="1600"/>
        </a:p>
      </dgm:t>
    </dgm:pt>
    <dgm:pt modelId="{E8184950-0BD4-45BE-878B-E6D38D6DC421}" type="parTrans" cxnId="{DA2C7E8E-E98F-4BBD-82B2-0384B5C17ED1}">
      <dgm:prSet/>
      <dgm:spPr/>
      <dgm:t>
        <a:bodyPr/>
        <a:lstStyle/>
        <a:p>
          <a:endParaRPr lang="zh-CN" altLang="en-US" sz="1600"/>
        </a:p>
      </dgm:t>
    </dgm:pt>
    <dgm:pt modelId="{81D84C87-7B0E-41E1-8383-FF9D81B32ACD}" type="pres">
      <dgm:prSet presAssocID="{D68FE0DB-D082-43CE-8B93-8086EF571072}" presName="Name0" presStyleCnt="0">
        <dgm:presLayoutVars>
          <dgm:chMax val="3"/>
          <dgm:chPref val="1"/>
          <dgm:dir/>
          <dgm:animLvl val="lvl"/>
          <dgm:resizeHandles/>
        </dgm:presLayoutVars>
      </dgm:prSet>
      <dgm:spPr/>
      <dgm:t>
        <a:bodyPr/>
        <a:lstStyle/>
        <a:p>
          <a:endParaRPr lang="zh-CN" altLang="en-US"/>
        </a:p>
      </dgm:t>
    </dgm:pt>
    <dgm:pt modelId="{530C3718-7692-4122-9D37-C9BC82F8F7CE}" type="pres">
      <dgm:prSet presAssocID="{D68FE0DB-D082-43CE-8B93-8086EF571072}" presName="outerBox" presStyleCnt="0"/>
      <dgm:spPr/>
    </dgm:pt>
    <dgm:pt modelId="{DD1935CA-C4BE-4BF7-A756-A47BD0E1A70F}" type="pres">
      <dgm:prSet presAssocID="{D68FE0DB-D082-43CE-8B93-8086EF571072}" presName="outerBoxParent" presStyleLbl="node1" presStyleIdx="0" presStyleCnt="2" custLinFactNeighborY="3320"/>
      <dgm:spPr/>
      <dgm:t>
        <a:bodyPr/>
        <a:lstStyle/>
        <a:p>
          <a:endParaRPr lang="zh-CN" altLang="en-US"/>
        </a:p>
      </dgm:t>
    </dgm:pt>
    <dgm:pt modelId="{93256BA9-2F17-4E74-8168-1B5DC166627A}" type="pres">
      <dgm:prSet presAssocID="{D68FE0DB-D082-43CE-8B93-8086EF571072}" presName="outerBoxChildren" presStyleCnt="0"/>
      <dgm:spPr/>
    </dgm:pt>
    <dgm:pt modelId="{D4818614-3E92-4F64-A321-2CD64F1895A0}" type="pres">
      <dgm:prSet presAssocID="{F6E4D90D-9698-4BD3-874E-DE4D8FD275F7}" presName="oChild" presStyleLbl="fgAcc1" presStyleIdx="0" presStyleCnt="5" custScaleX="368524" custScaleY="22128" custLinFactX="100000" custLinFactNeighborX="169367" custLinFactNeighborY="7394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2993200-9774-414C-BDD7-1D7D34EE4BA1}" type="pres">
      <dgm:prSet presAssocID="{D68FE0DB-D082-43CE-8B93-8086EF571072}" presName="middleBox" presStyleCnt="0"/>
      <dgm:spPr/>
    </dgm:pt>
    <dgm:pt modelId="{234C0669-305C-4465-B92E-C239C049E447}" type="pres">
      <dgm:prSet presAssocID="{D68FE0DB-D082-43CE-8B93-8086EF571072}" presName="middleBoxParent" presStyleLbl="node1" presStyleIdx="1" presStyleCnt="2" custScaleX="95664" custScaleY="59284" custLinFactNeighborX="-8469" custLinFactNeighborY="-24447"/>
      <dgm:spPr/>
      <dgm:t>
        <a:bodyPr/>
        <a:lstStyle/>
        <a:p>
          <a:endParaRPr lang="zh-CN" altLang="en-US"/>
        </a:p>
      </dgm:t>
    </dgm:pt>
    <dgm:pt modelId="{9D8BF429-BD1A-4BCD-A3A6-433E500CD398}" type="pres">
      <dgm:prSet presAssocID="{D68FE0DB-D082-43CE-8B93-8086EF571072}" presName="middleBoxChildren" presStyleCnt="0"/>
      <dgm:spPr/>
    </dgm:pt>
    <dgm:pt modelId="{1CC14863-84E3-4175-B82E-CA6AA5E44A7A}" type="pres">
      <dgm:prSet presAssocID="{601E2E01-301D-42EA-8E31-EE71FC3D4E53}" presName="mChild" presStyleLbl="fgAcc1" presStyleIdx="1" presStyleCnt="5" custScaleX="21508" custScaleY="81748" custLinFactX="17536" custLinFactNeighborX="100000" custLinFactNeighborY="-7783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3D8EDAC-6DD1-4FA3-8108-60F5692848C2}" type="pres">
      <dgm:prSet presAssocID="{6172ABE6-178E-4040-8EAE-6C1046AF4B65}" presName="middleSibTrans" presStyleCnt="0"/>
      <dgm:spPr/>
    </dgm:pt>
    <dgm:pt modelId="{6F8FA472-9EC3-4EAA-89B8-14801BC9FF7E}" type="pres">
      <dgm:prSet presAssocID="{0F36324F-4DCF-4F3F-90A5-AE1CFB5840FC}" presName="mChild" presStyleLbl="fgAcc1" presStyleIdx="2" presStyleCnt="5" custScaleX="18488" custScaleY="80758" custLinFactX="-24672" custLinFactNeighborX="-100000" custLinFactNeighborY="-7734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8BDC907-36B6-429C-BC83-DE40639DB7C2}" type="pres">
      <dgm:prSet presAssocID="{E438254E-F6BF-4DE4-9A01-6ADF919E65D1}" presName="middleSibTrans" presStyleCnt="0"/>
      <dgm:spPr/>
    </dgm:pt>
    <dgm:pt modelId="{F19C5EE0-88F0-4741-9E32-3AE25F02C1A3}" type="pres">
      <dgm:prSet presAssocID="{E653FB77-7F04-4ADF-9DEF-A3E45F12ED7F}" presName="mChild" presStyleLbl="fgAcc1" presStyleIdx="3" presStyleCnt="5" custScaleX="18383" custScaleY="82110" custLinFactNeighborX="83158" custLinFactNeighborY="-7802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DD98827-42D1-4DAC-9FA3-ADEA76CD10E9}" type="pres">
      <dgm:prSet presAssocID="{33784536-8B03-4FBD-8183-DA2AC4399D6B}" presName="middleSibTrans" presStyleCnt="0"/>
      <dgm:spPr/>
    </dgm:pt>
    <dgm:pt modelId="{0F43F656-1D7C-40A3-AB7E-7AE343F4716D}" type="pres">
      <dgm:prSet presAssocID="{C81B2B3B-2226-4CEE-AD68-DA9BD166C151}" presName="mChild" presStyleLbl="fgAcc1" presStyleIdx="4" presStyleCnt="5" custScaleX="21960" custScaleY="81748" custLinFactX="311" custLinFactNeighborX="100000" custLinFactNeighborY="-7783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35D11D90-34E4-4594-B904-8C850568AD74}" type="presOf" srcId="{601E2E01-301D-42EA-8E31-EE71FC3D4E53}" destId="{1CC14863-84E3-4175-B82E-CA6AA5E44A7A}" srcOrd="0" destOrd="0" presId="urn:microsoft.com/office/officeart/2005/8/layout/target2"/>
    <dgm:cxn modelId="{7A3EFF29-0697-4DDF-9532-018869B00BF4}" type="presOf" srcId="{C81B2B3B-2226-4CEE-AD68-DA9BD166C151}" destId="{0F43F656-1D7C-40A3-AB7E-7AE343F4716D}" srcOrd="0" destOrd="0" presId="urn:microsoft.com/office/officeart/2005/8/layout/target2"/>
    <dgm:cxn modelId="{F4966068-C57A-4219-A2BA-EFA1712CDFEC}" srcId="{D68FE0DB-D082-43CE-8B93-8086EF571072}" destId="{FC20911E-9B03-48F6-AB63-38ECD5526AEC}" srcOrd="0" destOrd="0" parTransId="{7BB773D3-FB18-4922-85CF-182054479EDD}" sibTransId="{03BFB8DF-E88A-4E50-B6E1-73C13E08A85D}"/>
    <dgm:cxn modelId="{6471E5E8-FB73-433C-8D84-CE3FE1EF0E8B}" srcId="{D68FE0DB-D082-43CE-8B93-8086EF571072}" destId="{D55B55B3-6587-444F-BBA0-E7068262EAD8}" srcOrd="1" destOrd="0" parTransId="{3CE86481-78F1-4A4A-B630-E29CCD78D895}" sibTransId="{035ACA3B-DCC9-4F07-8F10-C65C260F4E9D}"/>
    <dgm:cxn modelId="{630163F8-FCE7-4F2B-836C-0AFF8ED26871}" srcId="{D55B55B3-6587-444F-BBA0-E7068262EAD8}" destId="{0F36324F-4DCF-4F3F-90A5-AE1CFB5840FC}" srcOrd="1" destOrd="0" parTransId="{1582297D-8380-4703-BB79-5175B4EF369C}" sibTransId="{E438254E-F6BF-4DE4-9A01-6ADF919E65D1}"/>
    <dgm:cxn modelId="{A4131DA0-87CC-43DE-B854-5ED65A39C95B}" srcId="{D55B55B3-6587-444F-BBA0-E7068262EAD8}" destId="{E653FB77-7F04-4ADF-9DEF-A3E45F12ED7F}" srcOrd="2" destOrd="0" parTransId="{4DBA1372-42BB-4A9A-83CF-7B40EBFC9147}" sibTransId="{33784536-8B03-4FBD-8183-DA2AC4399D6B}"/>
    <dgm:cxn modelId="{B718C06F-5038-42C7-8BFF-838301D16F5A}" type="presOf" srcId="{E653FB77-7F04-4ADF-9DEF-A3E45F12ED7F}" destId="{F19C5EE0-88F0-4741-9E32-3AE25F02C1A3}" srcOrd="0" destOrd="0" presId="urn:microsoft.com/office/officeart/2005/8/layout/target2"/>
    <dgm:cxn modelId="{2A6FAF6E-0116-44AB-9E44-608C45B75850}" type="presOf" srcId="{D55B55B3-6587-444F-BBA0-E7068262EAD8}" destId="{234C0669-305C-4465-B92E-C239C049E447}" srcOrd="0" destOrd="0" presId="urn:microsoft.com/office/officeart/2005/8/layout/target2"/>
    <dgm:cxn modelId="{040A3B82-4500-4280-A447-882C2C984887}" srcId="{D55B55B3-6587-444F-BBA0-E7068262EAD8}" destId="{601E2E01-301D-42EA-8E31-EE71FC3D4E53}" srcOrd="0" destOrd="0" parTransId="{F7A5032B-5DCD-4901-BB79-8BAC2BC62BE9}" sibTransId="{6172ABE6-178E-4040-8EAE-6C1046AF4B65}"/>
    <dgm:cxn modelId="{BACD92B3-E9C8-4E2A-8F71-D88FBE9A7AC0}" type="presOf" srcId="{F6E4D90D-9698-4BD3-874E-DE4D8FD275F7}" destId="{D4818614-3E92-4F64-A321-2CD64F1895A0}" srcOrd="0" destOrd="0" presId="urn:microsoft.com/office/officeart/2005/8/layout/target2"/>
    <dgm:cxn modelId="{3BF4912B-0BB7-4F8C-A5DC-E9198F6AF64F}" srcId="{D55B55B3-6587-444F-BBA0-E7068262EAD8}" destId="{C81B2B3B-2226-4CEE-AD68-DA9BD166C151}" srcOrd="3" destOrd="0" parTransId="{1503F1C6-7DB6-47AD-9DA8-808695F3F79C}" sibTransId="{A558DC4A-26EA-46AA-86E4-A54906F2F4C2}"/>
    <dgm:cxn modelId="{DA2C7E8E-E98F-4BBD-82B2-0384B5C17ED1}" srcId="{FC20911E-9B03-48F6-AB63-38ECD5526AEC}" destId="{F6E4D90D-9698-4BD3-874E-DE4D8FD275F7}" srcOrd="0" destOrd="0" parTransId="{E8184950-0BD4-45BE-878B-E6D38D6DC421}" sibTransId="{2CB849E2-EF2A-488B-A163-9B7B6D6E70AA}"/>
    <dgm:cxn modelId="{D9308288-0E66-4124-B839-249C13A5A66E}" type="presOf" srcId="{0F36324F-4DCF-4F3F-90A5-AE1CFB5840FC}" destId="{6F8FA472-9EC3-4EAA-89B8-14801BC9FF7E}" srcOrd="0" destOrd="0" presId="urn:microsoft.com/office/officeart/2005/8/layout/target2"/>
    <dgm:cxn modelId="{DFC1F7F2-FD40-4348-854E-275AA487D6D9}" type="presOf" srcId="{D68FE0DB-D082-43CE-8B93-8086EF571072}" destId="{81D84C87-7B0E-41E1-8383-FF9D81B32ACD}" srcOrd="0" destOrd="0" presId="urn:microsoft.com/office/officeart/2005/8/layout/target2"/>
    <dgm:cxn modelId="{399CCBEB-2A36-44D7-A88A-203800201683}" type="presOf" srcId="{FC20911E-9B03-48F6-AB63-38ECD5526AEC}" destId="{DD1935CA-C4BE-4BF7-A756-A47BD0E1A70F}" srcOrd="0" destOrd="0" presId="urn:microsoft.com/office/officeart/2005/8/layout/target2"/>
    <dgm:cxn modelId="{B7608605-3D12-40C9-8222-EC67843C5739}" type="presParOf" srcId="{81D84C87-7B0E-41E1-8383-FF9D81B32ACD}" destId="{530C3718-7692-4122-9D37-C9BC82F8F7CE}" srcOrd="0" destOrd="0" presId="urn:microsoft.com/office/officeart/2005/8/layout/target2"/>
    <dgm:cxn modelId="{CC15F2A7-A280-45E3-9304-59C569B64B6B}" type="presParOf" srcId="{530C3718-7692-4122-9D37-C9BC82F8F7CE}" destId="{DD1935CA-C4BE-4BF7-A756-A47BD0E1A70F}" srcOrd="0" destOrd="0" presId="urn:microsoft.com/office/officeart/2005/8/layout/target2"/>
    <dgm:cxn modelId="{FA79010A-34D0-446A-A8CB-DFB38B3C1F34}" type="presParOf" srcId="{530C3718-7692-4122-9D37-C9BC82F8F7CE}" destId="{93256BA9-2F17-4E74-8168-1B5DC166627A}" srcOrd="1" destOrd="0" presId="urn:microsoft.com/office/officeart/2005/8/layout/target2"/>
    <dgm:cxn modelId="{857003BC-2112-470A-ABEE-6C6413C359AF}" type="presParOf" srcId="{93256BA9-2F17-4E74-8168-1B5DC166627A}" destId="{D4818614-3E92-4F64-A321-2CD64F1895A0}" srcOrd="0" destOrd="0" presId="urn:microsoft.com/office/officeart/2005/8/layout/target2"/>
    <dgm:cxn modelId="{349E5FD9-7474-4B0C-AD75-B72CF95B3B22}" type="presParOf" srcId="{81D84C87-7B0E-41E1-8383-FF9D81B32ACD}" destId="{D2993200-9774-414C-BDD7-1D7D34EE4BA1}" srcOrd="1" destOrd="0" presId="urn:microsoft.com/office/officeart/2005/8/layout/target2"/>
    <dgm:cxn modelId="{DF69490C-81C3-4339-BB54-EFE11239AA17}" type="presParOf" srcId="{D2993200-9774-414C-BDD7-1D7D34EE4BA1}" destId="{234C0669-305C-4465-B92E-C239C049E447}" srcOrd="0" destOrd="0" presId="urn:microsoft.com/office/officeart/2005/8/layout/target2"/>
    <dgm:cxn modelId="{3215F54C-9376-4D04-A941-613B1C821ED6}" type="presParOf" srcId="{D2993200-9774-414C-BDD7-1D7D34EE4BA1}" destId="{9D8BF429-BD1A-4BCD-A3A6-433E500CD398}" srcOrd="1" destOrd="0" presId="urn:microsoft.com/office/officeart/2005/8/layout/target2"/>
    <dgm:cxn modelId="{D1839311-F595-4CE8-A06F-44EFE3E707F8}" type="presParOf" srcId="{9D8BF429-BD1A-4BCD-A3A6-433E500CD398}" destId="{1CC14863-84E3-4175-B82E-CA6AA5E44A7A}" srcOrd="0" destOrd="0" presId="urn:microsoft.com/office/officeart/2005/8/layout/target2"/>
    <dgm:cxn modelId="{07893DC1-48EB-4EC2-9FCE-D8F9AFD51BF5}" type="presParOf" srcId="{9D8BF429-BD1A-4BCD-A3A6-433E500CD398}" destId="{63D8EDAC-6DD1-4FA3-8108-60F5692848C2}" srcOrd="1" destOrd="0" presId="urn:microsoft.com/office/officeart/2005/8/layout/target2"/>
    <dgm:cxn modelId="{5F98B77F-EBF8-4624-914B-92BF1374D2B0}" type="presParOf" srcId="{9D8BF429-BD1A-4BCD-A3A6-433E500CD398}" destId="{6F8FA472-9EC3-4EAA-89B8-14801BC9FF7E}" srcOrd="2" destOrd="0" presId="urn:microsoft.com/office/officeart/2005/8/layout/target2"/>
    <dgm:cxn modelId="{CD0D8A04-1D4E-42AF-A730-0F40B7CC09E7}" type="presParOf" srcId="{9D8BF429-BD1A-4BCD-A3A6-433E500CD398}" destId="{D8BDC907-36B6-429C-BC83-DE40639DB7C2}" srcOrd="3" destOrd="0" presId="urn:microsoft.com/office/officeart/2005/8/layout/target2"/>
    <dgm:cxn modelId="{ED53AB65-2B2F-46E2-BAA7-0FD9274A1EE9}" type="presParOf" srcId="{9D8BF429-BD1A-4BCD-A3A6-433E500CD398}" destId="{F19C5EE0-88F0-4741-9E32-3AE25F02C1A3}" srcOrd="4" destOrd="0" presId="urn:microsoft.com/office/officeart/2005/8/layout/target2"/>
    <dgm:cxn modelId="{ECC7C86E-E1A0-48C9-9DF7-7C8500330BC7}" type="presParOf" srcId="{9D8BF429-BD1A-4BCD-A3A6-433E500CD398}" destId="{EDD98827-42D1-4DAC-9FA3-ADEA76CD10E9}" srcOrd="5" destOrd="0" presId="urn:microsoft.com/office/officeart/2005/8/layout/target2"/>
    <dgm:cxn modelId="{83543988-228D-4323-A7C5-63A3AFC7EA8E}" type="presParOf" srcId="{9D8BF429-BD1A-4BCD-A3A6-433E500CD398}" destId="{0F43F656-1D7C-40A3-AB7E-7AE343F4716D}" srcOrd="6" destOrd="0" presId="urn:microsoft.com/office/officeart/2005/8/layout/targe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3E82247-914A-467E-A7B4-4086881D72A4}" type="doc">
      <dgm:prSet loTypeId="urn:microsoft.com/office/officeart/2005/8/layout/matrix1" loCatId="matrix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zh-CN" altLang="en-US"/>
        </a:p>
      </dgm:t>
    </dgm:pt>
    <dgm:pt modelId="{3526001F-5E59-4788-9270-A423333D461A}">
      <dgm:prSet custT="1"/>
      <dgm:spPr/>
      <dgm:t>
        <a:bodyPr/>
        <a:lstStyle/>
        <a:p>
          <a:pPr rtl="0"/>
          <a:r>
            <a:rPr lang="en-US" altLang="zh-CN" sz="2400" b="1" dirty="0" smtClean="0">
              <a:solidFill>
                <a:schemeClr val="tx1"/>
              </a:solidFill>
            </a:rPr>
            <a:t>User Centric Network (UCN)</a:t>
          </a:r>
          <a:endParaRPr lang="zh-CN" sz="2400" b="1" dirty="0">
            <a:solidFill>
              <a:schemeClr val="tx1"/>
            </a:solidFill>
          </a:endParaRPr>
        </a:p>
      </dgm:t>
    </dgm:pt>
    <dgm:pt modelId="{45376A19-B57F-4AE1-81DB-B9338C314A2F}" type="parTrans" cxnId="{F8D70FD8-2E62-4FDD-B837-E489ECABD1C6}">
      <dgm:prSet/>
      <dgm:spPr/>
      <dgm:t>
        <a:bodyPr/>
        <a:lstStyle/>
        <a:p>
          <a:endParaRPr lang="zh-CN" altLang="en-US" sz="2000">
            <a:solidFill>
              <a:schemeClr val="tx1"/>
            </a:solidFill>
          </a:endParaRPr>
        </a:p>
      </dgm:t>
    </dgm:pt>
    <dgm:pt modelId="{4D56D3ED-3EBF-4864-B732-94D2339AFEDB}" type="sibTrans" cxnId="{F8D70FD8-2E62-4FDD-B837-E489ECABD1C6}">
      <dgm:prSet/>
      <dgm:spPr/>
      <dgm:t>
        <a:bodyPr/>
        <a:lstStyle/>
        <a:p>
          <a:endParaRPr lang="zh-CN" altLang="en-US" sz="2000">
            <a:solidFill>
              <a:schemeClr val="tx1"/>
            </a:solidFill>
          </a:endParaRPr>
        </a:p>
      </dgm:t>
    </dgm:pt>
    <dgm:pt modelId="{1279B56F-653C-4BBC-BDD4-0EB7AF398FF2}">
      <dgm:prSet custT="1"/>
      <dgm:spPr/>
      <dgm:t>
        <a:bodyPr/>
        <a:lstStyle/>
        <a:p>
          <a:pPr rtl="0"/>
          <a:r>
            <a:rPr lang="en-GB" altLang="en-US" sz="2000" b="1" dirty="0" smtClean="0">
              <a:solidFill>
                <a:schemeClr val="tx1"/>
              </a:solidFill>
            </a:rPr>
            <a:t>Flatter Architecture</a:t>
          </a:r>
          <a:endParaRPr lang="zh-CN" altLang="en-US" sz="2000" b="1" dirty="0">
            <a:solidFill>
              <a:schemeClr val="tx1"/>
            </a:solidFill>
          </a:endParaRPr>
        </a:p>
      </dgm:t>
    </dgm:pt>
    <dgm:pt modelId="{AA6CBDF6-CCEE-4C0F-AD8E-9763054BCD51}" type="parTrans" cxnId="{D90C1C22-B301-428B-B4A7-B60D584BEA9C}">
      <dgm:prSet/>
      <dgm:spPr/>
      <dgm:t>
        <a:bodyPr/>
        <a:lstStyle/>
        <a:p>
          <a:endParaRPr lang="zh-CN" altLang="en-US" sz="2000">
            <a:solidFill>
              <a:schemeClr val="tx1"/>
            </a:solidFill>
          </a:endParaRPr>
        </a:p>
      </dgm:t>
    </dgm:pt>
    <dgm:pt modelId="{5CB3A09E-6122-452A-8402-23975125B7B5}" type="sibTrans" cxnId="{D90C1C22-B301-428B-B4A7-B60D584BEA9C}">
      <dgm:prSet/>
      <dgm:spPr/>
      <dgm:t>
        <a:bodyPr/>
        <a:lstStyle/>
        <a:p>
          <a:endParaRPr lang="zh-CN" altLang="en-US" sz="2000">
            <a:solidFill>
              <a:schemeClr val="tx1"/>
            </a:solidFill>
          </a:endParaRPr>
        </a:p>
      </dgm:t>
    </dgm:pt>
    <dgm:pt modelId="{B8E9C1C7-3633-4120-9EE4-6C3F6A7E4344}">
      <dgm:prSet custT="1"/>
      <dgm:spPr/>
      <dgm:t>
        <a:bodyPr/>
        <a:lstStyle/>
        <a:p>
          <a:pPr rtl="0"/>
          <a:r>
            <a:rPr lang="en-GB" altLang="zh-CN" sz="2000" b="1" dirty="0" smtClean="0">
              <a:solidFill>
                <a:schemeClr val="tx1"/>
              </a:solidFill>
            </a:rPr>
            <a:t>Flexible Functionality and Topology</a:t>
          </a:r>
          <a:endParaRPr lang="en-US" sz="2000" b="1" dirty="0">
            <a:solidFill>
              <a:schemeClr val="tx1"/>
            </a:solidFill>
          </a:endParaRPr>
        </a:p>
      </dgm:t>
    </dgm:pt>
    <dgm:pt modelId="{81333D2A-8551-40B1-A55D-0EB7CF0B2E7F}" type="parTrans" cxnId="{EF897C0A-A69A-4320-B98A-8439BD1C4E1F}">
      <dgm:prSet/>
      <dgm:spPr/>
      <dgm:t>
        <a:bodyPr/>
        <a:lstStyle/>
        <a:p>
          <a:endParaRPr lang="zh-CN" altLang="en-US" sz="2000">
            <a:solidFill>
              <a:schemeClr val="tx1"/>
            </a:solidFill>
          </a:endParaRPr>
        </a:p>
      </dgm:t>
    </dgm:pt>
    <dgm:pt modelId="{05575939-128B-4BD0-AF6B-8659DAD7F2A2}" type="sibTrans" cxnId="{EF897C0A-A69A-4320-B98A-8439BD1C4E1F}">
      <dgm:prSet/>
      <dgm:spPr/>
      <dgm:t>
        <a:bodyPr/>
        <a:lstStyle/>
        <a:p>
          <a:endParaRPr lang="zh-CN" altLang="en-US" sz="2000">
            <a:solidFill>
              <a:schemeClr val="tx1"/>
            </a:solidFill>
          </a:endParaRPr>
        </a:p>
      </dgm:t>
    </dgm:pt>
    <dgm:pt modelId="{83E518F9-B632-4590-AB1E-24D80320B19C}">
      <dgm:prSet custT="1"/>
      <dgm:spPr/>
      <dgm:t>
        <a:bodyPr/>
        <a:lstStyle/>
        <a:p>
          <a:pPr rtl="0"/>
          <a:r>
            <a:rPr lang="en-GB" altLang="zh-CN" sz="2000" b="1" dirty="0" smtClean="0">
              <a:solidFill>
                <a:schemeClr val="tx1"/>
              </a:solidFill>
            </a:rPr>
            <a:t>Smart RAN</a:t>
          </a:r>
          <a:endParaRPr lang="en-US" sz="2000" b="1" dirty="0">
            <a:solidFill>
              <a:schemeClr val="tx1"/>
            </a:solidFill>
          </a:endParaRPr>
        </a:p>
      </dgm:t>
    </dgm:pt>
    <dgm:pt modelId="{99A26271-955C-4AB5-99D8-75129D79E83D}" type="parTrans" cxnId="{6A5C31B6-650C-45A4-9951-861DC652FC29}">
      <dgm:prSet/>
      <dgm:spPr/>
      <dgm:t>
        <a:bodyPr/>
        <a:lstStyle/>
        <a:p>
          <a:endParaRPr lang="zh-CN" altLang="en-US" sz="2000">
            <a:solidFill>
              <a:schemeClr val="tx1"/>
            </a:solidFill>
          </a:endParaRPr>
        </a:p>
      </dgm:t>
    </dgm:pt>
    <dgm:pt modelId="{11C52E83-8292-4C41-A1BD-F0506AFD6C41}" type="sibTrans" cxnId="{6A5C31B6-650C-45A4-9951-861DC652FC29}">
      <dgm:prSet/>
      <dgm:spPr/>
      <dgm:t>
        <a:bodyPr/>
        <a:lstStyle/>
        <a:p>
          <a:endParaRPr lang="zh-CN" altLang="en-US" sz="2000">
            <a:solidFill>
              <a:schemeClr val="tx1"/>
            </a:solidFill>
          </a:endParaRPr>
        </a:p>
      </dgm:t>
    </dgm:pt>
    <dgm:pt modelId="{6E858800-1A60-48E1-9D59-B311895F6F8B}">
      <dgm:prSet custT="1"/>
      <dgm:spPr/>
      <dgm:t>
        <a:bodyPr/>
        <a:lstStyle/>
        <a:p>
          <a:pPr rtl="0"/>
          <a:r>
            <a:rPr lang="en-GB" altLang="zh-CN" sz="2000" b="1" dirty="0" smtClean="0">
              <a:solidFill>
                <a:schemeClr val="tx1"/>
              </a:solidFill>
            </a:rPr>
            <a:t>Easy Operation</a:t>
          </a:r>
          <a:endParaRPr lang="en-US" sz="2000" b="1" dirty="0">
            <a:solidFill>
              <a:schemeClr val="tx1"/>
            </a:solidFill>
          </a:endParaRPr>
        </a:p>
      </dgm:t>
    </dgm:pt>
    <dgm:pt modelId="{B9D90674-03E4-4BF6-8F11-1BCEBF8B35B2}" type="parTrans" cxnId="{0DA3AC3C-5749-4301-8319-A86779D560C2}">
      <dgm:prSet/>
      <dgm:spPr/>
      <dgm:t>
        <a:bodyPr/>
        <a:lstStyle/>
        <a:p>
          <a:endParaRPr lang="zh-CN" altLang="en-US" sz="2000">
            <a:solidFill>
              <a:schemeClr val="tx1"/>
            </a:solidFill>
          </a:endParaRPr>
        </a:p>
      </dgm:t>
    </dgm:pt>
    <dgm:pt modelId="{31354B9D-855B-45CC-B74D-4177568D0FD3}" type="sibTrans" cxnId="{0DA3AC3C-5749-4301-8319-A86779D560C2}">
      <dgm:prSet/>
      <dgm:spPr/>
      <dgm:t>
        <a:bodyPr/>
        <a:lstStyle/>
        <a:p>
          <a:endParaRPr lang="zh-CN" altLang="en-US" sz="2000">
            <a:solidFill>
              <a:schemeClr val="tx1"/>
            </a:solidFill>
          </a:endParaRPr>
        </a:p>
      </dgm:t>
    </dgm:pt>
    <dgm:pt modelId="{1C5FF6CD-FD6D-4D8F-805A-CDB6B1B3CEDA}">
      <dgm:prSet custT="1"/>
      <dgm:spPr/>
      <dgm:t>
        <a:bodyPr/>
        <a:lstStyle/>
        <a:p>
          <a:r>
            <a:rPr lang="en-GB" altLang="en-US" sz="1800" dirty="0" smtClean="0">
              <a:solidFill>
                <a:schemeClr val="tx1"/>
              </a:solidFill>
            </a:rPr>
            <a:t>Restructuring of  Core </a:t>
          </a:r>
          <a:r>
            <a:rPr lang="en-GB" altLang="en-US" sz="1800" dirty="0">
              <a:solidFill>
                <a:schemeClr val="tx1"/>
              </a:solidFill>
            </a:rPr>
            <a:t>&amp; RAN</a:t>
          </a:r>
        </a:p>
      </dgm:t>
    </dgm:pt>
    <dgm:pt modelId="{D5D38511-076E-40E2-AC25-A5A6EFB1668E}" type="parTrans" cxnId="{387C6EC9-BEA5-44CB-A224-D3661ABA9494}">
      <dgm:prSet/>
      <dgm:spPr/>
      <dgm:t>
        <a:bodyPr/>
        <a:lstStyle/>
        <a:p>
          <a:endParaRPr lang="zh-CN" altLang="en-US" sz="2000">
            <a:solidFill>
              <a:schemeClr val="tx1"/>
            </a:solidFill>
          </a:endParaRPr>
        </a:p>
      </dgm:t>
    </dgm:pt>
    <dgm:pt modelId="{4EE8CDFF-B7CE-42CD-BEA3-4A949C6E628E}" type="sibTrans" cxnId="{387C6EC9-BEA5-44CB-A224-D3661ABA9494}">
      <dgm:prSet/>
      <dgm:spPr/>
      <dgm:t>
        <a:bodyPr/>
        <a:lstStyle/>
        <a:p>
          <a:endParaRPr lang="zh-CN" altLang="en-US" sz="2000">
            <a:solidFill>
              <a:schemeClr val="tx1"/>
            </a:solidFill>
          </a:endParaRPr>
        </a:p>
      </dgm:t>
    </dgm:pt>
    <dgm:pt modelId="{B059E624-144B-4CAE-AEC5-777053563319}">
      <dgm:prSet custT="1"/>
      <dgm:spPr/>
      <dgm:t>
        <a:bodyPr/>
        <a:lstStyle/>
        <a:p>
          <a:r>
            <a:rPr lang="en-GB" altLang="zh-CN" sz="1800" b="0" dirty="0" smtClean="0">
              <a:solidFill>
                <a:schemeClr val="tx1"/>
              </a:solidFill>
            </a:rPr>
            <a:t>Diverse access point</a:t>
          </a:r>
          <a:endParaRPr lang="zh-CN" altLang="en-US" sz="1800" b="0" dirty="0">
            <a:solidFill>
              <a:schemeClr val="tx1"/>
            </a:solidFill>
          </a:endParaRPr>
        </a:p>
      </dgm:t>
    </dgm:pt>
    <dgm:pt modelId="{90043431-723F-4A32-AA10-BDC8675231BF}" type="parTrans" cxnId="{88F5E764-7D36-4C4F-9C7F-FD6EF0101857}">
      <dgm:prSet/>
      <dgm:spPr/>
      <dgm:t>
        <a:bodyPr/>
        <a:lstStyle/>
        <a:p>
          <a:endParaRPr lang="zh-CN" altLang="en-US" sz="2000">
            <a:solidFill>
              <a:schemeClr val="tx1"/>
            </a:solidFill>
          </a:endParaRPr>
        </a:p>
      </dgm:t>
    </dgm:pt>
    <dgm:pt modelId="{3EFEF601-4668-48BD-98FD-5C64721FEF2F}" type="sibTrans" cxnId="{88F5E764-7D36-4C4F-9C7F-FD6EF0101857}">
      <dgm:prSet/>
      <dgm:spPr/>
      <dgm:t>
        <a:bodyPr/>
        <a:lstStyle/>
        <a:p>
          <a:endParaRPr lang="zh-CN" altLang="en-US" sz="2000">
            <a:solidFill>
              <a:schemeClr val="tx1"/>
            </a:solidFill>
          </a:endParaRPr>
        </a:p>
      </dgm:t>
    </dgm:pt>
    <dgm:pt modelId="{7E3F3AD0-3070-4511-A3CC-AABF08E92911}">
      <dgm:prSet custT="1"/>
      <dgm:spPr/>
      <dgm:t>
        <a:bodyPr/>
        <a:lstStyle/>
        <a:p>
          <a:r>
            <a:rPr lang="en-GB" altLang="zh-CN" sz="1800" b="0" dirty="0" smtClean="0">
              <a:solidFill>
                <a:schemeClr val="tx1"/>
              </a:solidFill>
            </a:rPr>
            <a:t>Configurable protocol and functionality  Split</a:t>
          </a:r>
          <a:endParaRPr lang="zh-CN" altLang="en-US" sz="1800" b="0" dirty="0">
            <a:solidFill>
              <a:schemeClr val="tx1"/>
            </a:solidFill>
          </a:endParaRPr>
        </a:p>
      </dgm:t>
    </dgm:pt>
    <dgm:pt modelId="{1BAD6AF4-5F22-4022-B64B-E45813C8F55C}" type="parTrans" cxnId="{93F9B3C4-D5BA-4C12-9513-F702E53924F7}">
      <dgm:prSet/>
      <dgm:spPr/>
      <dgm:t>
        <a:bodyPr/>
        <a:lstStyle/>
        <a:p>
          <a:endParaRPr lang="zh-CN" altLang="en-US" sz="2000">
            <a:solidFill>
              <a:schemeClr val="tx1"/>
            </a:solidFill>
          </a:endParaRPr>
        </a:p>
      </dgm:t>
    </dgm:pt>
    <dgm:pt modelId="{C25584D6-CAE4-42ED-89C3-C8F8B9AA7E41}" type="sibTrans" cxnId="{93F9B3C4-D5BA-4C12-9513-F702E53924F7}">
      <dgm:prSet/>
      <dgm:spPr/>
      <dgm:t>
        <a:bodyPr/>
        <a:lstStyle/>
        <a:p>
          <a:endParaRPr lang="zh-CN" altLang="en-US" sz="2000">
            <a:solidFill>
              <a:schemeClr val="tx1"/>
            </a:solidFill>
          </a:endParaRPr>
        </a:p>
      </dgm:t>
    </dgm:pt>
    <dgm:pt modelId="{61444756-99FC-4F28-969D-C3495E96228B}">
      <dgm:prSet custT="1"/>
      <dgm:spPr/>
      <dgm:t>
        <a:bodyPr/>
        <a:lstStyle/>
        <a:p>
          <a:r>
            <a:rPr lang="en-GB" altLang="zh-CN" sz="1800" b="0" dirty="0" smtClean="0">
              <a:solidFill>
                <a:schemeClr val="tx1"/>
              </a:solidFill>
            </a:rPr>
            <a:t>Multi-connectivity</a:t>
          </a:r>
          <a:endParaRPr lang="zh-CN" altLang="en-US" sz="1800" b="0" dirty="0">
            <a:solidFill>
              <a:schemeClr val="tx1"/>
            </a:solidFill>
          </a:endParaRPr>
        </a:p>
      </dgm:t>
    </dgm:pt>
    <dgm:pt modelId="{B02F8CC3-43F6-49F3-9CB6-7A1A7C597B1C}" type="parTrans" cxnId="{AA93ACE0-ADFF-45DC-996D-8CBFC01C3693}">
      <dgm:prSet/>
      <dgm:spPr/>
      <dgm:t>
        <a:bodyPr/>
        <a:lstStyle/>
        <a:p>
          <a:endParaRPr lang="zh-CN" altLang="en-US" sz="2000">
            <a:solidFill>
              <a:schemeClr val="tx1"/>
            </a:solidFill>
          </a:endParaRPr>
        </a:p>
      </dgm:t>
    </dgm:pt>
    <dgm:pt modelId="{5302472A-2999-48E5-879B-A659EE2E4ADA}" type="sibTrans" cxnId="{AA93ACE0-ADFF-45DC-996D-8CBFC01C3693}">
      <dgm:prSet/>
      <dgm:spPr/>
      <dgm:t>
        <a:bodyPr/>
        <a:lstStyle/>
        <a:p>
          <a:endParaRPr lang="zh-CN" altLang="en-US" sz="2000">
            <a:solidFill>
              <a:schemeClr val="tx1"/>
            </a:solidFill>
          </a:endParaRPr>
        </a:p>
      </dgm:t>
    </dgm:pt>
    <dgm:pt modelId="{E25E8C58-21FB-41BE-97BA-69F934A11D6C}">
      <dgm:prSet custT="1"/>
      <dgm:spPr/>
      <dgm:t>
        <a:bodyPr/>
        <a:lstStyle/>
        <a:p>
          <a:r>
            <a:rPr lang="en-GB" altLang="zh-CN" sz="1800" b="0" dirty="0" smtClean="0">
              <a:solidFill>
                <a:schemeClr val="tx1"/>
              </a:solidFill>
            </a:rPr>
            <a:t>UE &amp; service awareness</a:t>
          </a:r>
          <a:endParaRPr lang="zh-CN" altLang="en-US" sz="1800" b="0" dirty="0">
            <a:solidFill>
              <a:schemeClr val="tx1"/>
            </a:solidFill>
          </a:endParaRPr>
        </a:p>
      </dgm:t>
    </dgm:pt>
    <dgm:pt modelId="{FE18CD09-80A6-4BA0-9E28-B41B9C8F1D1D}" type="parTrans" cxnId="{992279A8-1155-4D1C-AA63-71E0FA33574E}">
      <dgm:prSet/>
      <dgm:spPr/>
      <dgm:t>
        <a:bodyPr/>
        <a:lstStyle/>
        <a:p>
          <a:endParaRPr lang="zh-CN" altLang="en-US" sz="2000">
            <a:solidFill>
              <a:schemeClr val="tx1"/>
            </a:solidFill>
          </a:endParaRPr>
        </a:p>
      </dgm:t>
    </dgm:pt>
    <dgm:pt modelId="{0A5A0C9F-4469-4E37-B2AE-26DF1A6F5BD0}" type="sibTrans" cxnId="{992279A8-1155-4D1C-AA63-71E0FA33574E}">
      <dgm:prSet/>
      <dgm:spPr/>
      <dgm:t>
        <a:bodyPr/>
        <a:lstStyle/>
        <a:p>
          <a:endParaRPr lang="zh-CN" altLang="en-US" sz="2000">
            <a:solidFill>
              <a:schemeClr val="tx1"/>
            </a:solidFill>
          </a:endParaRPr>
        </a:p>
      </dgm:t>
    </dgm:pt>
    <dgm:pt modelId="{B6276FEE-2E17-483C-85E5-FAFA3A4DD6BE}">
      <dgm:prSet custT="1"/>
      <dgm:spPr/>
      <dgm:t>
        <a:bodyPr/>
        <a:lstStyle/>
        <a:p>
          <a:r>
            <a:rPr lang="en-GB" altLang="zh-CN" sz="1800" dirty="0">
              <a:solidFill>
                <a:schemeClr val="tx1"/>
              </a:solidFill>
            </a:rPr>
            <a:t>Autonomous Network</a:t>
          </a:r>
          <a:endParaRPr lang="zh-CN" altLang="en-US" sz="1800" dirty="0">
            <a:solidFill>
              <a:schemeClr val="tx1"/>
            </a:solidFill>
          </a:endParaRPr>
        </a:p>
      </dgm:t>
    </dgm:pt>
    <dgm:pt modelId="{6FB2B25E-60B6-4CA5-AFF4-AF925178E60A}" type="parTrans" cxnId="{4B01A178-1EEB-407C-A6C0-B0ACF5A04E45}">
      <dgm:prSet/>
      <dgm:spPr/>
      <dgm:t>
        <a:bodyPr/>
        <a:lstStyle/>
        <a:p>
          <a:endParaRPr lang="zh-CN" altLang="en-US" sz="2000">
            <a:solidFill>
              <a:schemeClr val="tx1"/>
            </a:solidFill>
          </a:endParaRPr>
        </a:p>
      </dgm:t>
    </dgm:pt>
    <dgm:pt modelId="{B7A58C89-2851-49BC-A7AC-955DE12F2BF2}" type="sibTrans" cxnId="{4B01A178-1EEB-407C-A6C0-B0ACF5A04E45}">
      <dgm:prSet/>
      <dgm:spPr/>
      <dgm:t>
        <a:bodyPr/>
        <a:lstStyle/>
        <a:p>
          <a:endParaRPr lang="zh-CN" altLang="en-US" sz="2000">
            <a:solidFill>
              <a:schemeClr val="tx1"/>
            </a:solidFill>
          </a:endParaRPr>
        </a:p>
      </dgm:t>
    </dgm:pt>
    <dgm:pt modelId="{1C8B3375-0C03-4EFE-9034-85098ED1A6D4}">
      <dgm:prSet custT="1"/>
      <dgm:spPr/>
      <dgm:t>
        <a:bodyPr/>
        <a:lstStyle/>
        <a:p>
          <a:r>
            <a:rPr lang="en-GB" altLang="zh-CN" sz="1800" dirty="0">
              <a:solidFill>
                <a:schemeClr val="tx1"/>
              </a:solidFill>
            </a:rPr>
            <a:t>Multi-RAT integration</a:t>
          </a:r>
          <a:endParaRPr lang="zh-CN" altLang="en-US" sz="1800" dirty="0">
            <a:solidFill>
              <a:schemeClr val="tx1"/>
            </a:solidFill>
          </a:endParaRPr>
        </a:p>
      </dgm:t>
    </dgm:pt>
    <dgm:pt modelId="{A45911DE-DA7B-4DC7-A696-61C5A216A5C7}" type="parTrans" cxnId="{88E2B289-D0E2-4C1D-A800-5E9462200867}">
      <dgm:prSet/>
      <dgm:spPr/>
      <dgm:t>
        <a:bodyPr/>
        <a:lstStyle/>
        <a:p>
          <a:endParaRPr lang="zh-CN" altLang="en-US" sz="2000">
            <a:solidFill>
              <a:schemeClr val="tx1"/>
            </a:solidFill>
          </a:endParaRPr>
        </a:p>
      </dgm:t>
    </dgm:pt>
    <dgm:pt modelId="{868C4ACE-A127-4585-8AC6-822C14B23F94}" type="sibTrans" cxnId="{88E2B289-D0E2-4C1D-A800-5E9462200867}">
      <dgm:prSet/>
      <dgm:spPr/>
      <dgm:t>
        <a:bodyPr/>
        <a:lstStyle/>
        <a:p>
          <a:endParaRPr lang="zh-CN" altLang="en-US" sz="2000">
            <a:solidFill>
              <a:schemeClr val="tx1"/>
            </a:solidFill>
          </a:endParaRPr>
        </a:p>
      </dgm:t>
    </dgm:pt>
    <dgm:pt modelId="{30116754-3B30-4FAF-B160-E42619A52E5D}">
      <dgm:prSet custT="1"/>
      <dgm:spPr/>
      <dgm:t>
        <a:bodyPr/>
        <a:lstStyle/>
        <a:p>
          <a:r>
            <a:rPr lang="en-GB" altLang="zh-CN" sz="1800" dirty="0" smtClean="0">
              <a:solidFill>
                <a:schemeClr val="tx1"/>
              </a:solidFill>
            </a:rPr>
            <a:t>SDN/NFV/C-RAN based</a:t>
          </a:r>
          <a:endParaRPr lang="zh-CN" altLang="en-US" sz="1800" dirty="0">
            <a:solidFill>
              <a:schemeClr val="tx1"/>
            </a:solidFill>
          </a:endParaRPr>
        </a:p>
      </dgm:t>
    </dgm:pt>
    <dgm:pt modelId="{233BEFC3-89B0-4DDD-9AE7-B14E0D74E330}" type="parTrans" cxnId="{D162B4C5-ADC9-4ADF-8F20-5BD60D60D80D}">
      <dgm:prSet/>
      <dgm:spPr/>
      <dgm:t>
        <a:bodyPr/>
        <a:lstStyle/>
        <a:p>
          <a:endParaRPr lang="zh-CN" altLang="en-US" sz="2000">
            <a:solidFill>
              <a:schemeClr val="tx1"/>
            </a:solidFill>
          </a:endParaRPr>
        </a:p>
      </dgm:t>
    </dgm:pt>
    <dgm:pt modelId="{361640E0-A295-49BF-B854-9E88D2962DAF}" type="sibTrans" cxnId="{D162B4C5-ADC9-4ADF-8F20-5BD60D60D80D}">
      <dgm:prSet/>
      <dgm:spPr/>
      <dgm:t>
        <a:bodyPr/>
        <a:lstStyle/>
        <a:p>
          <a:endParaRPr lang="zh-CN" altLang="en-US" sz="2000">
            <a:solidFill>
              <a:schemeClr val="tx1"/>
            </a:solidFill>
          </a:endParaRPr>
        </a:p>
      </dgm:t>
    </dgm:pt>
    <dgm:pt modelId="{842D6B34-CFAA-4E2C-9EAE-5CA048EB7754}">
      <dgm:prSet custT="1"/>
      <dgm:spPr/>
      <dgm:t>
        <a:bodyPr/>
        <a:lstStyle/>
        <a:p>
          <a:r>
            <a:rPr lang="en-GB" altLang="en-US" sz="1800" dirty="0" smtClean="0">
              <a:solidFill>
                <a:schemeClr val="tx1"/>
              </a:solidFill>
            </a:rPr>
            <a:t>Decoupling of Network and RIT/RAT</a:t>
          </a:r>
          <a:endParaRPr lang="en-GB" altLang="en-US" sz="1800" dirty="0">
            <a:solidFill>
              <a:schemeClr val="tx1"/>
            </a:solidFill>
          </a:endParaRPr>
        </a:p>
      </dgm:t>
    </dgm:pt>
    <dgm:pt modelId="{20DEF60E-4600-416E-AB4E-01CCE871A3BE}" type="parTrans" cxnId="{FD4DAE3A-9AE8-43D9-87E0-6D97F68789E4}">
      <dgm:prSet/>
      <dgm:spPr/>
      <dgm:t>
        <a:bodyPr/>
        <a:lstStyle/>
        <a:p>
          <a:endParaRPr lang="zh-CN" altLang="en-US" sz="2000">
            <a:solidFill>
              <a:schemeClr val="tx1"/>
            </a:solidFill>
          </a:endParaRPr>
        </a:p>
      </dgm:t>
    </dgm:pt>
    <dgm:pt modelId="{1FEAB212-901E-4CB5-8AA6-D3E8C7BBEE1E}" type="sibTrans" cxnId="{FD4DAE3A-9AE8-43D9-87E0-6D97F68789E4}">
      <dgm:prSet/>
      <dgm:spPr/>
      <dgm:t>
        <a:bodyPr/>
        <a:lstStyle/>
        <a:p>
          <a:endParaRPr lang="zh-CN" altLang="en-US" sz="2000">
            <a:solidFill>
              <a:schemeClr val="tx1"/>
            </a:solidFill>
          </a:endParaRPr>
        </a:p>
      </dgm:t>
    </dgm:pt>
    <dgm:pt modelId="{48E9F2E1-A5B0-4D1C-8EF2-C284644BDE27}">
      <dgm:prSet custT="1"/>
      <dgm:spPr/>
      <dgm:t>
        <a:bodyPr/>
        <a:lstStyle/>
        <a:p>
          <a:r>
            <a:rPr lang="en-GB" altLang="en-US" sz="1800" dirty="0" smtClean="0">
              <a:solidFill>
                <a:schemeClr val="tx1"/>
              </a:solidFill>
            </a:rPr>
            <a:t>Edge services over RAN, local breakout</a:t>
          </a:r>
          <a:r>
            <a:rPr lang="en-US" altLang="zh-CN" sz="1800" dirty="0" smtClean="0">
              <a:solidFill>
                <a:schemeClr val="tx1"/>
              </a:solidFill>
            </a:rPr>
            <a:t>,</a:t>
          </a:r>
          <a:r>
            <a:rPr lang="zh-CN" altLang="en-US" sz="1800" dirty="0" smtClean="0">
              <a:solidFill>
                <a:schemeClr val="tx1"/>
              </a:solidFill>
            </a:rPr>
            <a:t> </a:t>
          </a:r>
          <a:r>
            <a:rPr lang="en-US" altLang="zh-CN" sz="1800" dirty="0" smtClean="0">
              <a:solidFill>
                <a:schemeClr val="tx1"/>
              </a:solidFill>
            </a:rPr>
            <a:t>Local</a:t>
          </a:r>
          <a:r>
            <a:rPr lang="zh-CN" altLang="en-US" sz="1800" dirty="0" smtClean="0">
              <a:solidFill>
                <a:schemeClr val="tx1"/>
              </a:solidFill>
            </a:rPr>
            <a:t> </a:t>
          </a:r>
          <a:r>
            <a:rPr lang="en-US" altLang="zh-CN" sz="1800" dirty="0" smtClean="0">
              <a:solidFill>
                <a:schemeClr val="tx1"/>
              </a:solidFill>
            </a:rPr>
            <a:t>switching</a:t>
          </a:r>
          <a:endParaRPr lang="zh-CN" altLang="en-US" sz="1800" dirty="0">
            <a:solidFill>
              <a:schemeClr val="tx1"/>
            </a:solidFill>
          </a:endParaRPr>
        </a:p>
      </dgm:t>
    </dgm:pt>
    <dgm:pt modelId="{D05EEC7E-F1F7-4C85-83CF-67DC801CF3FF}" type="parTrans" cxnId="{0D3C057F-5C88-43A9-9F09-CB52ED684F3F}">
      <dgm:prSet/>
      <dgm:spPr/>
      <dgm:t>
        <a:bodyPr/>
        <a:lstStyle/>
        <a:p>
          <a:endParaRPr lang="zh-CN" altLang="en-US"/>
        </a:p>
      </dgm:t>
    </dgm:pt>
    <dgm:pt modelId="{B64CE482-F8B9-453F-9CD1-0F2E714F4AEF}" type="sibTrans" cxnId="{0D3C057F-5C88-43A9-9F09-CB52ED684F3F}">
      <dgm:prSet/>
      <dgm:spPr/>
      <dgm:t>
        <a:bodyPr/>
        <a:lstStyle/>
        <a:p>
          <a:endParaRPr lang="zh-CN" altLang="en-US"/>
        </a:p>
      </dgm:t>
    </dgm:pt>
    <dgm:pt modelId="{26BD2A5F-8948-4CFB-9BA5-216A8465A026}">
      <dgm:prSet custT="1"/>
      <dgm:spPr/>
      <dgm:t>
        <a:bodyPr/>
        <a:lstStyle/>
        <a:p>
          <a:r>
            <a:rPr lang="en-US" altLang="zh-CN" sz="1800" dirty="0" smtClean="0">
              <a:solidFill>
                <a:schemeClr val="tx1"/>
              </a:solidFill>
            </a:rPr>
            <a:t>Cross layer optimization between Radio and Application</a:t>
          </a:r>
          <a:endParaRPr lang="zh-CN" altLang="en-US" sz="1800" b="0" dirty="0">
            <a:solidFill>
              <a:schemeClr val="tx1"/>
            </a:solidFill>
          </a:endParaRPr>
        </a:p>
      </dgm:t>
    </dgm:pt>
    <dgm:pt modelId="{E7AD051A-E11C-47B0-B790-2F471E8EC60A}" type="sibTrans" cxnId="{E00C9135-196E-41A8-9CE9-D7B5AAA402A5}">
      <dgm:prSet/>
      <dgm:spPr/>
      <dgm:t>
        <a:bodyPr/>
        <a:lstStyle/>
        <a:p>
          <a:endParaRPr lang="zh-CN" altLang="en-US"/>
        </a:p>
      </dgm:t>
    </dgm:pt>
    <dgm:pt modelId="{F3FD44B8-84F5-4399-AE01-713FCFD8CA0E}" type="parTrans" cxnId="{E00C9135-196E-41A8-9CE9-D7B5AAA402A5}">
      <dgm:prSet/>
      <dgm:spPr/>
      <dgm:t>
        <a:bodyPr/>
        <a:lstStyle/>
        <a:p>
          <a:endParaRPr lang="zh-CN" altLang="en-US"/>
        </a:p>
      </dgm:t>
    </dgm:pt>
    <dgm:pt modelId="{F2185CDF-CCF7-4ADB-BA42-6A89FAE67FC9}">
      <dgm:prSet custT="1"/>
      <dgm:spPr/>
      <dgm:t>
        <a:bodyPr/>
        <a:lstStyle/>
        <a:p>
          <a:r>
            <a:rPr lang="en-GB" altLang="zh-CN" sz="1800" b="0" dirty="0" smtClean="0">
              <a:solidFill>
                <a:schemeClr val="tx1"/>
              </a:solidFill>
            </a:rPr>
            <a:t>Traffic steering and continuity</a:t>
          </a:r>
          <a:endParaRPr lang="zh-CN" altLang="en-US" sz="1800" b="0" dirty="0">
            <a:solidFill>
              <a:schemeClr val="tx1"/>
            </a:solidFill>
          </a:endParaRPr>
        </a:p>
      </dgm:t>
    </dgm:pt>
    <dgm:pt modelId="{03156D48-5E28-4292-8F73-6411F5D732D3}" type="sibTrans" cxnId="{97DC0628-734A-4873-922D-28E86CAB8B64}">
      <dgm:prSet/>
      <dgm:spPr/>
      <dgm:t>
        <a:bodyPr/>
        <a:lstStyle/>
        <a:p>
          <a:endParaRPr lang="zh-CN" altLang="en-US" sz="2000">
            <a:solidFill>
              <a:schemeClr val="tx1"/>
            </a:solidFill>
          </a:endParaRPr>
        </a:p>
      </dgm:t>
    </dgm:pt>
    <dgm:pt modelId="{8FC65BC0-4336-4263-BA17-7D904BEB091F}" type="parTrans" cxnId="{97DC0628-734A-4873-922D-28E86CAB8B64}">
      <dgm:prSet/>
      <dgm:spPr/>
      <dgm:t>
        <a:bodyPr/>
        <a:lstStyle/>
        <a:p>
          <a:endParaRPr lang="zh-CN" altLang="en-US" sz="2000">
            <a:solidFill>
              <a:schemeClr val="tx1"/>
            </a:solidFill>
          </a:endParaRPr>
        </a:p>
      </dgm:t>
    </dgm:pt>
    <dgm:pt modelId="{FE7A42CB-3FDA-4F42-A2D2-316A903B15A4}" type="pres">
      <dgm:prSet presAssocID="{63E82247-914A-467E-A7B4-4086881D72A4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20955C4-16AB-4E46-A7C5-104AF8BB1A19}" type="pres">
      <dgm:prSet presAssocID="{63E82247-914A-467E-A7B4-4086881D72A4}" presName="matrix" presStyleCnt="0"/>
      <dgm:spPr/>
      <dgm:t>
        <a:bodyPr/>
        <a:lstStyle/>
        <a:p>
          <a:endParaRPr lang="zh-CN" altLang="en-US"/>
        </a:p>
      </dgm:t>
    </dgm:pt>
    <dgm:pt modelId="{E03410A1-499E-4F94-833A-737D36369469}" type="pres">
      <dgm:prSet presAssocID="{63E82247-914A-467E-A7B4-4086881D72A4}" presName="tile1" presStyleLbl="node1" presStyleIdx="0" presStyleCnt="4"/>
      <dgm:spPr/>
      <dgm:t>
        <a:bodyPr/>
        <a:lstStyle/>
        <a:p>
          <a:endParaRPr lang="zh-CN" altLang="en-US"/>
        </a:p>
      </dgm:t>
    </dgm:pt>
    <dgm:pt modelId="{708B81C7-1E0E-45EC-87BC-AA820C11C7D4}" type="pres">
      <dgm:prSet presAssocID="{63E82247-914A-467E-A7B4-4086881D72A4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1825C65-4540-4AB3-BC01-5DFA1E3FF454}" type="pres">
      <dgm:prSet presAssocID="{63E82247-914A-467E-A7B4-4086881D72A4}" presName="tile2" presStyleLbl="node1" presStyleIdx="1" presStyleCnt="4" custLinFactNeighborX="-251" custLinFactNeighborY="-57"/>
      <dgm:spPr/>
      <dgm:t>
        <a:bodyPr/>
        <a:lstStyle/>
        <a:p>
          <a:endParaRPr lang="zh-CN" altLang="en-US"/>
        </a:p>
      </dgm:t>
    </dgm:pt>
    <dgm:pt modelId="{29326E4D-4599-42AD-A481-B81ECB1CF5E6}" type="pres">
      <dgm:prSet presAssocID="{63E82247-914A-467E-A7B4-4086881D72A4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8384EC4-018D-487B-8CF8-DB2F61EEA9E2}" type="pres">
      <dgm:prSet presAssocID="{63E82247-914A-467E-A7B4-4086881D72A4}" presName="tile3" presStyleLbl="node1" presStyleIdx="2" presStyleCnt="4"/>
      <dgm:spPr/>
      <dgm:t>
        <a:bodyPr/>
        <a:lstStyle/>
        <a:p>
          <a:endParaRPr lang="zh-CN" altLang="en-US"/>
        </a:p>
      </dgm:t>
    </dgm:pt>
    <dgm:pt modelId="{49B4C902-A3EC-4A41-810B-16FE3464F746}" type="pres">
      <dgm:prSet presAssocID="{63E82247-914A-467E-A7B4-4086881D72A4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C0FAC6F-6926-4B20-AC6C-40563CE5DFF5}" type="pres">
      <dgm:prSet presAssocID="{63E82247-914A-467E-A7B4-4086881D72A4}" presName="tile4" presStyleLbl="node1" presStyleIdx="3" presStyleCnt="4"/>
      <dgm:spPr/>
      <dgm:t>
        <a:bodyPr/>
        <a:lstStyle/>
        <a:p>
          <a:endParaRPr lang="zh-CN" altLang="en-US"/>
        </a:p>
      </dgm:t>
    </dgm:pt>
    <dgm:pt modelId="{7279BE0B-5C82-4ADF-9671-B9C7DAFD06B7}" type="pres">
      <dgm:prSet presAssocID="{63E82247-914A-467E-A7B4-4086881D72A4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E60C2FA-CB57-4B8A-8150-9846A7DD0CC3}" type="pres">
      <dgm:prSet presAssocID="{63E82247-914A-467E-A7B4-4086881D72A4}" presName="centerTile" presStyleLbl="fgShp" presStyleIdx="0" presStyleCnt="1" custScaleX="87499" custLinFactNeighborX="-6252" custLinFactNeighborY="2622">
        <dgm:presLayoutVars>
          <dgm:chMax val="0"/>
          <dgm:chPref val="0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80303D39-0221-0747-86A5-E3CC701DD5DC}" type="presOf" srcId="{30116754-3B30-4FAF-B160-E42619A52E5D}" destId="{7279BE0B-5C82-4ADF-9671-B9C7DAFD06B7}" srcOrd="1" destOrd="3" presId="urn:microsoft.com/office/officeart/2005/8/layout/matrix1"/>
    <dgm:cxn modelId="{5FABBDC3-E2EB-9748-9284-7C0AE2662E6A}" type="presOf" srcId="{B059E624-144B-4CAE-AEC5-777053563319}" destId="{29326E4D-4599-42AD-A481-B81ECB1CF5E6}" srcOrd="1" destOrd="1" presId="urn:microsoft.com/office/officeart/2005/8/layout/matrix1"/>
    <dgm:cxn modelId="{B6190EE5-B23D-E643-A304-20E0B4782D0F}" type="presOf" srcId="{B059E624-144B-4CAE-AEC5-777053563319}" destId="{B1825C65-4540-4AB3-BC01-5DFA1E3FF454}" srcOrd="0" destOrd="1" presId="urn:microsoft.com/office/officeart/2005/8/layout/matrix1"/>
    <dgm:cxn modelId="{FD4DAE3A-9AE8-43D9-87E0-6D97F68789E4}" srcId="{1279B56F-653C-4BBC-BDD4-0EB7AF398FF2}" destId="{842D6B34-CFAA-4E2C-9EAE-5CA048EB7754}" srcOrd="1" destOrd="0" parTransId="{20DEF60E-4600-416E-AB4E-01CCE871A3BE}" sibTransId="{1FEAB212-901E-4CB5-8AA6-D3E8C7BBEE1E}"/>
    <dgm:cxn modelId="{36966534-01A4-1A47-B02D-F277B23D4CC7}" type="presOf" srcId="{E25E8C58-21FB-41BE-97BA-69F934A11D6C}" destId="{49B4C902-A3EC-4A41-810B-16FE3464F746}" srcOrd="1" destOrd="1" presId="urn:microsoft.com/office/officeart/2005/8/layout/matrix1"/>
    <dgm:cxn modelId="{0DA3AC3C-5749-4301-8319-A86779D560C2}" srcId="{3526001F-5E59-4788-9270-A423333D461A}" destId="{6E858800-1A60-48E1-9D59-B311895F6F8B}" srcOrd="3" destOrd="0" parTransId="{B9D90674-03E4-4BF6-8F11-1BCEBF8B35B2}" sibTransId="{31354B9D-855B-45CC-B74D-4177568D0FD3}"/>
    <dgm:cxn modelId="{004F6B0F-1EDA-AD4E-B5CF-1E8DB9708266}" type="presOf" srcId="{7E3F3AD0-3070-4511-A3CC-AABF08E92911}" destId="{29326E4D-4599-42AD-A481-B81ECB1CF5E6}" srcOrd="1" destOrd="2" presId="urn:microsoft.com/office/officeart/2005/8/layout/matrix1"/>
    <dgm:cxn modelId="{2850EB51-9C78-EB45-A880-21E6CF13429F}" type="presOf" srcId="{1C5FF6CD-FD6D-4D8F-805A-CDB6B1B3CEDA}" destId="{708B81C7-1E0E-45EC-87BC-AA820C11C7D4}" srcOrd="1" destOrd="1" presId="urn:microsoft.com/office/officeart/2005/8/layout/matrix1"/>
    <dgm:cxn modelId="{992279A8-1155-4D1C-AA63-71E0FA33574E}" srcId="{83E518F9-B632-4590-AB1E-24D80320B19C}" destId="{E25E8C58-21FB-41BE-97BA-69F934A11D6C}" srcOrd="0" destOrd="0" parTransId="{FE18CD09-80A6-4BA0-9E28-B41B9C8F1D1D}" sibTransId="{0A5A0C9F-4469-4E37-B2AE-26DF1A6F5BD0}"/>
    <dgm:cxn modelId="{D90C1C22-B301-428B-B4A7-B60D584BEA9C}" srcId="{3526001F-5E59-4788-9270-A423333D461A}" destId="{1279B56F-653C-4BBC-BDD4-0EB7AF398FF2}" srcOrd="0" destOrd="0" parTransId="{AA6CBDF6-CCEE-4C0F-AD8E-9763054BCD51}" sibTransId="{5CB3A09E-6122-452A-8402-23975125B7B5}"/>
    <dgm:cxn modelId="{45FC92FC-9F73-1041-BAB2-DE62393C40EF}" type="presOf" srcId="{83E518F9-B632-4590-AB1E-24D80320B19C}" destId="{B8384EC4-018D-487B-8CF8-DB2F61EEA9E2}" srcOrd="0" destOrd="0" presId="urn:microsoft.com/office/officeart/2005/8/layout/matrix1"/>
    <dgm:cxn modelId="{0BA4889F-3B43-424C-96F8-B47BBFCBE525}" type="presOf" srcId="{1C5FF6CD-FD6D-4D8F-805A-CDB6B1B3CEDA}" destId="{E03410A1-499E-4F94-833A-737D36369469}" srcOrd="0" destOrd="1" presId="urn:microsoft.com/office/officeart/2005/8/layout/matrix1"/>
    <dgm:cxn modelId="{84D05237-EEC3-C34C-B485-8915D254B74E}" type="presOf" srcId="{842D6B34-CFAA-4E2C-9EAE-5CA048EB7754}" destId="{E03410A1-499E-4F94-833A-737D36369469}" srcOrd="0" destOrd="2" presId="urn:microsoft.com/office/officeart/2005/8/layout/matrix1"/>
    <dgm:cxn modelId="{A139DB02-C2F3-8D4A-919A-37B60D539F17}" type="presOf" srcId="{6E858800-1A60-48E1-9D59-B311895F6F8B}" destId="{7279BE0B-5C82-4ADF-9671-B9C7DAFD06B7}" srcOrd="1" destOrd="0" presId="urn:microsoft.com/office/officeart/2005/8/layout/matrix1"/>
    <dgm:cxn modelId="{E00C9135-196E-41A8-9CE9-D7B5AAA402A5}" srcId="{83E518F9-B632-4590-AB1E-24D80320B19C}" destId="{26BD2A5F-8948-4CFB-9BA5-216A8465A026}" srcOrd="2" destOrd="0" parTransId="{F3FD44B8-84F5-4399-AE01-713FCFD8CA0E}" sibTransId="{E7AD051A-E11C-47B0-B790-2F471E8EC60A}"/>
    <dgm:cxn modelId="{6A5C31B6-650C-45A4-9951-861DC652FC29}" srcId="{3526001F-5E59-4788-9270-A423333D461A}" destId="{83E518F9-B632-4590-AB1E-24D80320B19C}" srcOrd="2" destOrd="0" parTransId="{99A26271-955C-4AB5-99D8-75129D79E83D}" sibTransId="{11C52E83-8292-4C41-A1BD-F0506AFD6C41}"/>
    <dgm:cxn modelId="{8B619B64-8940-BB40-8E83-5B5809444A0F}" type="presOf" srcId="{B6276FEE-2E17-483C-85E5-FAFA3A4DD6BE}" destId="{EC0FAC6F-6926-4B20-AC6C-40563CE5DFF5}" srcOrd="0" destOrd="1" presId="urn:microsoft.com/office/officeart/2005/8/layout/matrix1"/>
    <dgm:cxn modelId="{93F9B3C4-D5BA-4C12-9513-F702E53924F7}" srcId="{B8E9C1C7-3633-4120-9EE4-6C3F6A7E4344}" destId="{7E3F3AD0-3070-4511-A3CC-AABF08E92911}" srcOrd="1" destOrd="0" parTransId="{1BAD6AF4-5F22-4022-B64B-E45813C8F55C}" sibTransId="{C25584D6-CAE4-42ED-89C3-C8F8B9AA7E41}"/>
    <dgm:cxn modelId="{0D3C057F-5C88-43A9-9F09-CB52ED684F3F}" srcId="{1279B56F-653C-4BBC-BDD4-0EB7AF398FF2}" destId="{48E9F2E1-A5B0-4D1C-8EF2-C284644BDE27}" srcOrd="2" destOrd="0" parTransId="{D05EEC7E-F1F7-4C85-83CF-67DC801CF3FF}" sibTransId="{B64CE482-F8B9-453F-9CD1-0F2E714F4AEF}"/>
    <dgm:cxn modelId="{1E73C41B-0ADB-2041-90E9-E3C6475F55AD}" type="presOf" srcId="{30116754-3B30-4FAF-B160-E42619A52E5D}" destId="{EC0FAC6F-6926-4B20-AC6C-40563CE5DFF5}" srcOrd="0" destOrd="3" presId="urn:microsoft.com/office/officeart/2005/8/layout/matrix1"/>
    <dgm:cxn modelId="{399CCD54-5742-6648-92FF-509FFC9FF1BF}" type="presOf" srcId="{3526001F-5E59-4788-9270-A423333D461A}" destId="{FE60C2FA-CB57-4B8A-8150-9846A7DD0CC3}" srcOrd="0" destOrd="0" presId="urn:microsoft.com/office/officeart/2005/8/layout/matrix1"/>
    <dgm:cxn modelId="{1DC0E4F7-E314-B243-9110-FC2913224E17}" type="presOf" srcId="{83E518F9-B632-4590-AB1E-24D80320B19C}" destId="{49B4C902-A3EC-4A41-810B-16FE3464F746}" srcOrd="1" destOrd="0" presId="urn:microsoft.com/office/officeart/2005/8/layout/matrix1"/>
    <dgm:cxn modelId="{11F9AD20-66BB-4B40-8666-D4A95283CB23}" type="presOf" srcId="{48E9F2E1-A5B0-4D1C-8EF2-C284644BDE27}" destId="{708B81C7-1E0E-45EC-87BC-AA820C11C7D4}" srcOrd="1" destOrd="3" presId="urn:microsoft.com/office/officeart/2005/8/layout/matrix1"/>
    <dgm:cxn modelId="{5AA6D63F-92CB-124F-B49B-D38F270111BE}" type="presOf" srcId="{B8E9C1C7-3633-4120-9EE4-6C3F6A7E4344}" destId="{B1825C65-4540-4AB3-BC01-5DFA1E3FF454}" srcOrd="0" destOrd="0" presId="urn:microsoft.com/office/officeart/2005/8/layout/matrix1"/>
    <dgm:cxn modelId="{F9A961F0-C504-9E45-8715-FCF33FCA47DA}" type="presOf" srcId="{F2185CDF-CCF7-4ADB-BA42-6A89FAE67FC9}" destId="{B8384EC4-018D-487B-8CF8-DB2F61EEA9E2}" srcOrd="0" destOrd="2" presId="urn:microsoft.com/office/officeart/2005/8/layout/matrix1"/>
    <dgm:cxn modelId="{5DC93FFB-4F2D-0144-832B-FAC0E8FDA5C2}" type="presOf" srcId="{1279B56F-653C-4BBC-BDD4-0EB7AF398FF2}" destId="{E03410A1-499E-4F94-833A-737D36369469}" srcOrd="0" destOrd="0" presId="urn:microsoft.com/office/officeart/2005/8/layout/matrix1"/>
    <dgm:cxn modelId="{F8D70FD8-2E62-4FDD-B837-E489ECABD1C6}" srcId="{63E82247-914A-467E-A7B4-4086881D72A4}" destId="{3526001F-5E59-4788-9270-A423333D461A}" srcOrd="0" destOrd="0" parTransId="{45376A19-B57F-4AE1-81DB-B9338C314A2F}" sibTransId="{4D56D3ED-3EBF-4864-B732-94D2339AFEDB}"/>
    <dgm:cxn modelId="{88E2B289-D0E2-4C1D-A800-5E9462200867}" srcId="{6E858800-1A60-48E1-9D59-B311895F6F8B}" destId="{1C8B3375-0C03-4EFE-9034-85098ED1A6D4}" srcOrd="1" destOrd="0" parTransId="{A45911DE-DA7B-4DC7-A696-61C5A216A5C7}" sibTransId="{868C4ACE-A127-4585-8AC6-822C14B23F94}"/>
    <dgm:cxn modelId="{4387A1EA-D961-EA47-8395-45B36182567B}" type="presOf" srcId="{26BD2A5F-8948-4CFB-9BA5-216A8465A026}" destId="{49B4C902-A3EC-4A41-810B-16FE3464F746}" srcOrd="1" destOrd="3" presId="urn:microsoft.com/office/officeart/2005/8/layout/matrix1"/>
    <dgm:cxn modelId="{6CABC07B-C975-6040-B1F8-A0C03EE9B722}" type="presOf" srcId="{7E3F3AD0-3070-4511-A3CC-AABF08E92911}" destId="{B1825C65-4540-4AB3-BC01-5DFA1E3FF454}" srcOrd="0" destOrd="2" presId="urn:microsoft.com/office/officeart/2005/8/layout/matrix1"/>
    <dgm:cxn modelId="{34748EF4-D452-9D44-A4E3-CCC0B4CAC99E}" type="presOf" srcId="{E25E8C58-21FB-41BE-97BA-69F934A11D6C}" destId="{B8384EC4-018D-487B-8CF8-DB2F61EEA9E2}" srcOrd="0" destOrd="1" presId="urn:microsoft.com/office/officeart/2005/8/layout/matrix1"/>
    <dgm:cxn modelId="{AA93ACE0-ADFF-45DC-996D-8CBFC01C3693}" srcId="{B8E9C1C7-3633-4120-9EE4-6C3F6A7E4344}" destId="{61444756-99FC-4F28-969D-C3495E96228B}" srcOrd="2" destOrd="0" parTransId="{B02F8CC3-43F6-49F3-9CB6-7A1A7C597B1C}" sibTransId="{5302472A-2999-48E5-879B-A659EE2E4ADA}"/>
    <dgm:cxn modelId="{34445C95-A5EA-014C-B1F7-B4373E9864C2}" type="presOf" srcId="{1279B56F-653C-4BBC-BDD4-0EB7AF398FF2}" destId="{708B81C7-1E0E-45EC-87BC-AA820C11C7D4}" srcOrd="1" destOrd="0" presId="urn:microsoft.com/office/officeart/2005/8/layout/matrix1"/>
    <dgm:cxn modelId="{387C6EC9-BEA5-44CB-A224-D3661ABA9494}" srcId="{1279B56F-653C-4BBC-BDD4-0EB7AF398FF2}" destId="{1C5FF6CD-FD6D-4D8F-805A-CDB6B1B3CEDA}" srcOrd="0" destOrd="0" parTransId="{D5D38511-076E-40E2-AC25-A5A6EFB1668E}" sibTransId="{4EE8CDFF-B7CE-42CD-BEA3-4A949C6E628E}"/>
    <dgm:cxn modelId="{D7BBF6E4-1C0D-FF49-9AA2-EC38B13A1B67}" type="presOf" srcId="{26BD2A5F-8948-4CFB-9BA5-216A8465A026}" destId="{B8384EC4-018D-487B-8CF8-DB2F61EEA9E2}" srcOrd="0" destOrd="3" presId="urn:microsoft.com/office/officeart/2005/8/layout/matrix1"/>
    <dgm:cxn modelId="{88234EBD-EB7F-7940-B8C9-75C96B697F4B}" type="presOf" srcId="{63E82247-914A-467E-A7B4-4086881D72A4}" destId="{FE7A42CB-3FDA-4F42-A2D2-316A903B15A4}" srcOrd="0" destOrd="0" presId="urn:microsoft.com/office/officeart/2005/8/layout/matrix1"/>
    <dgm:cxn modelId="{4E47A1CB-ADC5-8348-9870-7902CFEE3FB1}" type="presOf" srcId="{B8E9C1C7-3633-4120-9EE4-6C3F6A7E4344}" destId="{29326E4D-4599-42AD-A481-B81ECB1CF5E6}" srcOrd="1" destOrd="0" presId="urn:microsoft.com/office/officeart/2005/8/layout/matrix1"/>
    <dgm:cxn modelId="{DF59DF8E-E531-E145-8E35-75562247CF97}" type="presOf" srcId="{48E9F2E1-A5B0-4D1C-8EF2-C284644BDE27}" destId="{E03410A1-499E-4F94-833A-737D36369469}" srcOrd="0" destOrd="3" presId="urn:microsoft.com/office/officeart/2005/8/layout/matrix1"/>
    <dgm:cxn modelId="{88F5E764-7D36-4C4F-9C7F-FD6EF0101857}" srcId="{B8E9C1C7-3633-4120-9EE4-6C3F6A7E4344}" destId="{B059E624-144B-4CAE-AEC5-777053563319}" srcOrd="0" destOrd="0" parTransId="{90043431-723F-4A32-AA10-BDC8675231BF}" sibTransId="{3EFEF601-4668-48BD-98FD-5C64721FEF2F}"/>
    <dgm:cxn modelId="{3638A841-88A4-1146-A86C-1B653FAD4552}" type="presOf" srcId="{1C8B3375-0C03-4EFE-9034-85098ED1A6D4}" destId="{7279BE0B-5C82-4ADF-9671-B9C7DAFD06B7}" srcOrd="1" destOrd="2" presId="urn:microsoft.com/office/officeart/2005/8/layout/matrix1"/>
    <dgm:cxn modelId="{71B9C98A-0FAE-D54A-B04C-210124EBFCC4}" type="presOf" srcId="{B6276FEE-2E17-483C-85E5-FAFA3A4DD6BE}" destId="{7279BE0B-5C82-4ADF-9671-B9C7DAFD06B7}" srcOrd="1" destOrd="1" presId="urn:microsoft.com/office/officeart/2005/8/layout/matrix1"/>
    <dgm:cxn modelId="{D162B4C5-ADC9-4ADF-8F20-5BD60D60D80D}" srcId="{6E858800-1A60-48E1-9D59-B311895F6F8B}" destId="{30116754-3B30-4FAF-B160-E42619A52E5D}" srcOrd="2" destOrd="0" parTransId="{233BEFC3-89B0-4DDD-9AE7-B14E0D74E330}" sibTransId="{361640E0-A295-49BF-B854-9E88D2962DAF}"/>
    <dgm:cxn modelId="{AF869488-791B-0348-BBAC-6C9FC13314CD}" type="presOf" srcId="{6E858800-1A60-48E1-9D59-B311895F6F8B}" destId="{EC0FAC6F-6926-4B20-AC6C-40563CE5DFF5}" srcOrd="0" destOrd="0" presId="urn:microsoft.com/office/officeart/2005/8/layout/matrix1"/>
    <dgm:cxn modelId="{EF897C0A-A69A-4320-B98A-8439BD1C4E1F}" srcId="{3526001F-5E59-4788-9270-A423333D461A}" destId="{B8E9C1C7-3633-4120-9EE4-6C3F6A7E4344}" srcOrd="1" destOrd="0" parTransId="{81333D2A-8551-40B1-A55D-0EB7CF0B2E7F}" sibTransId="{05575939-128B-4BD0-AF6B-8659DAD7F2A2}"/>
    <dgm:cxn modelId="{97DC0628-734A-4873-922D-28E86CAB8B64}" srcId="{83E518F9-B632-4590-AB1E-24D80320B19C}" destId="{F2185CDF-CCF7-4ADB-BA42-6A89FAE67FC9}" srcOrd="1" destOrd="0" parTransId="{8FC65BC0-4336-4263-BA17-7D904BEB091F}" sibTransId="{03156D48-5E28-4292-8F73-6411F5D732D3}"/>
    <dgm:cxn modelId="{1B3A8F7D-AE90-5F49-904C-EF8B0F047D7B}" type="presOf" srcId="{61444756-99FC-4F28-969D-C3495E96228B}" destId="{29326E4D-4599-42AD-A481-B81ECB1CF5E6}" srcOrd="1" destOrd="3" presId="urn:microsoft.com/office/officeart/2005/8/layout/matrix1"/>
    <dgm:cxn modelId="{B02CFE02-A663-A840-B325-40AFA6DC9477}" type="presOf" srcId="{F2185CDF-CCF7-4ADB-BA42-6A89FAE67FC9}" destId="{49B4C902-A3EC-4A41-810B-16FE3464F746}" srcOrd="1" destOrd="2" presId="urn:microsoft.com/office/officeart/2005/8/layout/matrix1"/>
    <dgm:cxn modelId="{D7754B9D-3E7F-ED47-8061-DD046A8C68B1}" type="presOf" srcId="{842D6B34-CFAA-4E2C-9EAE-5CA048EB7754}" destId="{708B81C7-1E0E-45EC-87BC-AA820C11C7D4}" srcOrd="1" destOrd="2" presId="urn:microsoft.com/office/officeart/2005/8/layout/matrix1"/>
    <dgm:cxn modelId="{4B01A178-1EEB-407C-A6C0-B0ACF5A04E45}" srcId="{6E858800-1A60-48E1-9D59-B311895F6F8B}" destId="{B6276FEE-2E17-483C-85E5-FAFA3A4DD6BE}" srcOrd="0" destOrd="0" parTransId="{6FB2B25E-60B6-4CA5-AFF4-AF925178E60A}" sibTransId="{B7A58C89-2851-49BC-A7AC-955DE12F2BF2}"/>
    <dgm:cxn modelId="{A1AAE934-8244-DB44-882D-47869C7A00E4}" type="presOf" srcId="{1C8B3375-0C03-4EFE-9034-85098ED1A6D4}" destId="{EC0FAC6F-6926-4B20-AC6C-40563CE5DFF5}" srcOrd="0" destOrd="2" presId="urn:microsoft.com/office/officeart/2005/8/layout/matrix1"/>
    <dgm:cxn modelId="{8B2054B4-1CEE-E349-BC74-1AB54B8F9835}" type="presOf" srcId="{61444756-99FC-4F28-969D-C3495E96228B}" destId="{B1825C65-4540-4AB3-BC01-5DFA1E3FF454}" srcOrd="0" destOrd="3" presId="urn:microsoft.com/office/officeart/2005/8/layout/matrix1"/>
    <dgm:cxn modelId="{1F58C7B1-6D42-E349-81C6-973EC036E40C}" type="presParOf" srcId="{FE7A42CB-3FDA-4F42-A2D2-316A903B15A4}" destId="{620955C4-16AB-4E46-A7C5-104AF8BB1A19}" srcOrd="0" destOrd="0" presId="urn:microsoft.com/office/officeart/2005/8/layout/matrix1"/>
    <dgm:cxn modelId="{E3B3E8DE-47EA-9A4D-94C5-D802FC279259}" type="presParOf" srcId="{620955C4-16AB-4E46-A7C5-104AF8BB1A19}" destId="{E03410A1-499E-4F94-833A-737D36369469}" srcOrd="0" destOrd="0" presId="urn:microsoft.com/office/officeart/2005/8/layout/matrix1"/>
    <dgm:cxn modelId="{6810C1BB-33B6-9F41-A7F9-40FCCB304FDE}" type="presParOf" srcId="{620955C4-16AB-4E46-A7C5-104AF8BB1A19}" destId="{708B81C7-1E0E-45EC-87BC-AA820C11C7D4}" srcOrd="1" destOrd="0" presId="urn:microsoft.com/office/officeart/2005/8/layout/matrix1"/>
    <dgm:cxn modelId="{7F6B4196-9DD0-B449-A6F2-C674CE726C4B}" type="presParOf" srcId="{620955C4-16AB-4E46-A7C5-104AF8BB1A19}" destId="{B1825C65-4540-4AB3-BC01-5DFA1E3FF454}" srcOrd="2" destOrd="0" presId="urn:microsoft.com/office/officeart/2005/8/layout/matrix1"/>
    <dgm:cxn modelId="{9CE4F8AC-CFA9-C046-A0C3-2BD66CC8E0A9}" type="presParOf" srcId="{620955C4-16AB-4E46-A7C5-104AF8BB1A19}" destId="{29326E4D-4599-42AD-A481-B81ECB1CF5E6}" srcOrd="3" destOrd="0" presId="urn:microsoft.com/office/officeart/2005/8/layout/matrix1"/>
    <dgm:cxn modelId="{C0E155AC-6833-8A44-BFCF-5177E6538444}" type="presParOf" srcId="{620955C4-16AB-4E46-A7C5-104AF8BB1A19}" destId="{B8384EC4-018D-487B-8CF8-DB2F61EEA9E2}" srcOrd="4" destOrd="0" presId="urn:microsoft.com/office/officeart/2005/8/layout/matrix1"/>
    <dgm:cxn modelId="{BC28528F-1CFE-5C43-8076-207DF6CECEE6}" type="presParOf" srcId="{620955C4-16AB-4E46-A7C5-104AF8BB1A19}" destId="{49B4C902-A3EC-4A41-810B-16FE3464F746}" srcOrd="5" destOrd="0" presId="urn:microsoft.com/office/officeart/2005/8/layout/matrix1"/>
    <dgm:cxn modelId="{A1280FEE-6B4E-7D41-B94A-D133F9BFBF23}" type="presParOf" srcId="{620955C4-16AB-4E46-A7C5-104AF8BB1A19}" destId="{EC0FAC6F-6926-4B20-AC6C-40563CE5DFF5}" srcOrd="6" destOrd="0" presId="urn:microsoft.com/office/officeart/2005/8/layout/matrix1"/>
    <dgm:cxn modelId="{B88B45CB-8377-3143-A2D2-4D3432E12F9B}" type="presParOf" srcId="{620955C4-16AB-4E46-A7C5-104AF8BB1A19}" destId="{7279BE0B-5C82-4ADF-9671-B9C7DAFD06B7}" srcOrd="7" destOrd="0" presId="urn:microsoft.com/office/officeart/2005/8/layout/matrix1"/>
    <dgm:cxn modelId="{85253524-FE20-D443-83E8-A570BCD837B9}" type="presParOf" srcId="{FE7A42CB-3FDA-4F42-A2D2-316A903B15A4}" destId="{FE60C2FA-CB57-4B8A-8150-9846A7DD0CC3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CD0F323-237D-4D8A-B12C-6E6D7EEAB8B7}">
      <dsp:nvSpPr>
        <dsp:cNvPr id="0" name=""/>
        <dsp:cNvSpPr/>
      </dsp:nvSpPr>
      <dsp:spPr>
        <a:xfrm>
          <a:off x="0" y="340762"/>
          <a:ext cx="7992888" cy="72292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20337" tIns="354076" rIns="620337" bIns="120904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700" kern="1200" smtClean="0"/>
            <a:t>Continues to evolve in parallel with new radio</a:t>
          </a:r>
          <a:endParaRPr lang="en-US" altLang="zh-CN" sz="1700" kern="1200" dirty="0" smtClean="0"/>
        </a:p>
      </dsp:txBody>
      <dsp:txXfrm>
        <a:off x="0" y="340762"/>
        <a:ext cx="7992888" cy="722925"/>
      </dsp:txXfrm>
    </dsp:sp>
    <dsp:sp modelId="{548730F8-4E6D-44D6-8064-424C5115F94C}">
      <dsp:nvSpPr>
        <dsp:cNvPr id="0" name=""/>
        <dsp:cNvSpPr/>
      </dsp:nvSpPr>
      <dsp:spPr>
        <a:xfrm>
          <a:off x="399644" y="89842"/>
          <a:ext cx="5595021" cy="5018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1478" tIns="0" rIns="211478" bIns="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700" b="1" kern="1200" dirty="0" smtClean="0">
              <a:solidFill>
                <a:schemeClr val="tx1"/>
              </a:solidFill>
            </a:rPr>
            <a:t>Evolution path </a:t>
          </a:r>
          <a:r>
            <a:rPr lang="en-US" altLang="zh-CN" sz="1700" b="1" kern="1200" dirty="0" smtClean="0"/>
            <a:t>strives to fulfill all IMT-2020 requirements</a:t>
          </a:r>
          <a:endParaRPr lang="zh-CN" altLang="en-US" sz="1700" b="1" kern="1200" dirty="0"/>
        </a:p>
      </dsp:txBody>
      <dsp:txXfrm>
        <a:off x="399644" y="89842"/>
        <a:ext cx="5595021" cy="501840"/>
      </dsp:txXfrm>
    </dsp:sp>
    <dsp:sp modelId="{E2E63FDA-6E73-4FAB-B78E-0858DB9C4420}">
      <dsp:nvSpPr>
        <dsp:cNvPr id="0" name=""/>
        <dsp:cNvSpPr/>
      </dsp:nvSpPr>
      <dsp:spPr>
        <a:xfrm>
          <a:off x="0" y="1406408"/>
          <a:ext cx="7992888" cy="72292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20337" tIns="354076" rIns="620337" bIns="120904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700" kern="1200" smtClean="0"/>
            <a:t>Phased approach</a:t>
          </a:r>
          <a:endParaRPr lang="en-US" altLang="zh-CN" sz="1700" kern="1200" dirty="0" smtClean="0"/>
        </a:p>
      </dsp:txBody>
      <dsp:txXfrm>
        <a:off x="0" y="1406408"/>
        <a:ext cx="7992888" cy="722925"/>
      </dsp:txXfrm>
    </dsp:sp>
    <dsp:sp modelId="{5C1EB7F5-9506-4CC0-92F3-A324EF49FCB6}">
      <dsp:nvSpPr>
        <dsp:cNvPr id="0" name=""/>
        <dsp:cNvSpPr/>
      </dsp:nvSpPr>
      <dsp:spPr>
        <a:xfrm>
          <a:off x="399644" y="1155488"/>
          <a:ext cx="5595021" cy="5018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1478" tIns="0" rIns="211478" bIns="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700" b="1" kern="1200" dirty="0" smtClean="0">
              <a:solidFill>
                <a:schemeClr val="tx1"/>
              </a:solidFill>
            </a:rPr>
            <a:t>New radio path </a:t>
          </a:r>
          <a:r>
            <a:rPr lang="en-US" altLang="zh-CN" sz="1700" b="1" kern="1200" dirty="0" smtClean="0"/>
            <a:t>fulfills all IMT-2020 requirements</a:t>
          </a:r>
        </a:p>
      </dsp:txBody>
      <dsp:txXfrm>
        <a:off x="399644" y="1155488"/>
        <a:ext cx="5595021" cy="50184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BC4F7FB-A625-4D81-B75B-168DB5B391DB}">
      <dsp:nvSpPr>
        <dsp:cNvPr id="0" name=""/>
        <dsp:cNvSpPr/>
      </dsp:nvSpPr>
      <dsp:spPr>
        <a:xfrm>
          <a:off x="0" y="246296"/>
          <a:ext cx="8280920" cy="680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2691" tIns="333248" rIns="642691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600" kern="1200" dirty="0" smtClean="0"/>
            <a:t>Certain IMT-2020 requirements can be met by ongoing SI/WIs</a:t>
          </a:r>
        </a:p>
      </dsp:txBody>
      <dsp:txXfrm>
        <a:off x="0" y="246296"/>
        <a:ext cx="8280920" cy="680400"/>
      </dsp:txXfrm>
    </dsp:sp>
    <dsp:sp modelId="{74B77F75-03BC-4E7D-8459-17CC0F17AB91}">
      <dsp:nvSpPr>
        <dsp:cNvPr id="0" name=""/>
        <dsp:cNvSpPr/>
      </dsp:nvSpPr>
      <dsp:spPr>
        <a:xfrm>
          <a:off x="414046" y="10136"/>
          <a:ext cx="5796644" cy="4723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9099" tIns="0" rIns="219099" bIns="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700" kern="1200" dirty="0" smtClean="0"/>
            <a:t>Current SI/WI still continues</a:t>
          </a:r>
        </a:p>
      </dsp:txBody>
      <dsp:txXfrm>
        <a:off x="414046" y="10136"/>
        <a:ext cx="5796644" cy="472320"/>
      </dsp:txXfrm>
    </dsp:sp>
    <dsp:sp modelId="{4C08F225-9470-4D95-A82B-6281419297AF}">
      <dsp:nvSpPr>
        <dsp:cNvPr id="0" name=""/>
        <dsp:cNvSpPr/>
      </dsp:nvSpPr>
      <dsp:spPr>
        <a:xfrm>
          <a:off x="0" y="1249256"/>
          <a:ext cx="8280920" cy="93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2691" tIns="333248" rIns="642691" bIns="113792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600" kern="1200" dirty="0" smtClean="0"/>
            <a:t>Fill out gap with IMT-2020 requirements, such as area traffic capacity and mobility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600" kern="1200" dirty="0" smtClean="0"/>
            <a:t>meet specific deployment needs, such as UL capacity enhancement</a:t>
          </a:r>
        </a:p>
      </dsp:txBody>
      <dsp:txXfrm>
        <a:off x="0" y="1249256"/>
        <a:ext cx="8280920" cy="932400"/>
      </dsp:txXfrm>
    </dsp:sp>
    <dsp:sp modelId="{003F9353-58E2-4AA9-A6C4-178182202E6F}">
      <dsp:nvSpPr>
        <dsp:cNvPr id="0" name=""/>
        <dsp:cNvSpPr/>
      </dsp:nvSpPr>
      <dsp:spPr>
        <a:xfrm>
          <a:off x="414046" y="1013096"/>
          <a:ext cx="5796644" cy="4723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9099" tIns="0" rIns="219099" bIns="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700" kern="1200" dirty="0" smtClean="0"/>
            <a:t>New SI/WIs are established to </a:t>
          </a:r>
        </a:p>
      </dsp:txBody>
      <dsp:txXfrm>
        <a:off x="414046" y="1013096"/>
        <a:ext cx="5796644" cy="472320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D1935CA-C4BE-4BF7-A756-A47BD0E1A70F}">
      <dsp:nvSpPr>
        <dsp:cNvPr id="0" name=""/>
        <dsp:cNvSpPr/>
      </dsp:nvSpPr>
      <dsp:spPr>
        <a:xfrm>
          <a:off x="0" y="0"/>
          <a:ext cx="8353425" cy="2376264"/>
        </a:xfrm>
        <a:prstGeom prst="roundRect">
          <a:avLst>
            <a:gd name="adj" fmla="val 8500"/>
          </a:avLst>
        </a:prstGeom>
        <a:gradFill rotWithShape="0">
          <a:gsLst>
            <a:gs pos="0">
              <a:schemeClr val="accent1">
                <a:shade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shade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shade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1844245" numCol="1" spcCol="1270" anchor="t" anchorCtr="0">
          <a:noAutofit/>
        </a:bodyPr>
        <a:lstStyle/>
        <a:p>
          <a:pPr lvl="0" algn="ctr" defTabSz="800100" rtl="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kumimoji="1" lang="en-US" altLang="en-US" sz="1800" kern="1200" dirty="0" smtClean="0">
              <a:solidFill>
                <a:schemeClr val="tx1"/>
              </a:solidFill>
            </a:rPr>
            <a:t>Unified RAN architecture + Common high layer protocol</a:t>
          </a:r>
          <a:r>
            <a:rPr kumimoji="1" lang="zh-CN" altLang="en-US" sz="1800" kern="1200" dirty="0" smtClean="0">
              <a:solidFill>
                <a:schemeClr val="tx1"/>
              </a:solidFill>
            </a:rPr>
            <a:t>（</a:t>
          </a:r>
          <a:r>
            <a:rPr kumimoji="1" lang="en-US" altLang="zh-CN" sz="1800" b="1" kern="1200" dirty="0" smtClean="0">
              <a:solidFill>
                <a:srgbClr val="C00000"/>
              </a:solidFill>
            </a:rPr>
            <a:t>UCN, including C-RAN</a:t>
          </a:r>
          <a:r>
            <a:rPr kumimoji="1" lang="en-US" altLang="zh-CN" sz="1800" b="1" kern="1200" dirty="0" smtClean="0">
              <a:solidFill>
                <a:schemeClr val="tx1"/>
              </a:solidFill>
            </a:rPr>
            <a:t>)</a:t>
          </a:r>
          <a:endParaRPr kumimoji="1" lang="zh-CN" altLang="en-US" sz="1800" kern="1200" dirty="0">
            <a:solidFill>
              <a:schemeClr val="tx1"/>
            </a:solidFill>
          </a:endParaRPr>
        </a:p>
      </dsp:txBody>
      <dsp:txXfrm>
        <a:off x="0" y="0"/>
        <a:ext cx="8353425" cy="2376264"/>
      </dsp:txXfrm>
    </dsp:sp>
    <dsp:sp modelId="{D4818614-3E92-4F64-A321-2CD64F1895A0}">
      <dsp:nvSpPr>
        <dsp:cNvPr id="0" name=""/>
        <dsp:cNvSpPr/>
      </dsp:nvSpPr>
      <dsp:spPr>
        <a:xfrm>
          <a:off x="1901719" y="1824022"/>
          <a:ext cx="4617656" cy="368073"/>
        </a:xfrm>
        <a:prstGeom prst="roundRect">
          <a:avLst>
            <a:gd name="adj" fmla="val 10500"/>
          </a:avLst>
        </a:prstGeom>
        <a:solidFill>
          <a:schemeClr val="accent3">
            <a:lumMod val="40000"/>
            <a:lumOff val="60000"/>
            <a:alpha val="90000"/>
          </a:schemeClr>
        </a:solidFill>
        <a:ln w="9525" cap="flat" cmpd="sng" algn="ctr">
          <a:solidFill>
            <a:schemeClr val="accent1">
              <a:shade val="5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8100000" algn="tr" rotWithShape="0">
            <a:prstClr val="black">
              <a:alpha val="40000"/>
            </a:prst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400" kern="1200" dirty="0">
            <a:solidFill>
              <a:schemeClr val="tx1"/>
            </a:solidFill>
          </a:endParaRPr>
        </a:p>
      </dsp:txBody>
      <dsp:txXfrm>
        <a:off x="1901719" y="1824022"/>
        <a:ext cx="4617656" cy="368073"/>
      </dsp:txXfrm>
    </dsp:sp>
    <dsp:sp modelId="{234C0669-305C-4465-B92E-C239C049E447}">
      <dsp:nvSpPr>
        <dsp:cNvPr id="0" name=""/>
        <dsp:cNvSpPr/>
      </dsp:nvSpPr>
      <dsp:spPr>
        <a:xfrm>
          <a:off x="1262764" y="526050"/>
          <a:ext cx="6193195" cy="986121"/>
        </a:xfrm>
        <a:prstGeom prst="roundRect">
          <a:avLst>
            <a:gd name="adj" fmla="val 10500"/>
          </a:avLst>
        </a:prstGeom>
        <a:gradFill rotWithShape="0">
          <a:gsLst>
            <a:gs pos="0">
              <a:schemeClr val="accent1">
                <a:shade val="50000"/>
                <a:hueOff val="361437"/>
                <a:satOff val="-7560"/>
                <a:lumOff val="42063"/>
                <a:alphaOff val="0"/>
                <a:shade val="51000"/>
                <a:satMod val="130000"/>
              </a:schemeClr>
            </a:gs>
            <a:gs pos="80000">
              <a:schemeClr val="accent1">
                <a:shade val="50000"/>
                <a:hueOff val="361437"/>
                <a:satOff val="-7560"/>
                <a:lumOff val="42063"/>
                <a:alphaOff val="0"/>
                <a:shade val="93000"/>
                <a:satMod val="130000"/>
              </a:schemeClr>
            </a:gs>
            <a:gs pos="100000">
              <a:schemeClr val="accent1">
                <a:shade val="50000"/>
                <a:hueOff val="361437"/>
                <a:satOff val="-7560"/>
                <a:lumOff val="4206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1056249" numCol="1" spcCol="1270" anchor="t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zh-CN" altLang="en-US" sz="1800" kern="1200" dirty="0">
            <a:solidFill>
              <a:schemeClr val="tx1"/>
            </a:solidFill>
          </a:endParaRPr>
        </a:p>
      </dsp:txBody>
      <dsp:txXfrm>
        <a:off x="1262764" y="526050"/>
        <a:ext cx="6193195" cy="986121"/>
      </dsp:txXfrm>
    </dsp:sp>
    <dsp:sp modelId="{1CC14863-84E3-4175-B82E-CA6AA5E44A7A}">
      <dsp:nvSpPr>
        <dsp:cNvPr id="0" name=""/>
        <dsp:cNvSpPr/>
      </dsp:nvSpPr>
      <dsp:spPr>
        <a:xfrm>
          <a:off x="3036334" y="828256"/>
          <a:ext cx="1322786" cy="611902"/>
        </a:xfrm>
        <a:prstGeom prst="roundRect">
          <a:avLst>
            <a:gd name="adj" fmla="val 105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shade val="50000"/>
              <a:hueOff val="144575"/>
              <a:satOff val="-3024"/>
              <a:lumOff val="16825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400" kern="1200" dirty="0" smtClean="0"/>
            <a:t>High Freq. RIT</a:t>
          </a:r>
          <a:endParaRPr lang="en-US" altLang="zh-CN" sz="1400" kern="1200" dirty="0" smtClean="0"/>
        </a:p>
      </dsp:txBody>
      <dsp:txXfrm>
        <a:off x="3036334" y="828256"/>
        <a:ext cx="1322786" cy="611902"/>
      </dsp:txXfrm>
    </dsp:sp>
    <dsp:sp modelId="{6F8FA472-9EC3-4EAA-89B8-14801BC9FF7E}">
      <dsp:nvSpPr>
        <dsp:cNvPr id="0" name=""/>
        <dsp:cNvSpPr/>
      </dsp:nvSpPr>
      <dsp:spPr>
        <a:xfrm>
          <a:off x="1637939" y="835666"/>
          <a:ext cx="1137050" cy="604492"/>
        </a:xfrm>
        <a:prstGeom prst="roundRect">
          <a:avLst>
            <a:gd name="adj" fmla="val 105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shade val="50000"/>
              <a:hueOff val="289150"/>
              <a:satOff val="-6048"/>
              <a:lumOff val="3365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en-US" altLang="zh-CN" sz="1400" kern="1200" dirty="0" smtClean="0"/>
            <a:t>Low Freq. New RIT</a:t>
          </a:r>
          <a:endParaRPr lang="zh-CN" sz="1400" kern="1200" dirty="0"/>
        </a:p>
      </dsp:txBody>
      <dsp:txXfrm>
        <a:off x="1637939" y="835666"/>
        <a:ext cx="1137050" cy="604492"/>
      </dsp:txXfrm>
    </dsp:sp>
    <dsp:sp modelId="{F19C5EE0-88F0-4741-9E32-3AE25F02C1A3}">
      <dsp:nvSpPr>
        <dsp:cNvPr id="0" name=""/>
        <dsp:cNvSpPr/>
      </dsp:nvSpPr>
      <dsp:spPr>
        <a:xfrm>
          <a:off x="4647171" y="825546"/>
          <a:ext cx="1130592" cy="614612"/>
        </a:xfrm>
        <a:prstGeom prst="roundRect">
          <a:avLst>
            <a:gd name="adj" fmla="val 105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shade val="50000"/>
              <a:hueOff val="289150"/>
              <a:satOff val="-6048"/>
              <a:lumOff val="3365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en-US" altLang="zh-CN" sz="1400" kern="1200" dirty="0" smtClean="0"/>
            <a:t>Massive-MTC RIT</a:t>
          </a:r>
          <a:endParaRPr lang="zh-CN" sz="1400" kern="1200" dirty="0"/>
        </a:p>
      </dsp:txBody>
      <dsp:txXfrm>
        <a:off x="4647171" y="825546"/>
        <a:ext cx="1130592" cy="614612"/>
      </dsp:txXfrm>
    </dsp:sp>
    <dsp:sp modelId="{0F43F656-1D7C-40A3-AB7E-7AE343F4716D}">
      <dsp:nvSpPr>
        <dsp:cNvPr id="0" name=""/>
        <dsp:cNvSpPr/>
      </dsp:nvSpPr>
      <dsp:spPr>
        <a:xfrm>
          <a:off x="5943295" y="828256"/>
          <a:ext cx="1350585" cy="611902"/>
        </a:xfrm>
        <a:prstGeom prst="roundRect">
          <a:avLst>
            <a:gd name="adj" fmla="val 105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shade val="50000"/>
              <a:hueOff val="144575"/>
              <a:satOff val="-3024"/>
              <a:lumOff val="16825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1" lang="en-US" altLang="zh-CN" sz="1400" kern="1200" dirty="0" smtClean="0"/>
            <a:t>Mission-Critical RIT</a:t>
          </a:r>
          <a:endParaRPr kumimoji="1" lang="zh-CN" sz="1400" kern="1200" dirty="0"/>
        </a:p>
      </dsp:txBody>
      <dsp:txXfrm>
        <a:off x="5943295" y="828256"/>
        <a:ext cx="1350585" cy="611902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03410A1-499E-4F94-833A-737D36369469}">
      <dsp:nvSpPr>
        <dsp:cNvPr id="0" name=""/>
        <dsp:cNvSpPr/>
      </dsp:nvSpPr>
      <dsp:spPr>
        <a:xfrm rot="16200000">
          <a:off x="925909" y="-925909"/>
          <a:ext cx="2262981" cy="4114800"/>
        </a:xfrm>
        <a:prstGeom prst="round1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t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altLang="en-US" sz="2000" b="1" kern="1200" dirty="0" smtClean="0">
              <a:solidFill>
                <a:schemeClr val="tx1"/>
              </a:solidFill>
            </a:rPr>
            <a:t>Flatter Architecture</a:t>
          </a:r>
          <a:endParaRPr lang="zh-CN" altLang="en-US" sz="2000" b="1" kern="1200" dirty="0">
            <a:solidFill>
              <a:schemeClr val="tx1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altLang="en-US" sz="1800" kern="1200" dirty="0" smtClean="0">
              <a:solidFill>
                <a:schemeClr val="tx1"/>
              </a:solidFill>
            </a:rPr>
            <a:t>Restructuring of  Core </a:t>
          </a:r>
          <a:r>
            <a:rPr lang="en-GB" altLang="en-US" sz="1800" kern="1200" dirty="0">
              <a:solidFill>
                <a:schemeClr val="tx1"/>
              </a:solidFill>
            </a:rPr>
            <a:t>&amp; RAN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altLang="en-US" sz="1800" kern="1200" dirty="0" smtClean="0">
              <a:solidFill>
                <a:schemeClr val="tx1"/>
              </a:solidFill>
            </a:rPr>
            <a:t>Decoupling of Network and RIT/RAT</a:t>
          </a:r>
          <a:endParaRPr lang="en-GB" altLang="en-US" sz="1800" kern="1200" dirty="0">
            <a:solidFill>
              <a:schemeClr val="tx1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altLang="en-US" sz="1800" kern="1200" dirty="0" smtClean="0">
              <a:solidFill>
                <a:schemeClr val="tx1"/>
              </a:solidFill>
            </a:rPr>
            <a:t>Edge services over RAN, local breakout</a:t>
          </a:r>
          <a:r>
            <a:rPr lang="en-US" altLang="zh-CN" sz="1800" kern="1200" dirty="0" smtClean="0">
              <a:solidFill>
                <a:schemeClr val="tx1"/>
              </a:solidFill>
            </a:rPr>
            <a:t>,</a:t>
          </a:r>
          <a:r>
            <a:rPr lang="zh-CN" altLang="en-US" sz="1800" kern="1200" dirty="0" smtClean="0">
              <a:solidFill>
                <a:schemeClr val="tx1"/>
              </a:solidFill>
            </a:rPr>
            <a:t> </a:t>
          </a:r>
          <a:r>
            <a:rPr lang="en-US" altLang="zh-CN" sz="1800" kern="1200" dirty="0" smtClean="0">
              <a:solidFill>
                <a:schemeClr val="tx1"/>
              </a:solidFill>
            </a:rPr>
            <a:t>Local</a:t>
          </a:r>
          <a:r>
            <a:rPr lang="zh-CN" altLang="en-US" sz="1800" kern="1200" dirty="0" smtClean="0">
              <a:solidFill>
                <a:schemeClr val="tx1"/>
              </a:solidFill>
            </a:rPr>
            <a:t> </a:t>
          </a:r>
          <a:r>
            <a:rPr lang="en-US" altLang="zh-CN" sz="1800" kern="1200" dirty="0" smtClean="0">
              <a:solidFill>
                <a:schemeClr val="tx1"/>
              </a:solidFill>
            </a:rPr>
            <a:t>switching</a:t>
          </a:r>
          <a:endParaRPr lang="zh-CN" altLang="en-US" sz="1800" kern="1200" dirty="0">
            <a:solidFill>
              <a:schemeClr val="tx1"/>
            </a:solidFill>
          </a:endParaRPr>
        </a:p>
      </dsp:txBody>
      <dsp:txXfrm rot="16200000">
        <a:off x="1208781" y="-1208781"/>
        <a:ext cx="1697236" cy="4114800"/>
      </dsp:txXfrm>
    </dsp:sp>
    <dsp:sp modelId="{B1825C65-4540-4AB3-BC01-5DFA1E3FF454}">
      <dsp:nvSpPr>
        <dsp:cNvPr id="0" name=""/>
        <dsp:cNvSpPr/>
      </dsp:nvSpPr>
      <dsp:spPr>
        <a:xfrm>
          <a:off x="4104471" y="0"/>
          <a:ext cx="4114800" cy="2262981"/>
        </a:xfrm>
        <a:prstGeom prst="round1Rect">
          <a:avLst/>
        </a:prstGeom>
        <a:solidFill>
          <a:schemeClr val="accent5">
            <a:hueOff val="-3311292"/>
            <a:satOff val="13270"/>
            <a:lumOff val="287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t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altLang="zh-CN" sz="2000" b="1" kern="1200" dirty="0" smtClean="0">
              <a:solidFill>
                <a:schemeClr val="tx1"/>
              </a:solidFill>
            </a:rPr>
            <a:t>Flexible Functionality and Topology</a:t>
          </a:r>
          <a:endParaRPr lang="en-US" sz="2000" b="1" kern="1200" dirty="0">
            <a:solidFill>
              <a:schemeClr val="tx1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altLang="zh-CN" sz="1800" b="0" kern="1200" dirty="0" smtClean="0">
              <a:solidFill>
                <a:schemeClr val="tx1"/>
              </a:solidFill>
            </a:rPr>
            <a:t>Diverse access point</a:t>
          </a:r>
          <a:endParaRPr lang="zh-CN" altLang="en-US" sz="1800" b="0" kern="1200" dirty="0">
            <a:solidFill>
              <a:schemeClr val="tx1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altLang="zh-CN" sz="1800" b="0" kern="1200" dirty="0" smtClean="0">
              <a:solidFill>
                <a:schemeClr val="tx1"/>
              </a:solidFill>
            </a:rPr>
            <a:t>Configurable protocol and functionality  Split</a:t>
          </a:r>
          <a:endParaRPr lang="zh-CN" altLang="en-US" sz="1800" b="0" kern="1200" dirty="0">
            <a:solidFill>
              <a:schemeClr val="tx1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altLang="zh-CN" sz="1800" b="0" kern="1200" dirty="0" smtClean="0">
              <a:solidFill>
                <a:schemeClr val="tx1"/>
              </a:solidFill>
            </a:rPr>
            <a:t>Multi-connectivity</a:t>
          </a:r>
          <a:endParaRPr lang="zh-CN" altLang="en-US" sz="1800" b="0" kern="1200" dirty="0">
            <a:solidFill>
              <a:schemeClr val="tx1"/>
            </a:solidFill>
          </a:endParaRPr>
        </a:p>
      </dsp:txBody>
      <dsp:txXfrm>
        <a:off x="4104471" y="0"/>
        <a:ext cx="4114800" cy="1697236"/>
      </dsp:txXfrm>
    </dsp:sp>
    <dsp:sp modelId="{B8384EC4-018D-487B-8CF8-DB2F61EEA9E2}">
      <dsp:nvSpPr>
        <dsp:cNvPr id="0" name=""/>
        <dsp:cNvSpPr/>
      </dsp:nvSpPr>
      <dsp:spPr>
        <a:xfrm rot="10800000">
          <a:off x="0" y="2262981"/>
          <a:ext cx="4114800" cy="2262981"/>
        </a:xfrm>
        <a:prstGeom prst="round1Rect">
          <a:avLst/>
        </a:prstGeom>
        <a:solidFill>
          <a:schemeClr val="accent5">
            <a:hueOff val="-6622584"/>
            <a:satOff val="26541"/>
            <a:lumOff val="575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t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altLang="zh-CN" sz="2000" b="1" kern="1200" dirty="0" smtClean="0">
              <a:solidFill>
                <a:schemeClr val="tx1"/>
              </a:solidFill>
            </a:rPr>
            <a:t>Smart RAN</a:t>
          </a:r>
          <a:endParaRPr lang="en-US" sz="2000" b="1" kern="1200" dirty="0">
            <a:solidFill>
              <a:schemeClr val="tx1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altLang="zh-CN" sz="1800" b="0" kern="1200" dirty="0" smtClean="0">
              <a:solidFill>
                <a:schemeClr val="tx1"/>
              </a:solidFill>
            </a:rPr>
            <a:t>UE &amp; service awareness</a:t>
          </a:r>
          <a:endParaRPr lang="zh-CN" altLang="en-US" sz="1800" b="0" kern="1200" dirty="0">
            <a:solidFill>
              <a:schemeClr val="tx1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altLang="zh-CN" sz="1800" b="0" kern="1200" dirty="0" smtClean="0">
              <a:solidFill>
                <a:schemeClr val="tx1"/>
              </a:solidFill>
            </a:rPr>
            <a:t>Traffic steering and continuity</a:t>
          </a:r>
          <a:endParaRPr lang="zh-CN" altLang="en-US" sz="1800" b="0" kern="1200" dirty="0">
            <a:solidFill>
              <a:schemeClr val="tx1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800" kern="1200" dirty="0" smtClean="0">
              <a:solidFill>
                <a:schemeClr val="tx1"/>
              </a:solidFill>
            </a:rPr>
            <a:t>Cross layer optimization between Radio and Application</a:t>
          </a:r>
          <a:endParaRPr lang="zh-CN" altLang="en-US" sz="1800" b="0" kern="1200" dirty="0">
            <a:solidFill>
              <a:schemeClr val="tx1"/>
            </a:solidFill>
          </a:endParaRPr>
        </a:p>
      </dsp:txBody>
      <dsp:txXfrm rot="10800000">
        <a:off x="0" y="2828726"/>
        <a:ext cx="4114800" cy="1697236"/>
      </dsp:txXfrm>
    </dsp:sp>
    <dsp:sp modelId="{EC0FAC6F-6926-4B20-AC6C-40563CE5DFF5}">
      <dsp:nvSpPr>
        <dsp:cNvPr id="0" name=""/>
        <dsp:cNvSpPr/>
      </dsp:nvSpPr>
      <dsp:spPr>
        <a:xfrm rot="5400000">
          <a:off x="5040709" y="1337072"/>
          <a:ext cx="2262981" cy="4114800"/>
        </a:xfrm>
        <a:prstGeom prst="round1Rect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t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altLang="zh-CN" sz="2000" b="1" kern="1200" dirty="0" smtClean="0">
              <a:solidFill>
                <a:schemeClr val="tx1"/>
              </a:solidFill>
            </a:rPr>
            <a:t>Easy Operation</a:t>
          </a:r>
          <a:endParaRPr lang="en-US" sz="2000" b="1" kern="1200" dirty="0">
            <a:solidFill>
              <a:schemeClr val="tx1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altLang="zh-CN" sz="1800" kern="1200" dirty="0">
              <a:solidFill>
                <a:schemeClr val="tx1"/>
              </a:solidFill>
            </a:rPr>
            <a:t>Autonomous Network</a:t>
          </a:r>
          <a:endParaRPr lang="zh-CN" altLang="en-US" sz="1800" kern="1200" dirty="0">
            <a:solidFill>
              <a:schemeClr val="tx1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altLang="zh-CN" sz="1800" kern="1200" dirty="0">
              <a:solidFill>
                <a:schemeClr val="tx1"/>
              </a:solidFill>
            </a:rPr>
            <a:t>Multi-RAT integration</a:t>
          </a:r>
          <a:endParaRPr lang="zh-CN" altLang="en-US" sz="1800" kern="1200" dirty="0">
            <a:solidFill>
              <a:schemeClr val="tx1"/>
            </a:solidFill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altLang="zh-CN" sz="1800" kern="1200" dirty="0" smtClean="0">
              <a:solidFill>
                <a:schemeClr val="tx1"/>
              </a:solidFill>
            </a:rPr>
            <a:t>SDN/NFV/C-RAN based</a:t>
          </a:r>
          <a:endParaRPr lang="zh-CN" altLang="en-US" sz="1800" kern="1200" dirty="0">
            <a:solidFill>
              <a:schemeClr val="tx1"/>
            </a:solidFill>
          </a:endParaRPr>
        </a:p>
      </dsp:txBody>
      <dsp:txXfrm rot="5400000">
        <a:off x="5323581" y="1619944"/>
        <a:ext cx="1697236" cy="4114800"/>
      </dsp:txXfrm>
    </dsp:sp>
    <dsp:sp modelId="{FE60C2FA-CB57-4B8A-8150-9846A7DD0CC3}">
      <dsp:nvSpPr>
        <dsp:cNvPr id="0" name=""/>
        <dsp:cNvSpPr/>
      </dsp:nvSpPr>
      <dsp:spPr>
        <a:xfrm>
          <a:off x="2880322" y="1726903"/>
          <a:ext cx="2160245" cy="1131490"/>
        </a:xfrm>
        <a:prstGeom prst="roundRect">
          <a:avLst/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400" b="1" kern="1200" dirty="0" smtClean="0">
              <a:solidFill>
                <a:schemeClr val="tx1"/>
              </a:solidFill>
            </a:rPr>
            <a:t>User Centric Network (UCN)</a:t>
          </a:r>
          <a:endParaRPr lang="zh-CN" sz="2400" b="1" kern="1200" dirty="0">
            <a:solidFill>
              <a:schemeClr val="tx1"/>
            </a:solidFill>
          </a:endParaRPr>
        </a:p>
      </dsp:txBody>
      <dsp:txXfrm>
        <a:off x="2880322" y="1726903"/>
        <a:ext cx="2160245" cy="113149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target2">
  <dgm:title val=""/>
  <dgm:desc val=""/>
  <dgm:catLst>
    <dgm:cat type="relationship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chMax val="3"/>
      <dgm:chPref val="1"/>
      <dgm:dir/>
      <dgm:animLvl val="lvl"/>
      <dgm:resizeHandles/>
    </dgm:varLst>
    <dgm:alg type="composite">
      <dgm:param type="horzAlign" val="none"/>
      <dgm:param type="vertAlign" val="none"/>
    </dgm:alg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 ch" ptType="node node" st="1 1" cnt="1 0" func="cnt" op="gt" val="0">
            <dgm:choose name="Name5">
              <dgm:if name="Name6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2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395"/>
                  <dgm:constr type="t" for="ch" forName="centerBox" refType="h" fact="0.5"/>
                  <dgm:constr type="w" for="ch" forName="centerBox" refType="w" fact="0.55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7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2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225"/>
                  <dgm:constr type="t" for="ch" forName="centerBox" refType="h" fact="0.5"/>
                  <dgm:constr type="w" for="ch" forName="centerBox" refType="w" fact="0.72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if>
          <dgm:else name="Name8">
            <dgm:choose name="Name9">
              <dgm:if name="Name10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26"/>
                  <dgm:constr type="t" for="ch" forName="centerBox" refType="h" fact="0.5"/>
                  <dgm:constr type="w" for="ch" forName="centerBox" refType="w" fact="0.6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11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else>
        </dgm:choose>
      </dgm:if>
      <dgm:else name="Name12">
        <dgm:choose name="Name13">
          <dgm:if name="Name14" axis="ch ch" ptType="node node" st="1 1" cnt="1 0" func="cnt" op="gt" val="0">
            <dgm:choose name="Name15">
              <dgm:if name="Name16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5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17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72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if>
          <dgm:else name="Name18">
            <dgm:choose name="Name19">
              <dgm:if name="Name20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6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21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else>
        </dgm:choose>
      </dgm:else>
    </dgm:choose>
    <dgm:ruleLst/>
    <dgm:choose name="Name22">
      <dgm:if name="Name23" axis="root ch" ptType="all node" st="1 1" cnt="0 0" func="cnt" op="gte" val="1">
        <dgm:layoutNode name="outerBox" styleLbl="node1">
          <dgm:alg type="composite">
            <dgm:param type="horzAlign" val="none"/>
            <dgm:param type="vertAlign" val="none"/>
          </dgm:alg>
          <dgm:shape xmlns:r="http://schemas.openxmlformats.org/officeDocument/2006/relationships" r:blip="">
            <dgm:adjLst/>
          </dgm:shape>
          <dgm:presOf/>
          <dgm:choose name="Name24">
            <dgm:if name="Name25" axis="root ch" ptType="all node" st="1 1" cnt="0 0" func="cnt" op="gt" val="1">
              <dgm:choose name="Name26">
                <dgm:if name="Name27" func="var" arg="dir" op="equ" val="norm">
                  <dgm:constrLst>
                    <dgm:constr type="l" for="ch" forName="outerBoxParent"/>
                    <dgm:constr type="t" for="ch" forName="outerBoxParent"/>
                    <dgm:constr type="w" for="ch" forName="outerBoxParent" refType="w"/>
                    <dgm:constr type="h" for="ch" forName="outerBoxParent" refType="h"/>
                    <dgm:constr type="bMarg" for="ch" forName="outerBoxParent" refType="h" fact="2.2"/>
                    <dgm:constr type="l" for="ch" forName="outerBoxChildren" refType="w" fact="0.025"/>
                    <dgm:constr type="t" for="ch" forName="outerBoxChildren" refType="h" fact="0.25"/>
                    <dgm:constr type="w" for="ch" forName="outerBoxChildren" refType="w" fact="0.15"/>
                    <dgm:constr type="h" for="ch" forName="outerBoxChildren" refType="h" fact="0.7"/>
                  </dgm:constrLst>
                </dgm:if>
                <dgm:else name="Name28">
                  <dgm:constrLst>
                    <dgm:constr type="l" for="ch" forName="outerBoxParent"/>
                    <dgm:constr type="t" for="ch" forName="outerBoxParent"/>
                    <dgm:constr type="w" for="ch" forName="outerBoxParent" refType="w"/>
                    <dgm:constr type="h" for="ch" forName="outerBoxParent" refType="h"/>
                    <dgm:constr type="bMarg" for="ch" forName="outerBoxParent" refType="h" fact="2.2"/>
                    <dgm:constr type="l" for="ch" forName="outerBoxChildren" refType="w" fact="0.825"/>
                    <dgm:constr type="t" for="ch" forName="outerBoxChildren" refType="h" fact="0.25"/>
                    <dgm:constr type="w" for="ch" forName="outerBoxChildren" refType="w" fact="0.15"/>
                    <dgm:constr type="h" for="ch" forName="outerBoxChildren" refType="h" fact="0.7"/>
                  </dgm:constrLst>
                </dgm:else>
              </dgm:choose>
            </dgm:if>
            <dgm:else name="Name29">
              <dgm:constrLst>
                <dgm:constr type="l" for="ch" forName="outerBoxParent"/>
                <dgm:constr type="t" for="ch" forName="outerBoxParent"/>
                <dgm:constr type="w" for="ch" forName="outerBoxParent" refType="w"/>
                <dgm:constr type="h" for="ch" forName="outerBoxParent" refType="h"/>
                <dgm:constr type="bMarg" for="ch" forName="outerBoxParent" refType="h" fact="1.75"/>
                <dgm:constr type="l" for="ch" forName="outerBoxChildren" refType="w" fact="0.025"/>
                <dgm:constr type="t" for="ch" forName="outerBoxChildren" refType="h" fact="0.45"/>
                <dgm:constr type="w" for="ch" forName="outerBoxChildren" refType="w" fact="0.95"/>
                <dgm:constr type="h" for="ch" forName="outerBoxChildren" refType="h" fact="0.45"/>
              </dgm:constrLst>
            </dgm:else>
          </dgm:choose>
          <dgm:ruleLst/>
          <dgm:layoutNode name="outerBoxParent" styleLbl="node1">
            <dgm:alg type="tx">
              <dgm:param type="txAnchorVert" val="t"/>
              <dgm:param type="parTxLTRAlign" val="l"/>
              <dgm:param type="parTxRTLAlign" val="r"/>
            </dgm:alg>
            <dgm:shape xmlns:r="http://schemas.openxmlformats.org/officeDocument/2006/relationships" type="roundRect" r:blip="">
              <dgm:adjLst>
                <dgm:adj idx="1" val="0.085"/>
              </dgm:adjLst>
            </dgm:shape>
            <dgm:presOf axis="ch" ptType="node" cnt="1"/>
            <dgm:constrLst>
              <dgm:constr type="t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  <dgm:layoutNode name="outerBoxChildren">
            <dgm:choose name="Name30">
              <dgm:if name="Name31" axis="root ch" ptType="all node" st="1 1" cnt="0 0" func="cnt" op="gt" val="1">
                <dgm:alg type="lin">
                  <dgm:param type="linDir" val="fromT"/>
                  <dgm:param type="vertAlign" val="t"/>
                </dgm:alg>
              </dgm:if>
              <dgm:else name="Name32">
                <dgm:choose name="Name33">
                  <dgm:if name="Name34" func="var" arg="dir" op="equ" val="norm">
                    <dgm:alg type="lin">
                      <dgm:param type="horzAlign" val="l"/>
                    </dgm:alg>
                  </dgm:if>
                  <dgm:else name="Name35">
                    <dgm:alg type="lin">
                      <dgm:param type="linDir" val="fromR"/>
                      <dgm:param type="horz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>
              <dgm:constr type="w" for="ch" forName="oChild" refType="w"/>
              <dgm:constr type="h" for="ch" forName="oChild" refType="h"/>
            </dgm:constrLst>
            <dgm:ruleLst/>
            <dgm:forEach name="Name36" axis="ch ch" ptType="node node" st="1 1" cnt="1 0">
              <dgm:layoutNode name="oChild" styleLbl="fgAcc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forEach name="Name37" axis="followSib" ptType="sibTrans" cnt="1">
                <dgm:layoutNode name="outerSibTrans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userA"/>
                    <dgm:constr type="w" refType="userA" fact="0.015"/>
                    <dgm:constr type="h" refType="userA" fact="0.015"/>
                  </dgm:constrLst>
                  <dgm:ruleLst/>
                </dgm:layoutNode>
              </dgm:forEach>
            </dgm:forEach>
          </dgm:layoutNode>
        </dgm:layoutNode>
      </dgm:if>
      <dgm:else name="Name38"/>
    </dgm:choose>
    <dgm:choose name="Name39">
      <dgm:if name="Name40" axis="root ch" ptType="all node" st="1 1" cnt="0 0" func="cnt" op="gte" val="2">
        <dgm:layoutNode name="middleBox">
          <dgm:alg type="composite">
            <dgm:param type="horzAlign" val="none"/>
            <dgm:param type="vertAlign" val="none"/>
          </dgm:alg>
          <dgm:shape xmlns:r="http://schemas.openxmlformats.org/officeDocument/2006/relationships" r:blip="">
            <dgm:adjLst/>
          </dgm:shape>
          <dgm:presOf/>
          <dgm:choose name="Name41">
            <dgm:if name="Name42" axis="root ch" ptType="all node" st="1 1" cnt="0 0" func="cnt" op="gt" val="2">
              <dgm:choose name="Name43">
                <dgm:if name="Name44" func="var" arg="dir" op="equ" val="norm">
                  <dgm:constrLst>
                    <dgm:constr type="l" for="ch" forName="middleBoxParent"/>
                    <dgm:constr type="t" for="ch" forName="middleBoxParent"/>
                    <dgm:constr type="w" for="ch" forName="middleBoxParent" refType="w"/>
                    <dgm:constr type="h" for="ch" forName="middleBoxParent" refType="h"/>
                    <dgm:constr type="bMarg" for="ch" forName="middleBoxParent" refType="h" fact="1.8"/>
                    <dgm:constr type="l" for="ch" forName="middleBoxChildren" refType="w" fact="0.025"/>
                    <dgm:constr type="t" for="ch" forName="middleBoxChildren" refType="h" fact="0.35"/>
                    <dgm:constr type="w" for="ch" forName="middleBoxChildren" refType="w" fact="0.2"/>
                    <dgm:constr type="h" for="ch" forName="middleBoxChildren" refType="h" fact="0.575"/>
                  </dgm:constrLst>
                </dgm:if>
                <dgm:else name="Name45">
                  <dgm:constrLst>
                    <dgm:constr type="l" for="ch" forName="middleBoxParent"/>
                    <dgm:constr type="t" for="ch" forName="middleBoxParent"/>
                    <dgm:constr type="w" for="ch" forName="middleBoxParent" refType="w"/>
                    <dgm:constr type="h" for="ch" forName="middleBoxParent" refType="h"/>
                    <dgm:constr type="bMarg" for="ch" forName="middleBoxParent" refType="h" fact="1.8"/>
                    <dgm:constr type="l" for="ch" forName="middleBoxChildren" refType="w" fact="0.775"/>
                    <dgm:constr type="t" for="ch" forName="middleBoxChildren" refType="h" fact="0.35"/>
                    <dgm:constr type="w" for="ch" forName="middleBoxChildren" refType="w" fact="0.2"/>
                    <dgm:constr type="h" for="ch" forName="middleBoxChildren" refType="h" fact="0.575"/>
                  </dgm:constrLst>
                </dgm:else>
              </dgm:choose>
            </dgm:if>
            <dgm:else name="Name46">
              <dgm:constrLst>
                <dgm:constr type="l" for="ch" forName="middleBoxParent"/>
                <dgm:constr type="t" for="ch" forName="middleBoxParent"/>
                <dgm:constr type="w" for="ch" forName="middleBoxParent" refType="w"/>
                <dgm:constr type="h" for="ch" forName="middleBoxParent" refType="h"/>
                <dgm:constr type="bMarg" for="ch" forName="middleBoxParent" refType="h" fact="1.8"/>
                <dgm:constr type="l" for="ch" forName="middleBoxChildren" refType="w" fact="0.025"/>
                <dgm:constr type="t" for="ch" forName="middleBoxChildren" refType="h" fact="0.45"/>
                <dgm:constr type="w" for="ch" forName="middleBoxChildren" refType="w" fact="0.95"/>
                <dgm:constr type="h" for="ch" forName="middleBoxChildren" refType="h" fact="0.45"/>
              </dgm:constrLst>
            </dgm:else>
          </dgm:choose>
          <dgm:ruleLst/>
          <dgm:layoutNode name="middleBoxParent" styleLbl="node1">
            <dgm:alg type="tx">
              <dgm:param type="txAnchorVert" val="t"/>
              <dgm:param type="parTxLTRAlign" val="l"/>
              <dgm:param type="parTxRTLAlign" val="r"/>
            </dgm:alg>
            <dgm:shape xmlns:r="http://schemas.openxmlformats.org/officeDocument/2006/relationships" type="roundRect" r:blip="">
              <dgm:adjLst>
                <dgm:adj idx="1" val="0.105"/>
              </dgm:adjLst>
            </dgm:shape>
            <dgm:presOf axis="ch" ptType="node" st="2" cnt="1"/>
            <dgm:constrLst>
              <dgm:constr type="t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  <dgm:layoutNode name="middleBoxChildren">
            <dgm:choose name="Name47">
              <dgm:if name="Name48" axis="root ch" ptType="all node" st="1 1" cnt="0 0" func="cnt" op="gt" val="2">
                <dgm:alg type="lin">
                  <dgm:param type="linDir" val="fromT"/>
                  <dgm:param type="vertAlign" val="t"/>
                </dgm:alg>
              </dgm:if>
              <dgm:else name="Name49">
                <dgm:choose name="Name50">
                  <dgm:if name="Name51" func="var" arg="dir" op="equ" val="norm">
                    <dgm:alg type="lin">
                      <dgm:param type="horzAlign" val="l"/>
                    </dgm:alg>
                  </dgm:if>
                  <dgm:else name="Name52">
                    <dgm:alg type="lin">
                      <dgm:param type="linDir" val="fromR"/>
                      <dgm:param type="horz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>
              <dgm:constr type="w" for="ch" forName="mChild" refType="w"/>
              <dgm:constr type="h" for="ch" forName="mChild" refType="h"/>
            </dgm:constrLst>
            <dgm:ruleLst/>
            <dgm:forEach name="Name53" axis="ch ch" ptType="node node" st="2 1" cnt="1 0">
              <dgm:layoutNode name="mChild" styleLbl="fgAcc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forEach name="Name54" axis="followSib" ptType="sibTrans" cnt="1">
                <dgm:layoutNode name="middleSibTrans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userA"/>
                    <dgm:constr type="w" refType="userA" fact="0.015"/>
                    <dgm:constr type="h" refType="userA" fact="0.015"/>
                  </dgm:constrLst>
                  <dgm:ruleLst/>
                </dgm:layoutNode>
              </dgm:forEach>
            </dgm:forEach>
          </dgm:layoutNode>
        </dgm:layoutNode>
      </dgm:if>
      <dgm:else name="Name55"/>
    </dgm:choose>
    <dgm:choose name="Name56">
      <dgm:if name="Name57" axis="root ch" ptType="all node" st="1 1" cnt="0 0" func="cnt" op="gte" val="3">
        <dgm:layoutNode name="centerBox">
          <dgm:alg type="composite">
            <dgm:param type="horzAlign" val="none"/>
            <dgm:param type="vertAlign" val="none"/>
          </dgm:alg>
          <dgm:shape xmlns:r="http://schemas.openxmlformats.org/officeDocument/2006/relationships" r:blip="">
            <dgm:adjLst/>
          </dgm:shape>
          <dgm:presOf/>
          <dgm:choose name="Name58">
            <dgm:if name="Name59" axis="ch ch" ptType="node node" st="3 1" cnt="1 0" func="cnt" op="gt" val="0">
              <dgm:constrLst>
                <dgm:constr type="l" for="ch" forName="centerBoxParent"/>
                <dgm:constr type="t" for="ch" forName="centerBoxParent"/>
                <dgm:constr type="w" for="ch" forName="centerBoxParent" refType="w"/>
                <dgm:constr type="h" for="ch" forName="centerBoxParent" refType="h"/>
                <dgm:constr type="bMarg" for="ch" forName="centerBoxParent" refType="h" fact="1.6"/>
                <dgm:constr type="l" for="ch" forName="centerBoxChildren" refType="w" fact="0.025"/>
                <dgm:constr type="t" for="ch" forName="centerBoxChildren" refType="h" fact="0.45"/>
                <dgm:constr type="w" for="ch" forName="centerBoxChildren" refType="w" fact="0.95"/>
                <dgm:constr type="h" for="ch" forName="centerBoxChildren" refType="h" fact="0.45"/>
              </dgm:constrLst>
            </dgm:if>
            <dgm:else name="Name60">
              <dgm:constrLst>
                <dgm:constr type="l" for="ch" forName="centerBoxParent"/>
                <dgm:constr type="t" for="ch" forName="centerBoxParent"/>
                <dgm:constr type="w" for="ch" forName="centerBoxParent" refType="w"/>
                <dgm:constr type="h" for="ch" forName="centerBoxParent" refType="h"/>
              </dgm:constrLst>
            </dgm:else>
          </dgm:choose>
          <dgm:ruleLst/>
          <dgm:layoutNode name="centerBoxParent" styleLbl="node1">
            <dgm:alg type="tx">
              <dgm:param type="txAnchorVert" val="t"/>
              <dgm:param type="parTxLTRAlign" val="l"/>
              <dgm:param type="parTxRTLAlign" val="r"/>
            </dgm:alg>
            <dgm:shape xmlns:r="http://schemas.openxmlformats.org/officeDocument/2006/relationships" type="roundRect" r:blip="">
              <dgm:adjLst>
                <dgm:adj idx="1" val="0.105"/>
              </dgm:adjLst>
            </dgm:shape>
            <dgm:presOf axis="ch" ptType="node" st="3" cnt="1"/>
            <dgm:constrLst>
              <dgm:constr type="t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  <dgm:choose name="Name61">
            <dgm:if name="Name62" axis="ch ch" ptType="node node" st="3 1" cnt="1 0" func="cnt" op="gt" val="0">
              <dgm:layoutNode name="centerBoxChildren">
                <dgm:choose name="Name63">
                  <dgm:if name="Name64" func="var" arg="dir" op="equ" val="norm">
                    <dgm:alg type="lin">
                      <dgm:param type="horzAlign" val="l"/>
                    </dgm:alg>
                  </dgm:if>
                  <dgm:else name="Name65">
                    <dgm:alg type="lin">
                      <dgm:param type="linDir" val="fromR"/>
                      <dgm:param type="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cChild" refType="w"/>
                  <dgm:constr type="h" for="ch" forName="cChild" refType="h"/>
                </dgm:constrLst>
                <dgm:ruleLst/>
                <dgm:forEach name="Name66" axis="ch ch" ptType="node node" st="3 1" cnt="1 0">
                  <dgm:layoutNode name="cChild" styleLbl="fgAcc1">
                    <dgm:varLst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05"/>
                      </dgm:adjLst>
                    </dgm:shape>
                    <dgm:presOf axis="desOrSelf" ptType="node"/>
                    <dgm:constrLst>
                      <dgm:constr type="tMarg" refType="primFontSz" fact="0.3"/>
                      <dgm:constr type="bMarg" refType="primFontSz" fact="0.3"/>
                      <dgm:constr type="lMarg" refType="primFontSz" fact="0.3"/>
                      <dgm:constr type="rMarg" refType="primFontSz" fact="0.3"/>
                    </dgm:constrLst>
                    <dgm:ruleLst>
                      <dgm:rule type="primFontSz" val="5" fact="NaN" max="NaN"/>
                    </dgm:ruleLst>
                  </dgm:layoutNode>
                  <dgm:forEach name="Name67" axis="followSib" ptType="sibTrans" cnt="1">
                    <dgm:layoutNode name="centerSibTrans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  <dgm:constrLst>
                        <dgm:constr type="userA"/>
                        <dgm:constr type="w" refType="userA" fact="0.015"/>
                        <dgm:constr type="h" refType="userA" fact="0.015"/>
                      </dgm:constrLst>
                      <dgm:ruleLst/>
                    </dgm:layoutNode>
                  </dgm:forEach>
                </dgm:forEach>
              </dgm:layoutNode>
            </dgm:if>
            <dgm:else name="Name68"/>
          </dgm:choose>
        </dgm:layoutNode>
      </dgm:if>
      <dgm:else name="Name69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D770A6F4-96F2-4F0F-B574-3F3A973A6A00}" type="datetimeFigureOut">
              <a:rPr lang="zh-CN" altLang="en-US"/>
              <a:pPr>
                <a:defRPr/>
              </a:pPr>
              <a:t>2015/9/17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Calibri" pitchFamily="34" charset="0"/>
              </a:defRPr>
            </a:lvl1pPr>
          </a:lstStyle>
          <a:p>
            <a:pPr>
              <a:defRPr/>
            </a:pPr>
            <a:fld id="{4114B41A-8D6B-4F16-8C87-A4002D5D901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63834137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6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73BE8BAD-F690-4EEE-BC80-B5559A48699B}" type="slidenum">
              <a:rPr lang="zh-CN" altLang="en-US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2765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FFC2C1E9-9373-4EAA-B3D9-8F0E416BE1A5}" type="slidenum">
              <a:rPr lang="zh-CN" altLang="en-US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4529B66-D604-4CFB-B9F2-7718ED3179D4}" type="slidenum">
              <a:rPr lang="zh-CN" altLang="en-US" smtClean="0"/>
              <a:pPr/>
              <a:t>11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 smtClean="0"/>
          </a:p>
        </p:txBody>
      </p:sp>
      <p:sp>
        <p:nvSpPr>
          <p:cNvPr id="297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64819D1-2E92-41F0-B200-491BDF68E0B4}" type="slidenum">
              <a:rPr lang="zh-CN" altLang="en-US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392164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3072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CCC533BC-E4B4-4FA8-B855-C90F2D520338}" type="slidenum">
              <a:rPr lang="zh-CN" altLang="en-US"/>
              <a:pPr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317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92B0BD9E-CAAC-41FD-921C-820A0CE80646}" type="slidenum">
              <a:rPr lang="zh-CN" altLang="en-US"/>
              <a:pPr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en-US" altLang="zh-CN" sz="2400" b="0" dirty="0" smtClean="0">
              <a:solidFill>
                <a:srgbClr val="000000"/>
              </a:solidFill>
            </a:endParaRPr>
          </a:p>
          <a:p>
            <a:endParaRPr kumimoji="1" lang="en-US" altLang="zh-CN" sz="2400" b="0" dirty="0" smtClean="0">
              <a:solidFill>
                <a:srgbClr val="000000"/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425AEAA-8C7C-4787-94D1-A6C5E00160E0}" type="slidenum">
              <a:rPr lang="zh-CN" altLang="en-US" smtClean="0"/>
              <a:pPr>
                <a:defRPr/>
              </a:pPr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smtClean="0"/>
              <a:t>什么是</a:t>
            </a:r>
            <a:r>
              <a:rPr lang="en-US" altLang="zh-CN" smtClean="0"/>
              <a:t>5G</a:t>
            </a:r>
            <a:r>
              <a:rPr lang="zh-CN" altLang="en-US" smtClean="0"/>
              <a:t>（演进和新空口），</a:t>
            </a:r>
            <a:r>
              <a:rPr lang="en-US" altLang="zh-CN" smtClean="0"/>
              <a:t>5G</a:t>
            </a:r>
            <a:r>
              <a:rPr lang="zh-CN" altLang="en-US" smtClean="0"/>
              <a:t>怎么构成</a:t>
            </a:r>
            <a:r>
              <a:rPr lang="en-US" altLang="zh-CN" smtClean="0"/>
              <a:t>(phase 1/2 organization)</a:t>
            </a:r>
            <a:r>
              <a:rPr lang="zh-CN" altLang="en-US" smtClean="0"/>
              <a:t>，</a:t>
            </a:r>
            <a:r>
              <a:rPr lang="en-US" altLang="zh-CN" smtClean="0"/>
              <a:t>5G</a:t>
            </a:r>
            <a:r>
              <a:rPr lang="zh-CN" altLang="en-US" smtClean="0"/>
              <a:t>怎么组织，</a:t>
            </a:r>
            <a:r>
              <a:rPr lang="en-US" altLang="zh-CN" smtClean="0"/>
              <a:t>5G</a:t>
            </a:r>
            <a:r>
              <a:rPr lang="zh-CN" altLang="en-US" smtClean="0"/>
              <a:t>部署规划（</a:t>
            </a:r>
            <a:r>
              <a:rPr lang="en-US" altLang="zh-CN" smtClean="0"/>
              <a:t>smooth transition</a:t>
            </a:r>
            <a:r>
              <a:rPr lang="zh-CN" altLang="en-US" smtClean="0"/>
              <a:t>）</a:t>
            </a:r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52B136C9-B0B5-4F98-A897-E94D50555E93}" type="slidenum">
              <a:rPr lang="zh-CN" altLang="en-US"/>
              <a:pPr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204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8EE55B78-DB39-4545-8DDC-FE36525F7A7C}" type="slidenum">
              <a:rPr lang="zh-CN" altLang="en-US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2150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4138F2A-C68E-495B-B172-238A27B0C776}" type="slidenum">
              <a:rPr lang="zh-CN" altLang="en-US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2253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946109A-A106-4179-B7C3-585AFD9F6C41}" type="slidenum">
              <a:rPr lang="zh-CN" altLang="en-US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235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48E7FD5-F8C1-45AC-93F3-B1821552D942}" type="slidenum">
              <a:rPr lang="zh-CN" altLang="en-US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2458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5CDCF8E-0979-4E05-8057-FBCE8F06C9A4}" type="slidenum">
              <a:rPr lang="zh-CN" altLang="en-US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2458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5CDCF8E-0979-4E05-8057-FBCE8F06C9A4}" type="slidenum">
              <a:rPr lang="zh-CN" altLang="en-US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 smtClean="0"/>
              <a:t>New FS to be included in phase 1 SI/WI, </a:t>
            </a:r>
            <a:r>
              <a:rPr lang="zh-CN" altLang="en-US" smtClean="0"/>
              <a:t>删掉</a:t>
            </a:r>
            <a:r>
              <a:rPr lang="en-US" altLang="zh-CN" smtClean="0"/>
              <a:t>4G/4.5G</a:t>
            </a:r>
            <a:r>
              <a:rPr lang="zh-CN" altLang="en-US" smtClean="0"/>
              <a:t>，增加需求</a:t>
            </a:r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3031C7D9-5F96-43A4-A61C-0E6DDAD794B3}" type="slidenum">
              <a:rPr lang="zh-CN" altLang="en-US" smtClean="0"/>
              <a:pPr/>
              <a:t>8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7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  <p:sp>
        <p:nvSpPr>
          <p:cNvPr id="2662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3593211-4693-4D28-9897-913247064FCB}" type="slidenum">
              <a:rPr lang="zh-CN" altLang="en-US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 txBox="1">
            <a:spLocks/>
          </p:cNvSpPr>
          <p:nvPr/>
        </p:nvSpPr>
        <p:spPr>
          <a:xfrm>
            <a:off x="827088" y="4437063"/>
            <a:ext cx="7772400" cy="86360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defRPr sz="3200" b="1" spc="3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eaLnBrk="1" fontAlgn="auto" hangingPunct="1">
              <a:spcAft>
                <a:spcPts val="0"/>
              </a:spcAft>
              <a:defRPr/>
            </a:pPr>
            <a:endParaRPr lang="zh-CN" altLang="en-US" sz="2000" dirty="0">
              <a:solidFill>
                <a:schemeClr val="tx1"/>
              </a:solidFill>
              <a:latin typeface="华文中宋" pitchFamily="2" charset="-122"/>
              <a:ea typeface="华文中宋" pitchFamily="2" charset="-122"/>
              <a:cs typeface="+mj-cs"/>
            </a:endParaRPr>
          </a:p>
        </p:txBody>
      </p:sp>
      <p:sp>
        <p:nvSpPr>
          <p:cNvPr id="3" name="标题 1"/>
          <p:cNvSpPr>
            <a:spLocks noGrp="1"/>
          </p:cNvSpPr>
          <p:nvPr>
            <p:ph type="ctrTitle"/>
          </p:nvPr>
        </p:nvSpPr>
        <p:spPr>
          <a:xfrm>
            <a:off x="685800" y="2492896"/>
            <a:ext cx="7772400" cy="864096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lnSpc>
                <a:spcPct val="100000"/>
              </a:lnSpc>
              <a:defRPr sz="3600" b="1" spc="30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5" name="副标题 2"/>
          <p:cNvSpPr>
            <a:spLocks noGrp="1"/>
          </p:cNvSpPr>
          <p:nvPr>
            <p:ph type="subTitle" idx="1"/>
          </p:nvPr>
        </p:nvSpPr>
        <p:spPr>
          <a:xfrm>
            <a:off x="1371362" y="3886200"/>
            <a:ext cx="6401276" cy="1752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  <p:sp>
        <p:nvSpPr>
          <p:cNvPr id="7" name="TextBox 6"/>
          <p:cNvSpPr txBox="1"/>
          <p:nvPr userDrawn="1"/>
        </p:nvSpPr>
        <p:spPr>
          <a:xfrm>
            <a:off x="0" y="0"/>
            <a:ext cx="54360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3GPP RAN workshop on 5G</a:t>
            </a:r>
          </a:p>
          <a:p>
            <a:r>
              <a:rPr lang="en-US" altLang="zh-CN" dirty="0" smtClean="0"/>
              <a:t>Phoenix, AZ, USA, September 17-18, 2015.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53A4A-9C77-4FDD-B4F5-CAB3FAD1252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53A4A-9C77-4FDD-B4F5-CAB3FAD1252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53A4A-9C77-4FDD-B4F5-CAB3FAD1252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53A4A-9C77-4FDD-B4F5-CAB3FAD1252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53A4A-9C77-4FDD-B4F5-CAB3FAD1252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53A4A-9C77-4FDD-B4F5-CAB3FAD1252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" descr="ppt模板-0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3" y="197768"/>
            <a:ext cx="7699585" cy="494928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2200" b="1">
                <a:solidFill>
                  <a:schemeClr val="bg1"/>
                </a:solidFill>
                <a:latin typeface="Times New Roman" pitchFamily="18" charset="0"/>
                <a:ea typeface="华文中宋" pitchFamily="2" charset="-122"/>
                <a:cs typeface="Times New Roman" pitchFamily="18" charset="0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2" y="1412776"/>
            <a:ext cx="8229600" cy="4680520"/>
          </a:xfrm>
          <a:prstGeom prst="rect">
            <a:avLst/>
          </a:prstGeom>
        </p:spPr>
        <p:txBody>
          <a:bodyPr/>
          <a:lstStyle>
            <a:lvl1pPr marL="342900" indent="-342900">
              <a:lnSpc>
                <a:spcPct val="150000"/>
              </a:lnSpc>
              <a:buClr>
                <a:srgbClr val="000099"/>
              </a:buClr>
              <a:buFont typeface="Wingdings" pitchFamily="2" charset="2"/>
              <a:buChar char="n"/>
              <a:defRPr sz="2400">
                <a:latin typeface="Times New Roman" pitchFamily="18" charset="0"/>
                <a:ea typeface="华文中宋" pitchFamily="2" charset="-122"/>
                <a:cs typeface="Times New Roman" pitchFamily="18" charset="0"/>
              </a:defRPr>
            </a:lvl1pPr>
            <a:lvl2pPr marL="742950" indent="-285750">
              <a:lnSpc>
                <a:spcPct val="150000"/>
              </a:lnSpc>
              <a:buClr>
                <a:srgbClr val="003399"/>
              </a:buClr>
              <a:buFont typeface="Wingdings" pitchFamily="2" charset="2"/>
              <a:buChar char="u"/>
              <a:defRPr sz="2000">
                <a:latin typeface="Times New Roman" pitchFamily="18" charset="0"/>
                <a:ea typeface="华文中宋" pitchFamily="2" charset="-122"/>
                <a:cs typeface="Times New Roman" pitchFamily="18" charset="0"/>
              </a:defRPr>
            </a:lvl2pPr>
            <a:lvl3pPr marL="1143000" indent="-228600">
              <a:lnSpc>
                <a:spcPct val="150000"/>
              </a:lnSpc>
              <a:buClr>
                <a:srgbClr val="003399"/>
              </a:buClr>
              <a:buFont typeface="Wingdings" pitchFamily="2" charset="2"/>
              <a:buChar char="Ø"/>
              <a:defRPr sz="1700">
                <a:latin typeface="Times New Roman" pitchFamily="18" charset="0"/>
                <a:ea typeface="华文中宋" pitchFamily="2" charset="-122"/>
                <a:cs typeface="Times New Roman" pitchFamily="18" charset="0"/>
              </a:defRPr>
            </a:lvl3pPr>
            <a:lvl4pPr marL="1600200" indent="-228600">
              <a:buFontTx/>
              <a:buBlip>
                <a:blip r:embed="rId3"/>
              </a:buBlip>
              <a:defRPr sz="1600">
                <a:latin typeface="Times New Roman" pitchFamily="18" charset="0"/>
                <a:ea typeface="华文中宋" pitchFamily="2" charset="-122"/>
                <a:cs typeface="Times New Roman" pitchFamily="18" charset="0"/>
              </a:defRPr>
            </a:lvl4pPr>
            <a:lvl5pPr>
              <a:defRPr sz="1400">
                <a:latin typeface="Times New Roman" pitchFamily="18" charset="0"/>
                <a:ea typeface="华文中宋" pitchFamily="2" charset="-122"/>
                <a:cs typeface="Times New Roman" pitchFamily="18" charset="0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 smtClean="0"/>
          </a:p>
        </p:txBody>
      </p:sp>
      <p:sp>
        <p:nvSpPr>
          <p:cNvPr id="5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mtClean="0">
                <a:latin typeface="Calibri" pitchFamily="34" charset="0"/>
              </a:defRPr>
            </a:lvl1pPr>
          </a:lstStyle>
          <a:p>
            <a:pPr>
              <a:defRPr/>
            </a:pPr>
            <a:fld id="{D44F8E79-2D5C-49DD-8202-616106C235E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ppt模板-03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492500" y="2781300"/>
            <a:ext cx="1876425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zh-CN" altLang="en-US" sz="6600" b="1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rPr>
              <a:t>谢谢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737571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53A4A-9C77-4FDD-B4F5-CAB3FAD1252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53A4A-9C77-4FDD-B4F5-CAB3FAD1252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53A4A-9C77-4FDD-B4F5-CAB3FAD1252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53A4A-9C77-4FDD-B4F5-CAB3FAD1252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53A4A-9C77-4FDD-B4F5-CAB3FAD1252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59" r:id="rId1"/>
    <p:sldLayoutId id="2147483760" r:id="rId2"/>
    <p:sldLayoutId id="2147483761" r:id="rId3"/>
    <p:sldLayoutId id="2147483774" r:id="rId4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853A4A-9C77-4FDD-B4F5-CAB3FAD1252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emf"/><Relationship Id="rId7" Type="http://schemas.openxmlformats.org/officeDocument/2006/relationships/image" Target="../media/image14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emf"/><Relationship Id="rId5" Type="http://schemas.openxmlformats.org/officeDocument/2006/relationships/image" Target="../media/image12.emf"/><Relationship Id="rId4" Type="http://schemas.openxmlformats.org/officeDocument/2006/relationships/image" Target="../media/image11.emf"/><Relationship Id="rId9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e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492375"/>
            <a:ext cx="7772400" cy="115252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altLang="zh-CN" dirty="0" smtClean="0"/>
              <a:t>Vision and Technologies for 5G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altLang="zh-CN" dirty="0" smtClean="0"/>
              <a:t>CMCC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308304" y="44624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RWS-150089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标题 1"/>
          <p:cNvSpPr>
            <a:spLocks noGrp="1"/>
          </p:cNvSpPr>
          <p:nvPr>
            <p:ph type="title"/>
          </p:nvPr>
        </p:nvSpPr>
        <p:spPr bwMode="auto">
          <a:xfrm>
            <a:off x="179388" y="198438"/>
            <a:ext cx="7699375" cy="493712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 smtClean="0"/>
              <a:t>New Radio: mmW channel modeling </a:t>
            </a:r>
            <a:endParaRPr lang="zh-CN" altLang="en-US" smtClean="0"/>
          </a:p>
        </p:txBody>
      </p:sp>
      <p:sp>
        <p:nvSpPr>
          <p:cNvPr id="13315" name="内容占位符 2"/>
          <p:cNvSpPr>
            <a:spLocks noGrp="1"/>
          </p:cNvSpPr>
          <p:nvPr>
            <p:ph idx="1"/>
          </p:nvPr>
        </p:nvSpPr>
        <p:spPr bwMode="auto">
          <a:xfrm>
            <a:off x="395288" y="692150"/>
            <a:ext cx="8229600" cy="4679950"/>
          </a:xfr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00000"/>
              </a:lnSpc>
              <a:defRPr/>
            </a:pPr>
            <a:r>
              <a:rPr lang="en-US" altLang="zh-CN" sz="2000" dirty="0" smtClean="0">
                <a:latin typeface="+mj-lt"/>
              </a:rPr>
              <a:t>6-100GHz channel modeling is still blank in 3GPP</a:t>
            </a:r>
          </a:p>
          <a:p>
            <a:pPr>
              <a:lnSpc>
                <a:spcPct val="100000"/>
              </a:lnSpc>
              <a:defRPr/>
            </a:pPr>
            <a:r>
              <a:rPr lang="en-US" altLang="zh-CN" sz="2000" dirty="0" smtClean="0">
                <a:latin typeface="+mj-lt"/>
              </a:rPr>
              <a:t>Channel characteristic in high frequency</a:t>
            </a:r>
          </a:p>
          <a:p>
            <a:pPr lvl="1">
              <a:lnSpc>
                <a:spcPct val="100000"/>
              </a:lnSpc>
              <a:defRPr/>
            </a:pPr>
            <a:endParaRPr lang="en-US" altLang="zh-CN" sz="1800" dirty="0" smtClean="0">
              <a:latin typeface="+mj-lt"/>
            </a:endParaRPr>
          </a:p>
          <a:p>
            <a:pPr lvl="1">
              <a:lnSpc>
                <a:spcPct val="100000"/>
              </a:lnSpc>
              <a:defRPr/>
            </a:pPr>
            <a:endParaRPr lang="en-US" altLang="zh-CN" sz="1800" dirty="0" smtClean="0">
              <a:latin typeface="+mj-lt"/>
            </a:endParaRPr>
          </a:p>
          <a:p>
            <a:pPr lvl="1">
              <a:lnSpc>
                <a:spcPct val="100000"/>
              </a:lnSpc>
              <a:defRPr/>
            </a:pPr>
            <a:endParaRPr lang="en-US" altLang="zh-CN" sz="1800" dirty="0" smtClean="0">
              <a:latin typeface="+mj-lt"/>
            </a:endParaRPr>
          </a:p>
          <a:p>
            <a:pPr lvl="1">
              <a:lnSpc>
                <a:spcPct val="100000"/>
              </a:lnSpc>
              <a:defRPr/>
            </a:pPr>
            <a:endParaRPr lang="en-US" altLang="zh-CN" sz="1800" dirty="0" smtClean="0">
              <a:latin typeface="+mj-lt"/>
            </a:endParaRPr>
          </a:p>
          <a:p>
            <a:pPr lvl="1">
              <a:lnSpc>
                <a:spcPct val="100000"/>
              </a:lnSpc>
              <a:defRPr/>
            </a:pPr>
            <a:endParaRPr lang="en-US" altLang="zh-CN" sz="1800" dirty="0" smtClean="0">
              <a:latin typeface="+mj-lt"/>
            </a:endParaRPr>
          </a:p>
          <a:p>
            <a:pPr lvl="1">
              <a:lnSpc>
                <a:spcPct val="100000"/>
              </a:lnSpc>
              <a:defRPr/>
            </a:pPr>
            <a:endParaRPr lang="en-US" altLang="zh-CN" sz="1800" dirty="0" smtClean="0">
              <a:latin typeface="+mj-lt"/>
            </a:endParaRPr>
          </a:p>
          <a:p>
            <a:pPr lvl="1">
              <a:lnSpc>
                <a:spcPct val="100000"/>
              </a:lnSpc>
              <a:defRPr/>
            </a:pPr>
            <a:endParaRPr lang="en-US" altLang="zh-CN" sz="1800" dirty="0" smtClean="0">
              <a:latin typeface="+mj-lt"/>
            </a:endParaRPr>
          </a:p>
          <a:p>
            <a:pPr lvl="1">
              <a:lnSpc>
                <a:spcPct val="100000"/>
              </a:lnSpc>
              <a:defRPr/>
            </a:pPr>
            <a:endParaRPr lang="en-US" altLang="zh-CN" sz="1800" dirty="0" smtClean="0">
              <a:latin typeface="+mj-lt"/>
            </a:endParaRPr>
          </a:p>
        </p:txBody>
      </p:sp>
      <p:grpSp>
        <p:nvGrpSpPr>
          <p:cNvPr id="12292" name="组合 101"/>
          <p:cNvGrpSpPr>
            <a:grpSpLocks/>
          </p:cNvGrpSpPr>
          <p:nvPr/>
        </p:nvGrpSpPr>
        <p:grpSpPr bwMode="auto">
          <a:xfrm>
            <a:off x="3203575" y="4840288"/>
            <a:ext cx="2447925" cy="1397000"/>
            <a:chOff x="4211960" y="4437112"/>
            <a:chExt cx="3168659" cy="1745825"/>
          </a:xfrm>
        </p:grpSpPr>
        <p:grpSp>
          <p:nvGrpSpPr>
            <p:cNvPr id="12323" name="Group 13"/>
            <p:cNvGrpSpPr>
              <a:grpSpLocks/>
            </p:cNvGrpSpPr>
            <p:nvPr/>
          </p:nvGrpSpPr>
          <p:grpSpPr bwMode="auto">
            <a:xfrm>
              <a:off x="4211960" y="5373216"/>
              <a:ext cx="3168659" cy="727979"/>
              <a:chOff x="1189" y="1671"/>
              <a:chExt cx="3368" cy="781"/>
            </a:xfrm>
          </p:grpSpPr>
          <p:sp>
            <p:nvSpPr>
              <p:cNvPr id="12353" name="Oval 11"/>
              <p:cNvSpPr>
                <a:spLocks noChangeArrowheads="1"/>
              </p:cNvSpPr>
              <p:nvPr/>
            </p:nvSpPr>
            <p:spPr bwMode="auto">
              <a:xfrm>
                <a:off x="1189" y="1671"/>
                <a:ext cx="3368" cy="781"/>
              </a:xfrm>
              <a:prstGeom prst="ellipse">
                <a:avLst/>
              </a:prstGeom>
              <a:solidFill>
                <a:srgbClr val="CCFFCC">
                  <a:alpha val="47842"/>
                </a:srgbClr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2354" name="Oval 12"/>
              <p:cNvSpPr>
                <a:spLocks noChangeArrowheads="1"/>
              </p:cNvSpPr>
              <p:nvPr/>
            </p:nvSpPr>
            <p:spPr bwMode="auto">
              <a:xfrm>
                <a:off x="1189" y="1671"/>
                <a:ext cx="3368" cy="781"/>
              </a:xfrm>
              <a:prstGeom prst="ellipse">
                <a:avLst/>
              </a:prstGeom>
              <a:noFill/>
              <a:ln w="11113" cap="rnd">
                <a:solidFill>
                  <a:srgbClr val="58585A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zh-CN" altLang="en-US">
                  <a:latin typeface="Calibri" pitchFamily="34" charset="0"/>
                </a:endParaRPr>
              </a:p>
            </p:txBody>
          </p:sp>
        </p:grpSp>
        <p:grpSp>
          <p:nvGrpSpPr>
            <p:cNvPr id="12324" name="Group 82"/>
            <p:cNvGrpSpPr>
              <a:grpSpLocks/>
            </p:cNvGrpSpPr>
            <p:nvPr/>
          </p:nvGrpSpPr>
          <p:grpSpPr bwMode="auto">
            <a:xfrm>
              <a:off x="4932040" y="4437112"/>
              <a:ext cx="326223" cy="1371055"/>
              <a:chOff x="1955" y="1262"/>
              <a:chExt cx="258" cy="872"/>
            </a:xfrm>
          </p:grpSpPr>
          <p:grpSp>
            <p:nvGrpSpPr>
              <p:cNvPr id="12335" name="Group 66"/>
              <p:cNvGrpSpPr>
                <a:grpSpLocks/>
              </p:cNvGrpSpPr>
              <p:nvPr/>
            </p:nvGrpSpPr>
            <p:grpSpPr bwMode="auto">
              <a:xfrm>
                <a:off x="2059" y="1356"/>
                <a:ext cx="49" cy="84"/>
                <a:chOff x="2059" y="1356"/>
                <a:chExt cx="49" cy="84"/>
              </a:xfrm>
            </p:grpSpPr>
            <p:sp>
              <p:nvSpPr>
                <p:cNvPr id="12351" name="Freeform 64"/>
                <p:cNvSpPr>
                  <a:spLocks/>
                </p:cNvSpPr>
                <p:nvPr/>
              </p:nvSpPr>
              <p:spPr bwMode="auto">
                <a:xfrm>
                  <a:off x="2059" y="1356"/>
                  <a:ext cx="49" cy="84"/>
                </a:xfrm>
                <a:custGeom>
                  <a:avLst/>
                  <a:gdLst>
                    <a:gd name="T0" fmla="*/ 10 w 49"/>
                    <a:gd name="T1" fmla="*/ 18 h 84"/>
                    <a:gd name="T2" fmla="*/ 26 w 49"/>
                    <a:gd name="T3" fmla="*/ 0 h 84"/>
                    <a:gd name="T4" fmla="*/ 45 w 49"/>
                    <a:gd name="T5" fmla="*/ 18 h 84"/>
                    <a:gd name="T6" fmla="*/ 49 w 49"/>
                    <a:gd name="T7" fmla="*/ 68 h 84"/>
                    <a:gd name="T8" fmla="*/ 26 w 49"/>
                    <a:gd name="T9" fmla="*/ 84 h 84"/>
                    <a:gd name="T10" fmla="*/ 0 w 49"/>
                    <a:gd name="T11" fmla="*/ 68 h 84"/>
                    <a:gd name="T12" fmla="*/ 10 w 49"/>
                    <a:gd name="T13" fmla="*/ 18 h 8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49"/>
                    <a:gd name="T22" fmla="*/ 0 h 84"/>
                    <a:gd name="T23" fmla="*/ 49 w 49"/>
                    <a:gd name="T24" fmla="*/ 84 h 8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49" h="84">
                      <a:moveTo>
                        <a:pt x="10" y="18"/>
                      </a:moveTo>
                      <a:lnTo>
                        <a:pt x="26" y="0"/>
                      </a:lnTo>
                      <a:lnTo>
                        <a:pt x="45" y="18"/>
                      </a:lnTo>
                      <a:lnTo>
                        <a:pt x="49" y="68"/>
                      </a:lnTo>
                      <a:lnTo>
                        <a:pt x="26" y="84"/>
                      </a:lnTo>
                      <a:lnTo>
                        <a:pt x="0" y="68"/>
                      </a:lnTo>
                      <a:lnTo>
                        <a:pt x="10" y="1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2352" name="Freeform 65"/>
                <p:cNvSpPr>
                  <a:spLocks/>
                </p:cNvSpPr>
                <p:nvPr/>
              </p:nvSpPr>
              <p:spPr bwMode="auto">
                <a:xfrm>
                  <a:off x="2059" y="1356"/>
                  <a:ext cx="49" cy="84"/>
                </a:xfrm>
                <a:custGeom>
                  <a:avLst/>
                  <a:gdLst>
                    <a:gd name="T0" fmla="*/ 10 w 49"/>
                    <a:gd name="T1" fmla="*/ 18 h 84"/>
                    <a:gd name="T2" fmla="*/ 26 w 49"/>
                    <a:gd name="T3" fmla="*/ 0 h 84"/>
                    <a:gd name="T4" fmla="*/ 45 w 49"/>
                    <a:gd name="T5" fmla="*/ 18 h 84"/>
                    <a:gd name="T6" fmla="*/ 49 w 49"/>
                    <a:gd name="T7" fmla="*/ 68 h 84"/>
                    <a:gd name="T8" fmla="*/ 26 w 49"/>
                    <a:gd name="T9" fmla="*/ 84 h 84"/>
                    <a:gd name="T10" fmla="*/ 0 w 49"/>
                    <a:gd name="T11" fmla="*/ 68 h 84"/>
                    <a:gd name="T12" fmla="*/ 10 w 49"/>
                    <a:gd name="T13" fmla="*/ 18 h 8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49"/>
                    <a:gd name="T22" fmla="*/ 0 h 84"/>
                    <a:gd name="T23" fmla="*/ 49 w 49"/>
                    <a:gd name="T24" fmla="*/ 84 h 8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49" h="84">
                      <a:moveTo>
                        <a:pt x="10" y="18"/>
                      </a:moveTo>
                      <a:lnTo>
                        <a:pt x="26" y="0"/>
                      </a:lnTo>
                      <a:lnTo>
                        <a:pt x="45" y="18"/>
                      </a:lnTo>
                      <a:lnTo>
                        <a:pt x="49" y="68"/>
                      </a:lnTo>
                      <a:lnTo>
                        <a:pt x="26" y="84"/>
                      </a:lnTo>
                      <a:lnTo>
                        <a:pt x="0" y="68"/>
                      </a:lnTo>
                      <a:lnTo>
                        <a:pt x="10" y="18"/>
                      </a:lnTo>
                      <a:close/>
                    </a:path>
                  </a:pathLst>
                </a:custGeom>
                <a:noFill/>
                <a:ln w="22225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2336" name="Freeform 67"/>
              <p:cNvSpPr>
                <a:spLocks/>
              </p:cNvSpPr>
              <p:nvPr/>
            </p:nvSpPr>
            <p:spPr bwMode="auto">
              <a:xfrm>
                <a:off x="1955" y="1999"/>
                <a:ext cx="258" cy="65"/>
              </a:xfrm>
              <a:custGeom>
                <a:avLst/>
                <a:gdLst>
                  <a:gd name="T0" fmla="*/ 0 w 258"/>
                  <a:gd name="T1" fmla="*/ 65 h 65"/>
                  <a:gd name="T2" fmla="*/ 130 w 258"/>
                  <a:gd name="T3" fmla="*/ 0 h 65"/>
                  <a:gd name="T4" fmla="*/ 258 w 258"/>
                  <a:gd name="T5" fmla="*/ 65 h 65"/>
                  <a:gd name="T6" fmla="*/ 0 60000 65536"/>
                  <a:gd name="T7" fmla="*/ 0 60000 65536"/>
                  <a:gd name="T8" fmla="*/ 0 60000 65536"/>
                  <a:gd name="T9" fmla="*/ 0 w 258"/>
                  <a:gd name="T10" fmla="*/ 0 h 65"/>
                  <a:gd name="T11" fmla="*/ 258 w 258"/>
                  <a:gd name="T12" fmla="*/ 65 h 6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58" h="65">
                    <a:moveTo>
                      <a:pt x="0" y="65"/>
                    </a:moveTo>
                    <a:lnTo>
                      <a:pt x="130" y="0"/>
                    </a:lnTo>
                    <a:lnTo>
                      <a:pt x="258" y="65"/>
                    </a:ln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37" name="Freeform 68"/>
              <p:cNvSpPr>
                <a:spLocks/>
              </p:cNvSpPr>
              <p:nvPr/>
            </p:nvSpPr>
            <p:spPr bwMode="auto">
              <a:xfrm>
                <a:off x="1955" y="1322"/>
                <a:ext cx="258" cy="812"/>
              </a:xfrm>
              <a:custGeom>
                <a:avLst/>
                <a:gdLst>
                  <a:gd name="T0" fmla="*/ 130 w 258"/>
                  <a:gd name="T1" fmla="*/ 0 h 812"/>
                  <a:gd name="T2" fmla="*/ 130 w 258"/>
                  <a:gd name="T3" fmla="*/ 812 h 812"/>
                  <a:gd name="T4" fmla="*/ 0 w 258"/>
                  <a:gd name="T5" fmla="*/ 742 h 812"/>
                  <a:gd name="T6" fmla="*/ 130 w 258"/>
                  <a:gd name="T7" fmla="*/ 0 h 812"/>
                  <a:gd name="T8" fmla="*/ 258 w 258"/>
                  <a:gd name="T9" fmla="*/ 742 h 812"/>
                  <a:gd name="T10" fmla="*/ 130 w 258"/>
                  <a:gd name="T11" fmla="*/ 812 h 81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58"/>
                  <a:gd name="T19" fmla="*/ 0 h 812"/>
                  <a:gd name="T20" fmla="*/ 258 w 258"/>
                  <a:gd name="T21" fmla="*/ 812 h 81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58" h="812">
                    <a:moveTo>
                      <a:pt x="130" y="0"/>
                    </a:moveTo>
                    <a:lnTo>
                      <a:pt x="130" y="812"/>
                    </a:lnTo>
                    <a:lnTo>
                      <a:pt x="0" y="742"/>
                    </a:lnTo>
                    <a:lnTo>
                      <a:pt x="130" y="0"/>
                    </a:lnTo>
                    <a:lnTo>
                      <a:pt x="258" y="742"/>
                    </a:lnTo>
                    <a:lnTo>
                      <a:pt x="130" y="812"/>
                    </a:ln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38" name="Freeform 69"/>
              <p:cNvSpPr>
                <a:spLocks/>
              </p:cNvSpPr>
              <p:nvPr/>
            </p:nvSpPr>
            <p:spPr bwMode="auto">
              <a:xfrm>
                <a:off x="2055" y="1509"/>
                <a:ext cx="61" cy="16"/>
              </a:xfrm>
              <a:custGeom>
                <a:avLst/>
                <a:gdLst>
                  <a:gd name="T0" fmla="*/ 0 w 61"/>
                  <a:gd name="T1" fmla="*/ 0 h 16"/>
                  <a:gd name="T2" fmla="*/ 29 w 61"/>
                  <a:gd name="T3" fmla="*/ 16 h 16"/>
                  <a:gd name="T4" fmla="*/ 61 w 61"/>
                  <a:gd name="T5" fmla="*/ 0 h 16"/>
                  <a:gd name="T6" fmla="*/ 0 60000 65536"/>
                  <a:gd name="T7" fmla="*/ 0 60000 65536"/>
                  <a:gd name="T8" fmla="*/ 0 60000 65536"/>
                  <a:gd name="T9" fmla="*/ 0 w 61"/>
                  <a:gd name="T10" fmla="*/ 0 h 16"/>
                  <a:gd name="T11" fmla="*/ 61 w 61"/>
                  <a:gd name="T12" fmla="*/ 16 h 1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61" h="16">
                    <a:moveTo>
                      <a:pt x="0" y="0"/>
                    </a:moveTo>
                    <a:lnTo>
                      <a:pt x="29" y="16"/>
                    </a:lnTo>
                    <a:lnTo>
                      <a:pt x="61" y="0"/>
                    </a:ln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39" name="Freeform 70"/>
              <p:cNvSpPr>
                <a:spLocks/>
              </p:cNvSpPr>
              <p:nvPr/>
            </p:nvSpPr>
            <p:spPr bwMode="auto">
              <a:xfrm>
                <a:off x="2041" y="1570"/>
                <a:ext cx="90" cy="25"/>
              </a:xfrm>
              <a:custGeom>
                <a:avLst/>
                <a:gdLst>
                  <a:gd name="T0" fmla="*/ 0 w 90"/>
                  <a:gd name="T1" fmla="*/ 0 h 25"/>
                  <a:gd name="T2" fmla="*/ 44 w 90"/>
                  <a:gd name="T3" fmla="*/ 25 h 25"/>
                  <a:gd name="T4" fmla="*/ 90 w 90"/>
                  <a:gd name="T5" fmla="*/ 0 h 25"/>
                  <a:gd name="T6" fmla="*/ 0 60000 65536"/>
                  <a:gd name="T7" fmla="*/ 0 60000 65536"/>
                  <a:gd name="T8" fmla="*/ 0 60000 65536"/>
                  <a:gd name="T9" fmla="*/ 0 w 90"/>
                  <a:gd name="T10" fmla="*/ 0 h 25"/>
                  <a:gd name="T11" fmla="*/ 90 w 90"/>
                  <a:gd name="T12" fmla="*/ 25 h 2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90" h="25">
                    <a:moveTo>
                      <a:pt x="0" y="0"/>
                    </a:moveTo>
                    <a:lnTo>
                      <a:pt x="44" y="25"/>
                    </a:lnTo>
                    <a:lnTo>
                      <a:pt x="90" y="0"/>
                    </a:ln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40" name="Freeform 71"/>
              <p:cNvSpPr>
                <a:spLocks/>
              </p:cNvSpPr>
              <p:nvPr/>
            </p:nvSpPr>
            <p:spPr bwMode="auto">
              <a:xfrm>
                <a:off x="2032" y="1633"/>
                <a:ext cx="109" cy="27"/>
              </a:xfrm>
              <a:custGeom>
                <a:avLst/>
                <a:gdLst>
                  <a:gd name="T0" fmla="*/ 0 w 109"/>
                  <a:gd name="T1" fmla="*/ 0 h 27"/>
                  <a:gd name="T2" fmla="*/ 53 w 109"/>
                  <a:gd name="T3" fmla="*/ 27 h 27"/>
                  <a:gd name="T4" fmla="*/ 109 w 109"/>
                  <a:gd name="T5" fmla="*/ 0 h 27"/>
                  <a:gd name="T6" fmla="*/ 0 60000 65536"/>
                  <a:gd name="T7" fmla="*/ 0 60000 65536"/>
                  <a:gd name="T8" fmla="*/ 0 60000 65536"/>
                  <a:gd name="T9" fmla="*/ 0 w 109"/>
                  <a:gd name="T10" fmla="*/ 0 h 27"/>
                  <a:gd name="T11" fmla="*/ 109 w 109"/>
                  <a:gd name="T12" fmla="*/ 27 h 2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9" h="27">
                    <a:moveTo>
                      <a:pt x="0" y="0"/>
                    </a:moveTo>
                    <a:lnTo>
                      <a:pt x="53" y="27"/>
                    </a:lnTo>
                    <a:lnTo>
                      <a:pt x="109" y="0"/>
                    </a:ln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41" name="Freeform 72"/>
              <p:cNvSpPr>
                <a:spLocks/>
              </p:cNvSpPr>
              <p:nvPr/>
            </p:nvSpPr>
            <p:spPr bwMode="auto">
              <a:xfrm>
                <a:off x="2020" y="1693"/>
                <a:ext cx="131" cy="34"/>
              </a:xfrm>
              <a:custGeom>
                <a:avLst/>
                <a:gdLst>
                  <a:gd name="T0" fmla="*/ 0 w 131"/>
                  <a:gd name="T1" fmla="*/ 0 h 34"/>
                  <a:gd name="T2" fmla="*/ 65 w 131"/>
                  <a:gd name="T3" fmla="*/ 34 h 34"/>
                  <a:gd name="T4" fmla="*/ 131 w 131"/>
                  <a:gd name="T5" fmla="*/ 0 h 34"/>
                  <a:gd name="T6" fmla="*/ 0 60000 65536"/>
                  <a:gd name="T7" fmla="*/ 0 60000 65536"/>
                  <a:gd name="T8" fmla="*/ 0 60000 65536"/>
                  <a:gd name="T9" fmla="*/ 0 w 131"/>
                  <a:gd name="T10" fmla="*/ 0 h 34"/>
                  <a:gd name="T11" fmla="*/ 131 w 131"/>
                  <a:gd name="T12" fmla="*/ 34 h 3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31" h="34">
                    <a:moveTo>
                      <a:pt x="0" y="0"/>
                    </a:moveTo>
                    <a:lnTo>
                      <a:pt x="65" y="34"/>
                    </a:lnTo>
                    <a:lnTo>
                      <a:pt x="131" y="0"/>
                    </a:ln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42" name="Freeform 73"/>
              <p:cNvSpPr>
                <a:spLocks/>
              </p:cNvSpPr>
              <p:nvPr/>
            </p:nvSpPr>
            <p:spPr bwMode="auto">
              <a:xfrm>
                <a:off x="2011" y="1757"/>
                <a:ext cx="149" cy="40"/>
              </a:xfrm>
              <a:custGeom>
                <a:avLst/>
                <a:gdLst>
                  <a:gd name="T0" fmla="*/ 0 w 149"/>
                  <a:gd name="T1" fmla="*/ 0 h 40"/>
                  <a:gd name="T2" fmla="*/ 73 w 149"/>
                  <a:gd name="T3" fmla="*/ 40 h 40"/>
                  <a:gd name="T4" fmla="*/ 149 w 149"/>
                  <a:gd name="T5" fmla="*/ 0 h 40"/>
                  <a:gd name="T6" fmla="*/ 0 60000 65536"/>
                  <a:gd name="T7" fmla="*/ 0 60000 65536"/>
                  <a:gd name="T8" fmla="*/ 0 60000 65536"/>
                  <a:gd name="T9" fmla="*/ 0 w 149"/>
                  <a:gd name="T10" fmla="*/ 0 h 40"/>
                  <a:gd name="T11" fmla="*/ 149 w 149"/>
                  <a:gd name="T12" fmla="*/ 40 h 4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49" h="40">
                    <a:moveTo>
                      <a:pt x="0" y="0"/>
                    </a:moveTo>
                    <a:lnTo>
                      <a:pt x="73" y="40"/>
                    </a:lnTo>
                    <a:lnTo>
                      <a:pt x="149" y="0"/>
                    </a:ln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43" name="Freeform 74"/>
              <p:cNvSpPr>
                <a:spLocks/>
              </p:cNvSpPr>
              <p:nvPr/>
            </p:nvSpPr>
            <p:spPr bwMode="auto">
              <a:xfrm>
                <a:off x="1998" y="1817"/>
                <a:ext cx="172" cy="45"/>
              </a:xfrm>
              <a:custGeom>
                <a:avLst/>
                <a:gdLst>
                  <a:gd name="T0" fmla="*/ 0 w 172"/>
                  <a:gd name="T1" fmla="*/ 0 h 45"/>
                  <a:gd name="T2" fmla="*/ 87 w 172"/>
                  <a:gd name="T3" fmla="*/ 45 h 45"/>
                  <a:gd name="T4" fmla="*/ 172 w 172"/>
                  <a:gd name="T5" fmla="*/ 0 h 45"/>
                  <a:gd name="T6" fmla="*/ 0 60000 65536"/>
                  <a:gd name="T7" fmla="*/ 0 60000 65536"/>
                  <a:gd name="T8" fmla="*/ 0 60000 65536"/>
                  <a:gd name="T9" fmla="*/ 0 w 172"/>
                  <a:gd name="T10" fmla="*/ 0 h 45"/>
                  <a:gd name="T11" fmla="*/ 172 w 172"/>
                  <a:gd name="T12" fmla="*/ 45 h 4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72" h="45">
                    <a:moveTo>
                      <a:pt x="0" y="0"/>
                    </a:moveTo>
                    <a:lnTo>
                      <a:pt x="87" y="45"/>
                    </a:lnTo>
                    <a:lnTo>
                      <a:pt x="172" y="0"/>
                    </a:ln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44" name="Freeform 75"/>
              <p:cNvSpPr>
                <a:spLocks/>
              </p:cNvSpPr>
              <p:nvPr/>
            </p:nvSpPr>
            <p:spPr bwMode="auto">
              <a:xfrm>
                <a:off x="1989" y="1879"/>
                <a:ext cx="195" cy="53"/>
              </a:xfrm>
              <a:custGeom>
                <a:avLst/>
                <a:gdLst>
                  <a:gd name="T0" fmla="*/ 0 w 195"/>
                  <a:gd name="T1" fmla="*/ 0 h 53"/>
                  <a:gd name="T2" fmla="*/ 96 w 195"/>
                  <a:gd name="T3" fmla="*/ 53 h 53"/>
                  <a:gd name="T4" fmla="*/ 195 w 195"/>
                  <a:gd name="T5" fmla="*/ 0 h 53"/>
                  <a:gd name="T6" fmla="*/ 0 60000 65536"/>
                  <a:gd name="T7" fmla="*/ 0 60000 65536"/>
                  <a:gd name="T8" fmla="*/ 0 60000 65536"/>
                  <a:gd name="T9" fmla="*/ 0 w 195"/>
                  <a:gd name="T10" fmla="*/ 0 h 53"/>
                  <a:gd name="T11" fmla="*/ 195 w 195"/>
                  <a:gd name="T12" fmla="*/ 53 h 5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95" h="53">
                    <a:moveTo>
                      <a:pt x="0" y="0"/>
                    </a:moveTo>
                    <a:lnTo>
                      <a:pt x="96" y="53"/>
                    </a:lnTo>
                    <a:lnTo>
                      <a:pt x="195" y="0"/>
                    </a:ln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45" name="Freeform 76"/>
              <p:cNvSpPr>
                <a:spLocks/>
              </p:cNvSpPr>
              <p:nvPr/>
            </p:nvSpPr>
            <p:spPr bwMode="auto">
              <a:xfrm>
                <a:off x="1975" y="1941"/>
                <a:ext cx="223" cy="58"/>
              </a:xfrm>
              <a:custGeom>
                <a:avLst/>
                <a:gdLst>
                  <a:gd name="T0" fmla="*/ 0 w 223"/>
                  <a:gd name="T1" fmla="*/ 0 h 58"/>
                  <a:gd name="T2" fmla="*/ 110 w 223"/>
                  <a:gd name="T3" fmla="*/ 58 h 58"/>
                  <a:gd name="T4" fmla="*/ 223 w 223"/>
                  <a:gd name="T5" fmla="*/ 0 h 58"/>
                  <a:gd name="T6" fmla="*/ 0 60000 65536"/>
                  <a:gd name="T7" fmla="*/ 0 60000 65536"/>
                  <a:gd name="T8" fmla="*/ 0 60000 65536"/>
                  <a:gd name="T9" fmla="*/ 0 w 223"/>
                  <a:gd name="T10" fmla="*/ 0 h 58"/>
                  <a:gd name="T11" fmla="*/ 223 w 223"/>
                  <a:gd name="T12" fmla="*/ 58 h 5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3" h="58">
                    <a:moveTo>
                      <a:pt x="0" y="0"/>
                    </a:moveTo>
                    <a:lnTo>
                      <a:pt x="110" y="58"/>
                    </a:lnTo>
                    <a:lnTo>
                      <a:pt x="223" y="0"/>
                    </a:ln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46" name="Freeform 77"/>
              <p:cNvSpPr>
                <a:spLocks/>
              </p:cNvSpPr>
              <p:nvPr/>
            </p:nvSpPr>
            <p:spPr bwMode="auto">
              <a:xfrm>
                <a:off x="1967" y="2003"/>
                <a:ext cx="237" cy="61"/>
              </a:xfrm>
              <a:custGeom>
                <a:avLst/>
                <a:gdLst>
                  <a:gd name="T0" fmla="*/ 0 w 237"/>
                  <a:gd name="T1" fmla="*/ 0 h 61"/>
                  <a:gd name="T2" fmla="*/ 119 w 237"/>
                  <a:gd name="T3" fmla="*/ 61 h 61"/>
                  <a:gd name="T4" fmla="*/ 237 w 237"/>
                  <a:gd name="T5" fmla="*/ 0 h 61"/>
                  <a:gd name="T6" fmla="*/ 0 60000 65536"/>
                  <a:gd name="T7" fmla="*/ 0 60000 65536"/>
                  <a:gd name="T8" fmla="*/ 0 60000 65536"/>
                  <a:gd name="T9" fmla="*/ 0 w 237"/>
                  <a:gd name="T10" fmla="*/ 0 h 61"/>
                  <a:gd name="T11" fmla="*/ 237 w 237"/>
                  <a:gd name="T12" fmla="*/ 61 h 6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7" h="61">
                    <a:moveTo>
                      <a:pt x="0" y="0"/>
                    </a:moveTo>
                    <a:lnTo>
                      <a:pt x="119" y="61"/>
                    </a:lnTo>
                    <a:lnTo>
                      <a:pt x="237" y="0"/>
                    </a:ln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47" name="Freeform 78"/>
              <p:cNvSpPr>
                <a:spLocks/>
              </p:cNvSpPr>
              <p:nvPr/>
            </p:nvSpPr>
            <p:spPr bwMode="auto">
              <a:xfrm>
                <a:off x="2059" y="1356"/>
                <a:ext cx="49" cy="84"/>
              </a:xfrm>
              <a:custGeom>
                <a:avLst/>
                <a:gdLst>
                  <a:gd name="T0" fmla="*/ 10 w 49"/>
                  <a:gd name="T1" fmla="*/ 18 h 84"/>
                  <a:gd name="T2" fmla="*/ 26 w 49"/>
                  <a:gd name="T3" fmla="*/ 0 h 84"/>
                  <a:gd name="T4" fmla="*/ 45 w 49"/>
                  <a:gd name="T5" fmla="*/ 18 h 84"/>
                  <a:gd name="T6" fmla="*/ 49 w 49"/>
                  <a:gd name="T7" fmla="*/ 68 h 84"/>
                  <a:gd name="T8" fmla="*/ 26 w 49"/>
                  <a:gd name="T9" fmla="*/ 84 h 84"/>
                  <a:gd name="T10" fmla="*/ 0 w 49"/>
                  <a:gd name="T11" fmla="*/ 68 h 84"/>
                  <a:gd name="T12" fmla="*/ 10 w 49"/>
                  <a:gd name="T13" fmla="*/ 18 h 8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9"/>
                  <a:gd name="T22" fmla="*/ 0 h 84"/>
                  <a:gd name="T23" fmla="*/ 49 w 49"/>
                  <a:gd name="T24" fmla="*/ 84 h 8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9" h="84">
                    <a:moveTo>
                      <a:pt x="10" y="18"/>
                    </a:moveTo>
                    <a:lnTo>
                      <a:pt x="26" y="0"/>
                    </a:lnTo>
                    <a:lnTo>
                      <a:pt x="45" y="18"/>
                    </a:lnTo>
                    <a:lnTo>
                      <a:pt x="49" y="68"/>
                    </a:lnTo>
                    <a:lnTo>
                      <a:pt x="26" y="84"/>
                    </a:lnTo>
                    <a:lnTo>
                      <a:pt x="0" y="68"/>
                    </a:lnTo>
                    <a:lnTo>
                      <a:pt x="10" y="18"/>
                    </a:ln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48" name="Line 79"/>
              <p:cNvSpPr>
                <a:spLocks noChangeShapeType="1"/>
              </p:cNvSpPr>
              <p:nvPr/>
            </p:nvSpPr>
            <p:spPr bwMode="auto">
              <a:xfrm>
                <a:off x="2004" y="1328"/>
                <a:ext cx="159" cy="1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49" name="Line 80"/>
              <p:cNvSpPr>
                <a:spLocks noChangeShapeType="1"/>
              </p:cNvSpPr>
              <p:nvPr/>
            </p:nvSpPr>
            <p:spPr bwMode="auto">
              <a:xfrm>
                <a:off x="2004" y="1262"/>
                <a:ext cx="1" cy="73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50" name="Line 81"/>
              <p:cNvSpPr>
                <a:spLocks noChangeShapeType="1"/>
              </p:cNvSpPr>
              <p:nvPr/>
            </p:nvSpPr>
            <p:spPr bwMode="auto">
              <a:xfrm>
                <a:off x="2163" y="1262"/>
                <a:ext cx="1" cy="73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2325" name="Group 89"/>
            <p:cNvGrpSpPr>
              <a:grpSpLocks/>
            </p:cNvGrpSpPr>
            <p:nvPr/>
          </p:nvGrpSpPr>
          <p:grpSpPr bwMode="auto">
            <a:xfrm>
              <a:off x="5580112" y="5733256"/>
              <a:ext cx="360362" cy="449681"/>
              <a:chOff x="2989" y="1806"/>
              <a:chExt cx="285" cy="286"/>
            </a:xfrm>
          </p:grpSpPr>
          <p:pic>
            <p:nvPicPr>
              <p:cNvPr id="12333" name="Picture 87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2989" y="1806"/>
                <a:ext cx="285" cy="28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2334" name="Picture 88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2989" y="1806"/>
                <a:ext cx="285" cy="28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cxnSp>
          <p:nvCxnSpPr>
            <p:cNvPr id="107" name="直接箭头连接符 106"/>
            <p:cNvCxnSpPr/>
            <p:nvPr/>
          </p:nvCxnSpPr>
          <p:spPr>
            <a:xfrm>
              <a:off x="5148995" y="4579952"/>
              <a:ext cx="503452" cy="1226045"/>
            </a:xfrm>
            <a:prstGeom prst="straightConnector1">
              <a:avLst/>
            </a:prstGeom>
            <a:ln w="38100">
              <a:prstDash val="sysDot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箭头连接符 107"/>
            <p:cNvCxnSpPr/>
            <p:nvPr/>
          </p:nvCxnSpPr>
          <p:spPr>
            <a:xfrm>
              <a:off x="5220918" y="4579952"/>
              <a:ext cx="1294588" cy="720152"/>
            </a:xfrm>
            <a:prstGeom prst="straightConnector1">
              <a:avLst/>
            </a:prstGeom>
            <a:ln w="38100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328" name="Group 89"/>
            <p:cNvGrpSpPr>
              <a:grpSpLocks/>
            </p:cNvGrpSpPr>
            <p:nvPr/>
          </p:nvGrpSpPr>
          <p:grpSpPr bwMode="auto">
            <a:xfrm>
              <a:off x="6588224" y="5301208"/>
              <a:ext cx="360362" cy="449681"/>
              <a:chOff x="2989" y="1806"/>
              <a:chExt cx="285" cy="286"/>
            </a:xfrm>
          </p:grpSpPr>
          <p:pic>
            <p:nvPicPr>
              <p:cNvPr id="12331" name="Picture 87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2989" y="1806"/>
                <a:ext cx="285" cy="28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2332" name="Picture 88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2989" y="1806"/>
                <a:ext cx="285" cy="28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cxnSp>
          <p:nvCxnSpPr>
            <p:cNvPr id="110" name="曲线连接符 109"/>
            <p:cNvCxnSpPr/>
            <p:nvPr/>
          </p:nvCxnSpPr>
          <p:spPr>
            <a:xfrm flipV="1">
              <a:off x="5940133" y="5516349"/>
              <a:ext cx="647294" cy="432488"/>
            </a:xfrm>
            <a:prstGeom prst="curvedConnector3">
              <a:avLst>
                <a:gd name="adj1" fmla="val 50000"/>
              </a:avLst>
            </a:prstGeom>
            <a:ln w="28575">
              <a:solidFill>
                <a:srgbClr val="00B050"/>
              </a:solidFill>
              <a:prstDash val="dashDot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箭头连接符 110"/>
            <p:cNvCxnSpPr>
              <a:stCxn id="12347" idx="2"/>
            </p:cNvCxnSpPr>
            <p:nvPr/>
          </p:nvCxnSpPr>
          <p:spPr>
            <a:xfrm>
              <a:off x="5120227" y="4611695"/>
              <a:ext cx="963750" cy="1049478"/>
            </a:xfrm>
            <a:prstGeom prst="straightConnector1">
              <a:avLst/>
            </a:prstGeom>
            <a:ln w="38100">
              <a:prstDash val="sysDot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2293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00788" y="1752600"/>
            <a:ext cx="2519362" cy="197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4" name="TextBox 138"/>
          <p:cNvSpPr txBox="1">
            <a:spLocks noChangeArrowheads="1"/>
          </p:cNvSpPr>
          <p:nvPr/>
        </p:nvSpPr>
        <p:spPr bwMode="auto">
          <a:xfrm>
            <a:off x="1114425" y="3698875"/>
            <a:ext cx="1152525" cy="30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1400"/>
              <a:t>Pathloss</a:t>
            </a:r>
            <a:endParaRPr lang="zh-CN" altLang="en-US" sz="1400"/>
          </a:p>
        </p:txBody>
      </p:sp>
      <p:sp>
        <p:nvSpPr>
          <p:cNvPr id="12295" name="TextBox 139"/>
          <p:cNvSpPr txBox="1">
            <a:spLocks noChangeArrowheads="1"/>
          </p:cNvSpPr>
          <p:nvPr/>
        </p:nvSpPr>
        <p:spPr bwMode="auto">
          <a:xfrm>
            <a:off x="6588125" y="3697288"/>
            <a:ext cx="2160588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1400"/>
              <a:t>Maximum excess delay</a:t>
            </a:r>
            <a:endParaRPr lang="zh-CN" altLang="en-US" sz="1400"/>
          </a:p>
        </p:txBody>
      </p:sp>
      <p:pic>
        <p:nvPicPr>
          <p:cNvPr id="12296" name="Picture 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87675" y="1752600"/>
            <a:ext cx="2706688" cy="202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7" name="TextBox 141"/>
          <p:cNvSpPr txBox="1">
            <a:spLocks noChangeArrowheads="1"/>
          </p:cNvSpPr>
          <p:nvPr/>
        </p:nvSpPr>
        <p:spPr bwMode="auto">
          <a:xfrm>
            <a:off x="3417888" y="3697288"/>
            <a:ext cx="21621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1400"/>
              <a:t>Power and AOA (360*2)</a:t>
            </a:r>
            <a:endParaRPr lang="zh-CN" altLang="en-US" sz="1400"/>
          </a:p>
        </p:txBody>
      </p:sp>
      <p:sp>
        <p:nvSpPr>
          <p:cNvPr id="12298" name="TextBox 142"/>
          <p:cNvSpPr txBox="1">
            <a:spLocks noChangeArrowheads="1"/>
          </p:cNvSpPr>
          <p:nvPr/>
        </p:nvSpPr>
        <p:spPr bwMode="auto">
          <a:xfrm>
            <a:off x="3924300" y="6308725"/>
            <a:ext cx="16557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1400"/>
              <a:t>Beam tracking</a:t>
            </a:r>
            <a:endParaRPr lang="zh-CN" altLang="en-US" sz="1400"/>
          </a:p>
        </p:txBody>
      </p:sp>
      <p:pic>
        <p:nvPicPr>
          <p:cNvPr id="12299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3850" y="1773238"/>
            <a:ext cx="2592388" cy="1982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300" name="TextBox 45"/>
          <p:cNvSpPr txBox="1">
            <a:spLocks noChangeArrowheads="1"/>
          </p:cNvSpPr>
          <p:nvPr/>
        </p:nvSpPr>
        <p:spPr bwMode="auto">
          <a:xfrm>
            <a:off x="395288" y="1412875"/>
            <a:ext cx="232727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lvl="1" eaLnBrk="1" hangingPunct="1"/>
            <a:r>
              <a:rPr lang="en-US" altLang="zh-CN"/>
              <a:t>much larger pathloss</a:t>
            </a:r>
          </a:p>
          <a:p>
            <a:pPr eaLnBrk="1" hangingPunct="1"/>
            <a:endParaRPr lang="zh-CN" altLang="en-US"/>
          </a:p>
        </p:txBody>
      </p:sp>
      <p:sp>
        <p:nvSpPr>
          <p:cNvPr id="12301" name="TextBox 46"/>
          <p:cNvSpPr txBox="1">
            <a:spLocks noChangeArrowheads="1"/>
          </p:cNvSpPr>
          <p:nvPr/>
        </p:nvSpPr>
        <p:spPr bwMode="auto">
          <a:xfrm>
            <a:off x="6421438" y="1444625"/>
            <a:ext cx="23272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lvl="1" eaLnBrk="1" hangingPunct="1"/>
            <a:r>
              <a:rPr lang="en-US" altLang="zh-CN"/>
              <a:t>Shorter delay spread</a:t>
            </a:r>
          </a:p>
        </p:txBody>
      </p:sp>
      <p:sp>
        <p:nvSpPr>
          <p:cNvPr id="12302" name="TextBox 47"/>
          <p:cNvSpPr txBox="1">
            <a:spLocks noChangeArrowheads="1"/>
          </p:cNvSpPr>
          <p:nvPr/>
        </p:nvSpPr>
        <p:spPr bwMode="auto">
          <a:xfrm>
            <a:off x="3059113" y="1392238"/>
            <a:ext cx="310991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lvl="1" eaLnBrk="1" hangingPunct="1"/>
            <a:r>
              <a:rPr lang="en-US" altLang="zh-CN"/>
              <a:t>more directional propagation</a:t>
            </a:r>
          </a:p>
        </p:txBody>
      </p:sp>
      <p:sp>
        <p:nvSpPr>
          <p:cNvPr id="49" name="下箭头 48"/>
          <p:cNvSpPr/>
          <p:nvPr/>
        </p:nvSpPr>
        <p:spPr>
          <a:xfrm>
            <a:off x="4284663" y="4149725"/>
            <a:ext cx="215900" cy="358775"/>
          </a:xfrm>
          <a:prstGeom prst="down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50" name="下箭头 49"/>
          <p:cNvSpPr/>
          <p:nvPr/>
        </p:nvSpPr>
        <p:spPr>
          <a:xfrm>
            <a:off x="7451725" y="4005263"/>
            <a:ext cx="215900" cy="431800"/>
          </a:xfrm>
          <a:prstGeom prst="down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2305" name="TextBox 50"/>
          <p:cNvSpPr txBox="1">
            <a:spLocks noChangeArrowheads="1"/>
          </p:cNvSpPr>
          <p:nvPr/>
        </p:nvSpPr>
        <p:spPr bwMode="auto">
          <a:xfrm>
            <a:off x="6156325" y="5878513"/>
            <a:ext cx="288131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buFont typeface="Arial" charset="0"/>
              <a:buChar char="•"/>
            </a:pPr>
            <a:r>
              <a:rPr lang="en-US" altLang="zh-CN"/>
              <a:t>Shorter OFDM symbol</a:t>
            </a:r>
          </a:p>
          <a:p>
            <a:pPr eaLnBrk="1" hangingPunct="1">
              <a:buFont typeface="Arial" charset="0"/>
              <a:buChar char="•"/>
            </a:pPr>
            <a:r>
              <a:rPr lang="en-US" altLang="zh-CN"/>
              <a:t>Larger subcarrier spacing</a:t>
            </a:r>
            <a:endParaRPr lang="zh-CN" altLang="en-US"/>
          </a:p>
        </p:txBody>
      </p:sp>
      <p:sp>
        <p:nvSpPr>
          <p:cNvPr id="52" name="下箭头 51"/>
          <p:cNvSpPr/>
          <p:nvPr/>
        </p:nvSpPr>
        <p:spPr>
          <a:xfrm>
            <a:off x="1476375" y="4005263"/>
            <a:ext cx="215900" cy="431800"/>
          </a:xfrm>
          <a:prstGeom prst="down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pic>
        <p:nvPicPr>
          <p:cNvPr id="12307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116013" y="4437063"/>
            <a:ext cx="1463675" cy="150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08" name="Picture 5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55650" y="4652963"/>
            <a:ext cx="1000125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309" name="TextBox 142"/>
          <p:cNvSpPr txBox="1">
            <a:spLocks noChangeArrowheads="1"/>
          </p:cNvSpPr>
          <p:nvPr/>
        </p:nvSpPr>
        <p:spPr bwMode="auto">
          <a:xfrm>
            <a:off x="468313" y="6308725"/>
            <a:ext cx="19431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1400"/>
              <a:t>Massive array at eNB</a:t>
            </a:r>
            <a:endParaRPr lang="zh-CN" altLang="en-US" sz="1400"/>
          </a:p>
        </p:txBody>
      </p:sp>
      <p:sp>
        <p:nvSpPr>
          <p:cNvPr id="56" name="矩形 55"/>
          <p:cNvSpPr/>
          <p:nvPr/>
        </p:nvSpPr>
        <p:spPr>
          <a:xfrm>
            <a:off x="6372225" y="5229225"/>
            <a:ext cx="936625" cy="36036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cxnSp>
        <p:nvCxnSpPr>
          <p:cNvPr id="58" name="直接箭头连接符 57"/>
          <p:cNvCxnSpPr/>
          <p:nvPr/>
        </p:nvCxnSpPr>
        <p:spPr>
          <a:xfrm>
            <a:off x="6300788" y="5661025"/>
            <a:ext cx="10795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312" name="TextBox 58"/>
          <p:cNvSpPr txBox="1">
            <a:spLocks noChangeArrowheads="1"/>
          </p:cNvSpPr>
          <p:nvPr/>
        </p:nvSpPr>
        <p:spPr bwMode="auto">
          <a:xfrm>
            <a:off x="6732588" y="5589588"/>
            <a:ext cx="2333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1400" i="1"/>
              <a:t>t</a:t>
            </a:r>
            <a:endParaRPr lang="zh-CN" altLang="en-US" sz="1400" i="1"/>
          </a:p>
        </p:txBody>
      </p:sp>
      <p:cxnSp>
        <p:nvCxnSpPr>
          <p:cNvPr id="61" name="直接箭头连接符 60"/>
          <p:cNvCxnSpPr/>
          <p:nvPr/>
        </p:nvCxnSpPr>
        <p:spPr>
          <a:xfrm flipV="1">
            <a:off x="6300788" y="5013325"/>
            <a:ext cx="0" cy="6477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314" name="TextBox 61"/>
          <p:cNvSpPr txBox="1">
            <a:spLocks noChangeArrowheads="1"/>
          </p:cNvSpPr>
          <p:nvPr/>
        </p:nvSpPr>
        <p:spPr bwMode="auto">
          <a:xfrm>
            <a:off x="6084888" y="5229225"/>
            <a:ext cx="2333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1400" i="1"/>
              <a:t>f</a:t>
            </a:r>
            <a:endParaRPr lang="zh-CN" altLang="en-US" sz="1400" i="1"/>
          </a:p>
        </p:txBody>
      </p:sp>
      <p:sp>
        <p:nvSpPr>
          <p:cNvPr id="63" name="矩形 62"/>
          <p:cNvSpPr/>
          <p:nvPr/>
        </p:nvSpPr>
        <p:spPr>
          <a:xfrm>
            <a:off x="8316913" y="4673600"/>
            <a:ext cx="358775" cy="93503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2316" name="TextBox 64"/>
          <p:cNvSpPr txBox="1">
            <a:spLocks noChangeArrowheads="1"/>
          </p:cNvSpPr>
          <p:nvPr/>
        </p:nvSpPr>
        <p:spPr bwMode="auto">
          <a:xfrm>
            <a:off x="8369300" y="5600700"/>
            <a:ext cx="2349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1400" i="1"/>
              <a:t>t</a:t>
            </a:r>
            <a:endParaRPr lang="zh-CN" altLang="en-US" sz="1400" i="1"/>
          </a:p>
        </p:txBody>
      </p:sp>
      <p:cxnSp>
        <p:nvCxnSpPr>
          <p:cNvPr id="66" name="直接箭头连接符 65"/>
          <p:cNvCxnSpPr/>
          <p:nvPr/>
        </p:nvCxnSpPr>
        <p:spPr>
          <a:xfrm flipV="1">
            <a:off x="8172450" y="4581525"/>
            <a:ext cx="0" cy="10795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318" name="TextBox 66"/>
          <p:cNvSpPr txBox="1">
            <a:spLocks noChangeArrowheads="1"/>
          </p:cNvSpPr>
          <p:nvPr/>
        </p:nvSpPr>
        <p:spPr bwMode="auto">
          <a:xfrm>
            <a:off x="7956550" y="4941888"/>
            <a:ext cx="234950" cy="30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1400" i="1"/>
              <a:t>f</a:t>
            </a:r>
            <a:endParaRPr lang="zh-CN" altLang="en-US" sz="1400" i="1"/>
          </a:p>
        </p:txBody>
      </p:sp>
      <p:cxnSp>
        <p:nvCxnSpPr>
          <p:cNvPr id="73" name="直接箭头连接符 72"/>
          <p:cNvCxnSpPr/>
          <p:nvPr/>
        </p:nvCxnSpPr>
        <p:spPr>
          <a:xfrm>
            <a:off x="8172450" y="5681663"/>
            <a:ext cx="6477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右箭头 74"/>
          <p:cNvSpPr/>
          <p:nvPr/>
        </p:nvSpPr>
        <p:spPr>
          <a:xfrm>
            <a:off x="7596188" y="5157788"/>
            <a:ext cx="288925" cy="215900"/>
          </a:xfrm>
          <a:prstGeom prst="righ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/>
          </a:p>
        </p:txBody>
      </p:sp>
      <p:sp>
        <p:nvSpPr>
          <p:cNvPr id="12321" name="TextBox 75"/>
          <p:cNvSpPr txBox="1">
            <a:spLocks noChangeArrowheads="1"/>
          </p:cNvSpPr>
          <p:nvPr/>
        </p:nvSpPr>
        <p:spPr bwMode="auto">
          <a:xfrm>
            <a:off x="6588125" y="4652963"/>
            <a:ext cx="544513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1600"/>
              <a:t>LTE</a:t>
            </a:r>
            <a:endParaRPr lang="zh-CN" altLang="en-US" sz="1600"/>
          </a:p>
        </p:txBody>
      </p:sp>
      <p:sp>
        <p:nvSpPr>
          <p:cNvPr id="12322" name="TextBox 76"/>
          <p:cNvSpPr txBox="1">
            <a:spLocks noChangeArrowheads="1"/>
          </p:cNvSpPr>
          <p:nvPr/>
        </p:nvSpPr>
        <p:spPr bwMode="auto">
          <a:xfrm>
            <a:off x="8172450" y="4292600"/>
            <a:ext cx="722313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1600"/>
              <a:t>mmW</a:t>
            </a:r>
            <a:endParaRPr lang="zh-CN" altLang="en-US" sz="1600"/>
          </a:p>
        </p:txBody>
      </p:sp>
      <p:sp>
        <p:nvSpPr>
          <p:cNvPr id="67" name="灯片编号占位符 6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defRPr/>
            </a:pPr>
            <a:fld id="{D44F8E79-2D5C-49DD-8202-616106C235E8}" type="slidenum">
              <a:rPr lang="zh-CN" altLang="en-US" smtClean="0"/>
              <a:pPr algn="r">
                <a:defRPr/>
              </a:pPr>
              <a:t>10</a:t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title"/>
          </p:nvPr>
        </p:nvSpPr>
        <p:spPr bwMode="auto">
          <a:xfrm>
            <a:off x="179388" y="198438"/>
            <a:ext cx="7699375" cy="493712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 smtClean="0"/>
              <a:t>New Radio – Massive MIMO</a:t>
            </a:r>
            <a:endParaRPr lang="zh-CN" altLang="en-US" smtClean="0"/>
          </a:p>
        </p:txBody>
      </p:sp>
      <p:sp>
        <p:nvSpPr>
          <p:cNvPr id="158" name="TextBox 157"/>
          <p:cNvSpPr txBox="1"/>
          <p:nvPr/>
        </p:nvSpPr>
        <p:spPr>
          <a:xfrm>
            <a:off x="2843213" y="836613"/>
            <a:ext cx="3544887" cy="369887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CN" b="1" dirty="0">
                <a:solidFill>
                  <a:srgbClr val="FF0000"/>
                </a:solidFill>
                <a:latin typeface="Arial" pitchFamily="34" charset="0"/>
              </a:rPr>
              <a:t>Common MIMO Framework </a:t>
            </a:r>
            <a:r>
              <a:rPr lang="en-US" altLang="zh-CN" dirty="0">
                <a:latin typeface="Arial" pitchFamily="34" charset="0"/>
              </a:rPr>
              <a:t>for</a:t>
            </a:r>
            <a:endParaRPr lang="zh-CN" altLang="en-US" dirty="0">
              <a:latin typeface="Arial" pitchFamily="34" charset="0"/>
            </a:endParaRPr>
          </a:p>
        </p:txBody>
      </p:sp>
      <p:sp>
        <p:nvSpPr>
          <p:cNvPr id="4100" name="TextBox 160"/>
          <p:cNvSpPr txBox="1">
            <a:spLocks noChangeArrowheads="1"/>
          </p:cNvSpPr>
          <p:nvPr/>
        </p:nvSpPr>
        <p:spPr bwMode="auto">
          <a:xfrm>
            <a:off x="1692275" y="1196975"/>
            <a:ext cx="1671638" cy="369888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/>
              <a:t>R13 3D-MIMO</a:t>
            </a:r>
            <a:endParaRPr lang="zh-CN" altLang="en-US"/>
          </a:p>
        </p:txBody>
      </p:sp>
      <p:sp>
        <p:nvSpPr>
          <p:cNvPr id="4101" name="TextBox 161"/>
          <p:cNvSpPr txBox="1">
            <a:spLocks noChangeArrowheads="1"/>
          </p:cNvSpPr>
          <p:nvPr/>
        </p:nvSpPr>
        <p:spPr bwMode="auto">
          <a:xfrm>
            <a:off x="3444875" y="1196975"/>
            <a:ext cx="2711450" cy="369888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/>
              <a:t>New radio low frequency</a:t>
            </a:r>
            <a:endParaRPr lang="zh-CN" altLang="en-US"/>
          </a:p>
        </p:txBody>
      </p:sp>
      <p:sp>
        <p:nvSpPr>
          <p:cNvPr id="4102" name="TextBox 162"/>
          <p:cNvSpPr txBox="1">
            <a:spLocks noChangeArrowheads="1"/>
          </p:cNvSpPr>
          <p:nvPr/>
        </p:nvSpPr>
        <p:spPr bwMode="auto">
          <a:xfrm>
            <a:off x="6227763" y="1196975"/>
            <a:ext cx="1890712" cy="369888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/>
              <a:t>New radio mmW</a:t>
            </a:r>
            <a:endParaRPr lang="zh-CN" altLang="en-US"/>
          </a:p>
        </p:txBody>
      </p:sp>
      <p:cxnSp>
        <p:nvCxnSpPr>
          <p:cNvPr id="167" name="直接连接符 166"/>
          <p:cNvCxnSpPr/>
          <p:nvPr/>
        </p:nvCxnSpPr>
        <p:spPr>
          <a:xfrm>
            <a:off x="684213" y="3213100"/>
            <a:ext cx="0" cy="29527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9" name="直接连接符 168"/>
          <p:cNvCxnSpPr/>
          <p:nvPr/>
        </p:nvCxnSpPr>
        <p:spPr>
          <a:xfrm>
            <a:off x="3059113" y="3141663"/>
            <a:ext cx="0" cy="295116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05" name="TextBox 170"/>
          <p:cNvSpPr txBox="1">
            <a:spLocks noChangeArrowheads="1"/>
          </p:cNvSpPr>
          <p:nvPr/>
        </p:nvSpPr>
        <p:spPr bwMode="auto">
          <a:xfrm>
            <a:off x="395288" y="2852738"/>
            <a:ext cx="63341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/>
              <a:t>eNB</a:t>
            </a:r>
            <a:endParaRPr lang="zh-CN" altLang="en-US"/>
          </a:p>
        </p:txBody>
      </p:sp>
      <p:sp>
        <p:nvSpPr>
          <p:cNvPr id="4106" name="TextBox 171"/>
          <p:cNvSpPr txBox="1">
            <a:spLocks noChangeArrowheads="1"/>
          </p:cNvSpPr>
          <p:nvPr/>
        </p:nvSpPr>
        <p:spPr bwMode="auto">
          <a:xfrm>
            <a:off x="2843213" y="2781300"/>
            <a:ext cx="50641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/>
              <a:t>UE</a:t>
            </a:r>
            <a:endParaRPr lang="zh-CN" altLang="en-US"/>
          </a:p>
        </p:txBody>
      </p:sp>
      <p:cxnSp>
        <p:nvCxnSpPr>
          <p:cNvPr id="174" name="直接箭头连接符 173"/>
          <p:cNvCxnSpPr/>
          <p:nvPr/>
        </p:nvCxnSpPr>
        <p:spPr>
          <a:xfrm flipH="1">
            <a:off x="684213" y="3573463"/>
            <a:ext cx="23749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6" name="直接箭头连接符 175"/>
          <p:cNvCxnSpPr/>
          <p:nvPr/>
        </p:nvCxnSpPr>
        <p:spPr>
          <a:xfrm>
            <a:off x="684213" y="4652963"/>
            <a:ext cx="230346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09" name="TextBox 176"/>
          <p:cNvSpPr txBox="1">
            <a:spLocks noChangeArrowheads="1"/>
          </p:cNvSpPr>
          <p:nvPr/>
        </p:nvSpPr>
        <p:spPr bwMode="auto">
          <a:xfrm>
            <a:off x="1547813" y="3213100"/>
            <a:ext cx="6588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/>
              <a:t>SRS</a:t>
            </a:r>
            <a:endParaRPr lang="zh-CN" altLang="en-US"/>
          </a:p>
        </p:txBody>
      </p:sp>
      <p:sp>
        <p:nvSpPr>
          <p:cNvPr id="4110" name="TextBox 177"/>
          <p:cNvSpPr txBox="1">
            <a:spLocks noChangeArrowheads="1"/>
          </p:cNvSpPr>
          <p:nvPr/>
        </p:nvSpPr>
        <p:spPr bwMode="auto">
          <a:xfrm>
            <a:off x="1258888" y="4283075"/>
            <a:ext cx="14160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/>
              <a:t>UE-specific </a:t>
            </a:r>
            <a:endParaRPr lang="zh-CN" altLang="en-US"/>
          </a:p>
        </p:txBody>
      </p:sp>
      <p:sp>
        <p:nvSpPr>
          <p:cNvPr id="4111" name="TextBox 178"/>
          <p:cNvSpPr txBox="1">
            <a:spLocks noChangeArrowheads="1"/>
          </p:cNvSpPr>
          <p:nvPr/>
        </p:nvSpPr>
        <p:spPr bwMode="auto">
          <a:xfrm>
            <a:off x="755650" y="4643438"/>
            <a:ext cx="241617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/>
              <a:t>Beamformed CSI-RS </a:t>
            </a:r>
            <a:endParaRPr lang="zh-CN" altLang="en-US"/>
          </a:p>
        </p:txBody>
      </p:sp>
      <p:sp>
        <p:nvSpPr>
          <p:cNvPr id="182" name="TextBox 181"/>
          <p:cNvSpPr txBox="1"/>
          <p:nvPr/>
        </p:nvSpPr>
        <p:spPr>
          <a:xfrm>
            <a:off x="179388" y="3716338"/>
            <a:ext cx="1889125" cy="523875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400" dirty="0">
                <a:latin typeface="Arial" pitchFamily="34" charset="0"/>
              </a:rPr>
              <a:t>CSI-RS virtualization </a:t>
            </a:r>
          </a:p>
          <a:p>
            <a:pPr algn="ctr">
              <a:defRPr/>
            </a:pPr>
            <a:r>
              <a:rPr lang="en-US" altLang="zh-CN" sz="1400" dirty="0">
                <a:latin typeface="Arial" pitchFamily="34" charset="0"/>
              </a:rPr>
              <a:t>based on SRS</a:t>
            </a:r>
            <a:endParaRPr lang="zh-CN" altLang="en-US" sz="1400" dirty="0">
              <a:latin typeface="Arial" pitchFamily="34" charset="0"/>
            </a:endParaRPr>
          </a:p>
        </p:txBody>
      </p:sp>
      <p:cxnSp>
        <p:nvCxnSpPr>
          <p:cNvPr id="183" name="直接箭头连接符 182"/>
          <p:cNvCxnSpPr/>
          <p:nvPr/>
        </p:nvCxnSpPr>
        <p:spPr>
          <a:xfrm flipH="1">
            <a:off x="684213" y="5516563"/>
            <a:ext cx="23749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14" name="TextBox 183"/>
          <p:cNvSpPr txBox="1">
            <a:spLocks noChangeArrowheads="1"/>
          </p:cNvSpPr>
          <p:nvPr/>
        </p:nvSpPr>
        <p:spPr bwMode="auto">
          <a:xfrm>
            <a:off x="1116013" y="5157788"/>
            <a:ext cx="157003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/>
              <a:t>CSI feedback</a:t>
            </a:r>
            <a:endParaRPr lang="zh-CN" altLang="en-US"/>
          </a:p>
        </p:txBody>
      </p:sp>
      <p:sp>
        <p:nvSpPr>
          <p:cNvPr id="4115" name="TextBox 184"/>
          <p:cNvSpPr txBox="1">
            <a:spLocks noChangeArrowheads="1"/>
          </p:cNvSpPr>
          <p:nvPr/>
        </p:nvSpPr>
        <p:spPr bwMode="auto">
          <a:xfrm>
            <a:off x="684213" y="1844675"/>
            <a:ext cx="81645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/>
              <a:t>UL signals are exploited to greatly reduce number of antenna port for each UE</a:t>
            </a:r>
            <a:endParaRPr lang="zh-CN" altLang="en-US"/>
          </a:p>
        </p:txBody>
      </p:sp>
      <p:sp>
        <p:nvSpPr>
          <p:cNvPr id="186" name="TextBox 185"/>
          <p:cNvSpPr txBox="1"/>
          <p:nvPr/>
        </p:nvSpPr>
        <p:spPr>
          <a:xfrm>
            <a:off x="6189663" y="5243513"/>
            <a:ext cx="2198687" cy="350837"/>
          </a:xfrm>
          <a:prstGeom prst="rect">
            <a:avLst/>
          </a:prstGeom>
          <a:ln w="12700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Second CSI-RS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port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7" name="TextBox 186"/>
          <p:cNvSpPr txBox="1"/>
          <p:nvPr/>
        </p:nvSpPr>
        <p:spPr>
          <a:xfrm>
            <a:off x="4419600" y="5294313"/>
            <a:ext cx="915988" cy="242887"/>
          </a:xfrm>
          <a:prstGeom prst="rect">
            <a:avLst/>
          </a:prstGeom>
          <a:ln w="12700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First CSI-RS port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8" name="TextBox 187"/>
          <p:cNvSpPr txBox="1"/>
          <p:nvPr/>
        </p:nvSpPr>
        <p:spPr>
          <a:xfrm>
            <a:off x="6684963" y="3143250"/>
            <a:ext cx="755650" cy="1200150"/>
          </a:xfrm>
          <a:prstGeom prst="rect">
            <a:avLst/>
          </a:prstGeom>
          <a:ln w="12700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6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endParaRPr lang="zh-CN" altLang="en-US" sz="6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89" name="直接连接符 188"/>
          <p:cNvCxnSpPr/>
          <p:nvPr/>
        </p:nvCxnSpPr>
        <p:spPr bwMode="auto">
          <a:xfrm>
            <a:off x="5773738" y="2843213"/>
            <a:ext cx="123825" cy="149225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0" name="直接连接符 189"/>
          <p:cNvCxnSpPr/>
          <p:nvPr/>
        </p:nvCxnSpPr>
        <p:spPr bwMode="auto">
          <a:xfrm>
            <a:off x="5773738" y="3092450"/>
            <a:ext cx="123825" cy="150813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1" name="直接连接符 190"/>
          <p:cNvCxnSpPr/>
          <p:nvPr/>
        </p:nvCxnSpPr>
        <p:spPr bwMode="auto">
          <a:xfrm>
            <a:off x="5773738" y="3343275"/>
            <a:ext cx="123825" cy="149225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2" name="直接连接符 191"/>
          <p:cNvCxnSpPr/>
          <p:nvPr/>
        </p:nvCxnSpPr>
        <p:spPr bwMode="auto">
          <a:xfrm>
            <a:off x="5773738" y="3592513"/>
            <a:ext cx="123825" cy="150812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3" name="直接连接符 192"/>
          <p:cNvCxnSpPr/>
          <p:nvPr/>
        </p:nvCxnSpPr>
        <p:spPr bwMode="auto">
          <a:xfrm>
            <a:off x="6062663" y="2843213"/>
            <a:ext cx="122237" cy="149225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4" name="直接连接符 193"/>
          <p:cNvCxnSpPr/>
          <p:nvPr/>
        </p:nvCxnSpPr>
        <p:spPr bwMode="auto">
          <a:xfrm>
            <a:off x="6062663" y="3092450"/>
            <a:ext cx="122237" cy="150813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5" name="直接连接符 194"/>
          <p:cNvCxnSpPr/>
          <p:nvPr/>
        </p:nvCxnSpPr>
        <p:spPr bwMode="auto">
          <a:xfrm>
            <a:off x="6062663" y="3343275"/>
            <a:ext cx="122237" cy="149225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6" name="直接连接符 195"/>
          <p:cNvCxnSpPr/>
          <p:nvPr/>
        </p:nvCxnSpPr>
        <p:spPr bwMode="auto">
          <a:xfrm>
            <a:off x="6062663" y="3592513"/>
            <a:ext cx="122237" cy="150812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7" name="直接连接符 196"/>
          <p:cNvCxnSpPr/>
          <p:nvPr/>
        </p:nvCxnSpPr>
        <p:spPr bwMode="auto">
          <a:xfrm>
            <a:off x="6351588" y="2843213"/>
            <a:ext cx="122237" cy="149225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8" name="直接连接符 197"/>
          <p:cNvCxnSpPr/>
          <p:nvPr/>
        </p:nvCxnSpPr>
        <p:spPr bwMode="auto">
          <a:xfrm>
            <a:off x="6351588" y="3092450"/>
            <a:ext cx="122237" cy="150813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9" name="直接连接符 198"/>
          <p:cNvCxnSpPr/>
          <p:nvPr/>
        </p:nvCxnSpPr>
        <p:spPr bwMode="auto">
          <a:xfrm>
            <a:off x="6351588" y="3343275"/>
            <a:ext cx="122237" cy="149225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0" name="直接连接符 199"/>
          <p:cNvCxnSpPr/>
          <p:nvPr/>
        </p:nvCxnSpPr>
        <p:spPr bwMode="auto">
          <a:xfrm>
            <a:off x="6351588" y="3592513"/>
            <a:ext cx="122237" cy="150812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1" name="直接连接符 200"/>
          <p:cNvCxnSpPr/>
          <p:nvPr/>
        </p:nvCxnSpPr>
        <p:spPr bwMode="auto">
          <a:xfrm>
            <a:off x="6638925" y="2843213"/>
            <a:ext cx="123825" cy="149225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2" name="直接连接符 201"/>
          <p:cNvCxnSpPr/>
          <p:nvPr/>
        </p:nvCxnSpPr>
        <p:spPr bwMode="auto">
          <a:xfrm>
            <a:off x="6638925" y="3092450"/>
            <a:ext cx="123825" cy="150813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3" name="直接连接符 202"/>
          <p:cNvCxnSpPr/>
          <p:nvPr/>
        </p:nvCxnSpPr>
        <p:spPr bwMode="auto">
          <a:xfrm>
            <a:off x="6638925" y="3343275"/>
            <a:ext cx="123825" cy="149225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4" name="直接连接符 203"/>
          <p:cNvCxnSpPr/>
          <p:nvPr/>
        </p:nvCxnSpPr>
        <p:spPr bwMode="auto">
          <a:xfrm>
            <a:off x="6638925" y="3592513"/>
            <a:ext cx="123825" cy="150812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49"/>
          <p:cNvGrpSpPr>
            <a:grpSpLocks/>
          </p:cNvGrpSpPr>
          <p:nvPr/>
        </p:nvGrpSpPr>
        <p:grpSpPr bwMode="auto">
          <a:xfrm>
            <a:off x="5773738" y="3841750"/>
            <a:ext cx="989012" cy="901700"/>
            <a:chOff x="3924300" y="2132013"/>
            <a:chExt cx="1727200" cy="1296987"/>
          </a:xfrm>
        </p:grpSpPr>
        <p:cxnSp>
          <p:nvCxnSpPr>
            <p:cNvPr id="206" name="直接连接符 205"/>
            <p:cNvCxnSpPr/>
            <p:nvPr/>
          </p:nvCxnSpPr>
          <p:spPr bwMode="auto">
            <a:xfrm>
              <a:off x="3924300" y="2132013"/>
              <a:ext cx="216247" cy="216926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7" name="直接连接符 206"/>
            <p:cNvCxnSpPr/>
            <p:nvPr/>
          </p:nvCxnSpPr>
          <p:spPr bwMode="auto">
            <a:xfrm>
              <a:off x="3924300" y="2492795"/>
              <a:ext cx="216247" cy="214642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8" name="直接连接符 207"/>
            <p:cNvCxnSpPr/>
            <p:nvPr/>
          </p:nvCxnSpPr>
          <p:spPr bwMode="auto">
            <a:xfrm>
              <a:off x="3924300" y="2853576"/>
              <a:ext cx="216247" cy="214642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直接连接符 208"/>
            <p:cNvCxnSpPr/>
            <p:nvPr/>
          </p:nvCxnSpPr>
          <p:spPr bwMode="auto">
            <a:xfrm>
              <a:off x="3924300" y="3212075"/>
              <a:ext cx="216247" cy="216925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直接连接符 209"/>
            <p:cNvCxnSpPr/>
            <p:nvPr/>
          </p:nvCxnSpPr>
          <p:spPr bwMode="auto">
            <a:xfrm>
              <a:off x="4428876" y="2132013"/>
              <a:ext cx="213473" cy="216926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直接连接符 210"/>
            <p:cNvCxnSpPr/>
            <p:nvPr/>
          </p:nvCxnSpPr>
          <p:spPr bwMode="auto">
            <a:xfrm>
              <a:off x="4428876" y="2492795"/>
              <a:ext cx="213473" cy="214642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直接连接符 211"/>
            <p:cNvCxnSpPr/>
            <p:nvPr/>
          </p:nvCxnSpPr>
          <p:spPr bwMode="auto">
            <a:xfrm>
              <a:off x="4428876" y="2853576"/>
              <a:ext cx="213473" cy="214642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直接连接符 212"/>
            <p:cNvCxnSpPr/>
            <p:nvPr/>
          </p:nvCxnSpPr>
          <p:spPr bwMode="auto">
            <a:xfrm>
              <a:off x="4428876" y="3212075"/>
              <a:ext cx="213473" cy="216925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直接连接符 213"/>
            <p:cNvCxnSpPr/>
            <p:nvPr/>
          </p:nvCxnSpPr>
          <p:spPr bwMode="auto">
            <a:xfrm>
              <a:off x="4933451" y="2132013"/>
              <a:ext cx="213473" cy="216926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直接连接符 214"/>
            <p:cNvCxnSpPr/>
            <p:nvPr/>
          </p:nvCxnSpPr>
          <p:spPr bwMode="auto">
            <a:xfrm>
              <a:off x="4933451" y="2492795"/>
              <a:ext cx="213473" cy="214642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直接连接符 215"/>
            <p:cNvCxnSpPr/>
            <p:nvPr/>
          </p:nvCxnSpPr>
          <p:spPr bwMode="auto">
            <a:xfrm>
              <a:off x="4933451" y="2853576"/>
              <a:ext cx="213473" cy="214642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直接连接符 216"/>
            <p:cNvCxnSpPr/>
            <p:nvPr/>
          </p:nvCxnSpPr>
          <p:spPr bwMode="auto">
            <a:xfrm>
              <a:off x="4933451" y="3212075"/>
              <a:ext cx="213473" cy="216925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直接连接符 217"/>
            <p:cNvCxnSpPr/>
            <p:nvPr/>
          </p:nvCxnSpPr>
          <p:spPr bwMode="auto">
            <a:xfrm>
              <a:off x="5435253" y="2132013"/>
              <a:ext cx="216247" cy="216926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直接连接符 218"/>
            <p:cNvCxnSpPr/>
            <p:nvPr/>
          </p:nvCxnSpPr>
          <p:spPr bwMode="auto">
            <a:xfrm>
              <a:off x="5435253" y="2492795"/>
              <a:ext cx="216247" cy="214642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直接连接符 219"/>
            <p:cNvCxnSpPr/>
            <p:nvPr/>
          </p:nvCxnSpPr>
          <p:spPr bwMode="auto">
            <a:xfrm>
              <a:off x="5435253" y="2853576"/>
              <a:ext cx="216247" cy="214642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直接连接符 220"/>
            <p:cNvCxnSpPr/>
            <p:nvPr/>
          </p:nvCxnSpPr>
          <p:spPr bwMode="auto">
            <a:xfrm>
              <a:off x="5435253" y="3212075"/>
              <a:ext cx="216247" cy="216925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146"/>
          <p:cNvGrpSpPr>
            <a:grpSpLocks/>
          </p:cNvGrpSpPr>
          <p:nvPr/>
        </p:nvGrpSpPr>
        <p:grpSpPr bwMode="auto">
          <a:xfrm>
            <a:off x="7502525" y="2843213"/>
            <a:ext cx="989013" cy="900112"/>
            <a:chOff x="6659563" y="692150"/>
            <a:chExt cx="1728787" cy="1296988"/>
          </a:xfrm>
        </p:grpSpPr>
        <p:cxnSp>
          <p:nvCxnSpPr>
            <p:cNvPr id="223" name="直接连接符 222"/>
            <p:cNvCxnSpPr/>
            <p:nvPr/>
          </p:nvCxnSpPr>
          <p:spPr bwMode="auto">
            <a:xfrm flipH="1">
              <a:off x="6659563" y="692150"/>
              <a:ext cx="216445" cy="215021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直接连接符 223"/>
            <p:cNvCxnSpPr/>
            <p:nvPr/>
          </p:nvCxnSpPr>
          <p:spPr bwMode="auto">
            <a:xfrm flipH="1">
              <a:off x="6659563" y="1053568"/>
              <a:ext cx="216445" cy="215021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直接连接符 224"/>
            <p:cNvCxnSpPr/>
            <p:nvPr/>
          </p:nvCxnSpPr>
          <p:spPr bwMode="auto">
            <a:xfrm flipH="1">
              <a:off x="6659563" y="1412699"/>
              <a:ext cx="216445" cy="215021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直接连接符 225"/>
            <p:cNvCxnSpPr/>
            <p:nvPr/>
          </p:nvCxnSpPr>
          <p:spPr bwMode="auto">
            <a:xfrm flipH="1">
              <a:off x="6659563" y="1774117"/>
              <a:ext cx="216445" cy="215021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直接连接符 226"/>
            <p:cNvCxnSpPr/>
            <p:nvPr/>
          </p:nvCxnSpPr>
          <p:spPr bwMode="auto">
            <a:xfrm flipH="1">
              <a:off x="7164602" y="692150"/>
              <a:ext cx="216445" cy="215021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直接连接符 227"/>
            <p:cNvCxnSpPr/>
            <p:nvPr/>
          </p:nvCxnSpPr>
          <p:spPr bwMode="auto">
            <a:xfrm flipH="1">
              <a:off x="7164602" y="1053568"/>
              <a:ext cx="216445" cy="215021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直接连接符 228"/>
            <p:cNvCxnSpPr/>
            <p:nvPr/>
          </p:nvCxnSpPr>
          <p:spPr bwMode="auto">
            <a:xfrm flipH="1">
              <a:off x="7164602" y="1412699"/>
              <a:ext cx="216445" cy="215021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直接连接符 229"/>
            <p:cNvCxnSpPr/>
            <p:nvPr/>
          </p:nvCxnSpPr>
          <p:spPr bwMode="auto">
            <a:xfrm flipH="1">
              <a:off x="7164602" y="1774117"/>
              <a:ext cx="216445" cy="215021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1" name="直接连接符 230"/>
            <p:cNvCxnSpPr/>
            <p:nvPr/>
          </p:nvCxnSpPr>
          <p:spPr bwMode="auto">
            <a:xfrm flipH="1">
              <a:off x="7666866" y="692150"/>
              <a:ext cx="216445" cy="215021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2" name="直接连接符 231"/>
            <p:cNvCxnSpPr/>
            <p:nvPr/>
          </p:nvCxnSpPr>
          <p:spPr bwMode="auto">
            <a:xfrm flipH="1">
              <a:off x="7666866" y="1053568"/>
              <a:ext cx="216445" cy="215021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3" name="直接连接符 232"/>
            <p:cNvCxnSpPr/>
            <p:nvPr/>
          </p:nvCxnSpPr>
          <p:spPr bwMode="auto">
            <a:xfrm flipH="1">
              <a:off x="7666866" y="1412699"/>
              <a:ext cx="216445" cy="215021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4" name="直接连接符 233"/>
            <p:cNvCxnSpPr/>
            <p:nvPr/>
          </p:nvCxnSpPr>
          <p:spPr bwMode="auto">
            <a:xfrm flipH="1">
              <a:off x="7666866" y="1774117"/>
              <a:ext cx="216445" cy="215021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5" name="直接连接符 234"/>
            <p:cNvCxnSpPr/>
            <p:nvPr/>
          </p:nvCxnSpPr>
          <p:spPr bwMode="auto">
            <a:xfrm flipH="1">
              <a:off x="8171905" y="692150"/>
              <a:ext cx="216445" cy="215021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6" name="直接连接符 235"/>
            <p:cNvCxnSpPr/>
            <p:nvPr/>
          </p:nvCxnSpPr>
          <p:spPr bwMode="auto">
            <a:xfrm flipH="1">
              <a:off x="8171905" y="1053568"/>
              <a:ext cx="216445" cy="215021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直接连接符 236"/>
            <p:cNvCxnSpPr/>
            <p:nvPr/>
          </p:nvCxnSpPr>
          <p:spPr bwMode="auto">
            <a:xfrm flipH="1">
              <a:off x="8171905" y="1412699"/>
              <a:ext cx="216445" cy="215021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直接连接符 237"/>
            <p:cNvCxnSpPr/>
            <p:nvPr/>
          </p:nvCxnSpPr>
          <p:spPr bwMode="auto">
            <a:xfrm flipH="1">
              <a:off x="8171905" y="1774117"/>
              <a:ext cx="216445" cy="215021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145"/>
          <p:cNvGrpSpPr>
            <a:grpSpLocks/>
          </p:cNvGrpSpPr>
          <p:nvPr/>
        </p:nvGrpSpPr>
        <p:grpSpPr bwMode="auto">
          <a:xfrm>
            <a:off x="7502525" y="3841750"/>
            <a:ext cx="989013" cy="901700"/>
            <a:chOff x="6659563" y="2132013"/>
            <a:chExt cx="1728787" cy="1296987"/>
          </a:xfrm>
        </p:grpSpPr>
        <p:cxnSp>
          <p:nvCxnSpPr>
            <p:cNvPr id="240" name="直接连接符 239"/>
            <p:cNvCxnSpPr/>
            <p:nvPr/>
          </p:nvCxnSpPr>
          <p:spPr bwMode="auto">
            <a:xfrm flipH="1">
              <a:off x="6659563" y="2132013"/>
              <a:ext cx="216445" cy="216926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直接连接符 240"/>
            <p:cNvCxnSpPr/>
            <p:nvPr/>
          </p:nvCxnSpPr>
          <p:spPr bwMode="auto">
            <a:xfrm flipH="1">
              <a:off x="6659563" y="2492795"/>
              <a:ext cx="216445" cy="214642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直接连接符 241"/>
            <p:cNvCxnSpPr/>
            <p:nvPr/>
          </p:nvCxnSpPr>
          <p:spPr bwMode="auto">
            <a:xfrm flipH="1">
              <a:off x="6659563" y="2853576"/>
              <a:ext cx="216445" cy="214642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直接连接符 242"/>
            <p:cNvCxnSpPr/>
            <p:nvPr/>
          </p:nvCxnSpPr>
          <p:spPr bwMode="auto">
            <a:xfrm flipH="1">
              <a:off x="6659563" y="3212075"/>
              <a:ext cx="216445" cy="216925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直接连接符 243"/>
            <p:cNvCxnSpPr/>
            <p:nvPr/>
          </p:nvCxnSpPr>
          <p:spPr bwMode="auto">
            <a:xfrm flipH="1">
              <a:off x="7164602" y="2132013"/>
              <a:ext cx="216445" cy="216926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直接连接符 244"/>
            <p:cNvCxnSpPr/>
            <p:nvPr/>
          </p:nvCxnSpPr>
          <p:spPr bwMode="auto">
            <a:xfrm flipH="1">
              <a:off x="7164602" y="2492795"/>
              <a:ext cx="216445" cy="214642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直接连接符 245"/>
            <p:cNvCxnSpPr/>
            <p:nvPr/>
          </p:nvCxnSpPr>
          <p:spPr bwMode="auto">
            <a:xfrm flipH="1">
              <a:off x="7164602" y="2853576"/>
              <a:ext cx="216445" cy="214642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直接连接符 246"/>
            <p:cNvCxnSpPr/>
            <p:nvPr/>
          </p:nvCxnSpPr>
          <p:spPr bwMode="auto">
            <a:xfrm flipH="1">
              <a:off x="7164602" y="3212075"/>
              <a:ext cx="216445" cy="216925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直接连接符 247"/>
            <p:cNvCxnSpPr/>
            <p:nvPr/>
          </p:nvCxnSpPr>
          <p:spPr bwMode="auto">
            <a:xfrm flipH="1">
              <a:off x="7666866" y="2132013"/>
              <a:ext cx="216445" cy="216926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直接连接符 248"/>
            <p:cNvCxnSpPr/>
            <p:nvPr/>
          </p:nvCxnSpPr>
          <p:spPr bwMode="auto">
            <a:xfrm flipH="1">
              <a:off x="7666866" y="2492795"/>
              <a:ext cx="216445" cy="214642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直接连接符 249"/>
            <p:cNvCxnSpPr/>
            <p:nvPr/>
          </p:nvCxnSpPr>
          <p:spPr bwMode="auto">
            <a:xfrm flipH="1">
              <a:off x="7666866" y="2853576"/>
              <a:ext cx="216445" cy="214642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直接连接符 250"/>
            <p:cNvCxnSpPr/>
            <p:nvPr/>
          </p:nvCxnSpPr>
          <p:spPr bwMode="auto">
            <a:xfrm flipH="1">
              <a:off x="7666866" y="3212075"/>
              <a:ext cx="216445" cy="216925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直接连接符 251"/>
            <p:cNvCxnSpPr/>
            <p:nvPr/>
          </p:nvCxnSpPr>
          <p:spPr bwMode="auto">
            <a:xfrm flipH="1">
              <a:off x="8171905" y="2132013"/>
              <a:ext cx="216445" cy="216926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直接连接符 252"/>
            <p:cNvCxnSpPr/>
            <p:nvPr/>
          </p:nvCxnSpPr>
          <p:spPr bwMode="auto">
            <a:xfrm flipH="1">
              <a:off x="8171905" y="2492795"/>
              <a:ext cx="216445" cy="214642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直接连接符 253"/>
            <p:cNvCxnSpPr/>
            <p:nvPr/>
          </p:nvCxnSpPr>
          <p:spPr bwMode="auto">
            <a:xfrm flipH="1">
              <a:off x="8171905" y="2853576"/>
              <a:ext cx="216445" cy="214642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直接连接符 254"/>
            <p:cNvCxnSpPr/>
            <p:nvPr/>
          </p:nvCxnSpPr>
          <p:spPr bwMode="auto">
            <a:xfrm flipH="1">
              <a:off x="8171905" y="3212075"/>
              <a:ext cx="216445" cy="216925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344"/>
          <p:cNvGrpSpPr>
            <a:grpSpLocks/>
          </p:cNvGrpSpPr>
          <p:nvPr/>
        </p:nvGrpSpPr>
        <p:grpSpPr bwMode="auto">
          <a:xfrm>
            <a:off x="3965575" y="2843213"/>
            <a:ext cx="989013" cy="1900237"/>
            <a:chOff x="899592" y="692696"/>
            <a:chExt cx="1728192" cy="2736304"/>
          </a:xfrm>
        </p:grpSpPr>
        <p:cxnSp>
          <p:nvCxnSpPr>
            <p:cNvPr id="257" name="直接连接符 256"/>
            <p:cNvCxnSpPr/>
            <p:nvPr/>
          </p:nvCxnSpPr>
          <p:spPr>
            <a:xfrm>
              <a:off x="899592" y="692696"/>
              <a:ext cx="216371" cy="214881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直接连接符 257"/>
            <p:cNvCxnSpPr/>
            <p:nvPr/>
          </p:nvCxnSpPr>
          <p:spPr>
            <a:xfrm>
              <a:off x="899592" y="1053879"/>
              <a:ext cx="216371" cy="214881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直接连接符 258"/>
            <p:cNvCxnSpPr/>
            <p:nvPr/>
          </p:nvCxnSpPr>
          <p:spPr>
            <a:xfrm>
              <a:off x="899592" y="1412775"/>
              <a:ext cx="216371" cy="217168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直接连接符 259"/>
            <p:cNvCxnSpPr/>
            <p:nvPr/>
          </p:nvCxnSpPr>
          <p:spPr>
            <a:xfrm>
              <a:off x="899592" y="1773959"/>
              <a:ext cx="216371" cy="214881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直接连接符 260"/>
            <p:cNvCxnSpPr/>
            <p:nvPr/>
          </p:nvCxnSpPr>
          <p:spPr>
            <a:xfrm>
              <a:off x="899592" y="2132856"/>
              <a:ext cx="216371" cy="214881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直接连接符 261"/>
            <p:cNvCxnSpPr/>
            <p:nvPr/>
          </p:nvCxnSpPr>
          <p:spPr>
            <a:xfrm>
              <a:off x="899592" y="2491753"/>
              <a:ext cx="216371" cy="217168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3" name="直接连接符 262"/>
            <p:cNvCxnSpPr/>
            <p:nvPr/>
          </p:nvCxnSpPr>
          <p:spPr>
            <a:xfrm>
              <a:off x="899592" y="2852936"/>
              <a:ext cx="216371" cy="214881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直接连接符 263"/>
            <p:cNvCxnSpPr/>
            <p:nvPr/>
          </p:nvCxnSpPr>
          <p:spPr>
            <a:xfrm>
              <a:off x="899592" y="3214119"/>
              <a:ext cx="216371" cy="214881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直接连接符 264"/>
            <p:cNvCxnSpPr/>
            <p:nvPr/>
          </p:nvCxnSpPr>
          <p:spPr>
            <a:xfrm>
              <a:off x="1404457" y="692696"/>
              <a:ext cx="213598" cy="214881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直接连接符 265"/>
            <p:cNvCxnSpPr/>
            <p:nvPr/>
          </p:nvCxnSpPr>
          <p:spPr>
            <a:xfrm>
              <a:off x="1404457" y="1053879"/>
              <a:ext cx="213598" cy="214881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直接连接符 266"/>
            <p:cNvCxnSpPr/>
            <p:nvPr/>
          </p:nvCxnSpPr>
          <p:spPr>
            <a:xfrm>
              <a:off x="1404457" y="1412775"/>
              <a:ext cx="213598" cy="217168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直接连接符 267"/>
            <p:cNvCxnSpPr/>
            <p:nvPr/>
          </p:nvCxnSpPr>
          <p:spPr>
            <a:xfrm>
              <a:off x="1404457" y="1773959"/>
              <a:ext cx="213598" cy="214881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9" name="直接连接符 268"/>
            <p:cNvCxnSpPr/>
            <p:nvPr/>
          </p:nvCxnSpPr>
          <p:spPr>
            <a:xfrm>
              <a:off x="1404457" y="2132856"/>
              <a:ext cx="213598" cy="214881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直接连接符 269"/>
            <p:cNvCxnSpPr/>
            <p:nvPr/>
          </p:nvCxnSpPr>
          <p:spPr>
            <a:xfrm>
              <a:off x="1404457" y="2491753"/>
              <a:ext cx="213598" cy="217168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直接连接符 270"/>
            <p:cNvCxnSpPr/>
            <p:nvPr/>
          </p:nvCxnSpPr>
          <p:spPr>
            <a:xfrm>
              <a:off x="1404457" y="2852936"/>
              <a:ext cx="213598" cy="214881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2" name="直接连接符 271"/>
            <p:cNvCxnSpPr/>
            <p:nvPr/>
          </p:nvCxnSpPr>
          <p:spPr>
            <a:xfrm>
              <a:off x="1404457" y="3214119"/>
              <a:ext cx="213598" cy="214881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3" name="直接连接符 272"/>
            <p:cNvCxnSpPr/>
            <p:nvPr/>
          </p:nvCxnSpPr>
          <p:spPr>
            <a:xfrm>
              <a:off x="1909322" y="692696"/>
              <a:ext cx="213598" cy="214881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4" name="直接连接符 273"/>
            <p:cNvCxnSpPr/>
            <p:nvPr/>
          </p:nvCxnSpPr>
          <p:spPr>
            <a:xfrm>
              <a:off x="1909322" y="1053879"/>
              <a:ext cx="213598" cy="214881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5" name="直接连接符 274"/>
            <p:cNvCxnSpPr/>
            <p:nvPr/>
          </p:nvCxnSpPr>
          <p:spPr>
            <a:xfrm>
              <a:off x="1909322" y="1412775"/>
              <a:ext cx="213598" cy="217168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6" name="直接连接符 275"/>
            <p:cNvCxnSpPr/>
            <p:nvPr/>
          </p:nvCxnSpPr>
          <p:spPr>
            <a:xfrm>
              <a:off x="1909322" y="1773959"/>
              <a:ext cx="213598" cy="214881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7" name="直接连接符 276"/>
            <p:cNvCxnSpPr/>
            <p:nvPr/>
          </p:nvCxnSpPr>
          <p:spPr>
            <a:xfrm>
              <a:off x="1909322" y="2132856"/>
              <a:ext cx="213598" cy="214881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直接连接符 277"/>
            <p:cNvCxnSpPr/>
            <p:nvPr/>
          </p:nvCxnSpPr>
          <p:spPr>
            <a:xfrm>
              <a:off x="1909322" y="2491753"/>
              <a:ext cx="213598" cy="217168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9" name="直接连接符 278"/>
            <p:cNvCxnSpPr/>
            <p:nvPr/>
          </p:nvCxnSpPr>
          <p:spPr>
            <a:xfrm>
              <a:off x="1909322" y="2852936"/>
              <a:ext cx="213598" cy="214881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0" name="直接连接符 279"/>
            <p:cNvCxnSpPr/>
            <p:nvPr/>
          </p:nvCxnSpPr>
          <p:spPr>
            <a:xfrm>
              <a:off x="1909322" y="3214119"/>
              <a:ext cx="213598" cy="214881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1" name="直接连接符 280"/>
            <p:cNvCxnSpPr/>
            <p:nvPr/>
          </p:nvCxnSpPr>
          <p:spPr>
            <a:xfrm>
              <a:off x="2411413" y="692696"/>
              <a:ext cx="216371" cy="214881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2" name="直接连接符 281"/>
            <p:cNvCxnSpPr/>
            <p:nvPr/>
          </p:nvCxnSpPr>
          <p:spPr>
            <a:xfrm>
              <a:off x="2411413" y="1053879"/>
              <a:ext cx="216371" cy="214881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直接连接符 282"/>
            <p:cNvCxnSpPr/>
            <p:nvPr/>
          </p:nvCxnSpPr>
          <p:spPr>
            <a:xfrm>
              <a:off x="2411413" y="1412775"/>
              <a:ext cx="216371" cy="217168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4" name="直接连接符 283"/>
            <p:cNvCxnSpPr/>
            <p:nvPr/>
          </p:nvCxnSpPr>
          <p:spPr>
            <a:xfrm>
              <a:off x="2411413" y="1773959"/>
              <a:ext cx="216371" cy="214881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5" name="直接连接符 284"/>
            <p:cNvCxnSpPr/>
            <p:nvPr/>
          </p:nvCxnSpPr>
          <p:spPr>
            <a:xfrm>
              <a:off x="2411413" y="2132856"/>
              <a:ext cx="216371" cy="214881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6" name="直接连接符 285"/>
            <p:cNvCxnSpPr/>
            <p:nvPr/>
          </p:nvCxnSpPr>
          <p:spPr>
            <a:xfrm>
              <a:off x="2411413" y="2491753"/>
              <a:ext cx="216371" cy="217168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7" name="直接连接符 286"/>
            <p:cNvCxnSpPr/>
            <p:nvPr/>
          </p:nvCxnSpPr>
          <p:spPr>
            <a:xfrm>
              <a:off x="2411413" y="2852936"/>
              <a:ext cx="216371" cy="214881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8" name="直接连接符 287"/>
            <p:cNvCxnSpPr/>
            <p:nvPr/>
          </p:nvCxnSpPr>
          <p:spPr>
            <a:xfrm>
              <a:off x="2411413" y="3214119"/>
              <a:ext cx="216371" cy="214881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直接连接符 288"/>
            <p:cNvCxnSpPr/>
            <p:nvPr/>
          </p:nvCxnSpPr>
          <p:spPr>
            <a:xfrm flipH="1">
              <a:off x="899592" y="692696"/>
              <a:ext cx="216371" cy="214881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0" name="直接连接符 289"/>
            <p:cNvCxnSpPr/>
            <p:nvPr/>
          </p:nvCxnSpPr>
          <p:spPr>
            <a:xfrm flipH="1">
              <a:off x="899592" y="1053879"/>
              <a:ext cx="216371" cy="214881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1" name="直接连接符 290"/>
            <p:cNvCxnSpPr/>
            <p:nvPr/>
          </p:nvCxnSpPr>
          <p:spPr>
            <a:xfrm flipH="1">
              <a:off x="899592" y="1412775"/>
              <a:ext cx="216371" cy="217168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直接连接符 291"/>
            <p:cNvCxnSpPr/>
            <p:nvPr/>
          </p:nvCxnSpPr>
          <p:spPr>
            <a:xfrm flipH="1">
              <a:off x="899592" y="1773959"/>
              <a:ext cx="216371" cy="214881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3" name="直接连接符 292"/>
            <p:cNvCxnSpPr/>
            <p:nvPr/>
          </p:nvCxnSpPr>
          <p:spPr>
            <a:xfrm flipH="1">
              <a:off x="899592" y="2132856"/>
              <a:ext cx="216371" cy="214881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直接连接符 293"/>
            <p:cNvCxnSpPr/>
            <p:nvPr/>
          </p:nvCxnSpPr>
          <p:spPr>
            <a:xfrm flipH="1">
              <a:off x="899592" y="2491753"/>
              <a:ext cx="216371" cy="217168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5" name="直接连接符 294"/>
            <p:cNvCxnSpPr/>
            <p:nvPr/>
          </p:nvCxnSpPr>
          <p:spPr>
            <a:xfrm flipH="1">
              <a:off x="899592" y="2852936"/>
              <a:ext cx="216371" cy="214881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6" name="直接连接符 295"/>
            <p:cNvCxnSpPr/>
            <p:nvPr/>
          </p:nvCxnSpPr>
          <p:spPr>
            <a:xfrm flipH="1">
              <a:off x="899592" y="3214119"/>
              <a:ext cx="216371" cy="214881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7" name="直接连接符 296"/>
            <p:cNvCxnSpPr/>
            <p:nvPr/>
          </p:nvCxnSpPr>
          <p:spPr>
            <a:xfrm flipH="1">
              <a:off x="1404457" y="692696"/>
              <a:ext cx="213598" cy="214881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直接连接符 297"/>
            <p:cNvCxnSpPr/>
            <p:nvPr/>
          </p:nvCxnSpPr>
          <p:spPr>
            <a:xfrm flipH="1">
              <a:off x="1404457" y="1053879"/>
              <a:ext cx="213598" cy="214881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直接连接符 298"/>
            <p:cNvCxnSpPr/>
            <p:nvPr/>
          </p:nvCxnSpPr>
          <p:spPr>
            <a:xfrm flipH="1">
              <a:off x="1404457" y="1412775"/>
              <a:ext cx="213598" cy="217168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0" name="直接连接符 299"/>
            <p:cNvCxnSpPr/>
            <p:nvPr/>
          </p:nvCxnSpPr>
          <p:spPr>
            <a:xfrm flipH="1">
              <a:off x="1404457" y="1773959"/>
              <a:ext cx="213598" cy="214881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1" name="直接连接符 300"/>
            <p:cNvCxnSpPr/>
            <p:nvPr/>
          </p:nvCxnSpPr>
          <p:spPr>
            <a:xfrm flipH="1">
              <a:off x="1404457" y="2132856"/>
              <a:ext cx="213598" cy="214881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直接连接符 301"/>
            <p:cNvCxnSpPr/>
            <p:nvPr/>
          </p:nvCxnSpPr>
          <p:spPr>
            <a:xfrm flipH="1">
              <a:off x="1404457" y="2491753"/>
              <a:ext cx="213598" cy="217168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3" name="直接连接符 302"/>
            <p:cNvCxnSpPr/>
            <p:nvPr/>
          </p:nvCxnSpPr>
          <p:spPr>
            <a:xfrm flipH="1">
              <a:off x="1404457" y="2852936"/>
              <a:ext cx="213598" cy="214881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4" name="直接连接符 303"/>
            <p:cNvCxnSpPr/>
            <p:nvPr/>
          </p:nvCxnSpPr>
          <p:spPr>
            <a:xfrm flipH="1">
              <a:off x="1404457" y="3214119"/>
              <a:ext cx="213598" cy="214881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5" name="直接连接符 304"/>
            <p:cNvCxnSpPr/>
            <p:nvPr/>
          </p:nvCxnSpPr>
          <p:spPr>
            <a:xfrm flipH="1">
              <a:off x="1909322" y="692696"/>
              <a:ext cx="213598" cy="214881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6" name="直接连接符 305"/>
            <p:cNvCxnSpPr/>
            <p:nvPr/>
          </p:nvCxnSpPr>
          <p:spPr>
            <a:xfrm flipH="1">
              <a:off x="1909322" y="1053879"/>
              <a:ext cx="213598" cy="214881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直接连接符 306"/>
            <p:cNvCxnSpPr/>
            <p:nvPr/>
          </p:nvCxnSpPr>
          <p:spPr>
            <a:xfrm flipH="1">
              <a:off x="1909322" y="1412775"/>
              <a:ext cx="213598" cy="217168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8" name="直接连接符 307"/>
            <p:cNvCxnSpPr/>
            <p:nvPr/>
          </p:nvCxnSpPr>
          <p:spPr>
            <a:xfrm flipH="1">
              <a:off x="1909322" y="1773959"/>
              <a:ext cx="213598" cy="214881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9" name="直接连接符 308"/>
            <p:cNvCxnSpPr/>
            <p:nvPr/>
          </p:nvCxnSpPr>
          <p:spPr>
            <a:xfrm flipH="1">
              <a:off x="1909322" y="2132856"/>
              <a:ext cx="213598" cy="214881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0" name="直接连接符 309"/>
            <p:cNvCxnSpPr/>
            <p:nvPr/>
          </p:nvCxnSpPr>
          <p:spPr>
            <a:xfrm flipH="1">
              <a:off x="1909322" y="2491753"/>
              <a:ext cx="213598" cy="217168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1" name="直接连接符 310"/>
            <p:cNvCxnSpPr/>
            <p:nvPr/>
          </p:nvCxnSpPr>
          <p:spPr>
            <a:xfrm flipH="1">
              <a:off x="1909322" y="2852936"/>
              <a:ext cx="213598" cy="214881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2" name="直接连接符 311"/>
            <p:cNvCxnSpPr/>
            <p:nvPr/>
          </p:nvCxnSpPr>
          <p:spPr>
            <a:xfrm flipH="1">
              <a:off x="1909322" y="3214119"/>
              <a:ext cx="213598" cy="214881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3" name="直接连接符 312"/>
            <p:cNvCxnSpPr/>
            <p:nvPr/>
          </p:nvCxnSpPr>
          <p:spPr>
            <a:xfrm flipH="1">
              <a:off x="2411413" y="692696"/>
              <a:ext cx="216371" cy="214881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" name="直接连接符 313"/>
            <p:cNvCxnSpPr/>
            <p:nvPr/>
          </p:nvCxnSpPr>
          <p:spPr>
            <a:xfrm flipH="1">
              <a:off x="2411413" y="1053879"/>
              <a:ext cx="216371" cy="214881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5" name="直接连接符 314"/>
            <p:cNvCxnSpPr/>
            <p:nvPr/>
          </p:nvCxnSpPr>
          <p:spPr>
            <a:xfrm flipH="1">
              <a:off x="2411413" y="1412775"/>
              <a:ext cx="216371" cy="217168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6" name="直接连接符 315"/>
            <p:cNvCxnSpPr/>
            <p:nvPr/>
          </p:nvCxnSpPr>
          <p:spPr>
            <a:xfrm flipH="1">
              <a:off x="2411413" y="1773959"/>
              <a:ext cx="216371" cy="214881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7" name="直接连接符 316"/>
            <p:cNvCxnSpPr/>
            <p:nvPr/>
          </p:nvCxnSpPr>
          <p:spPr>
            <a:xfrm flipH="1">
              <a:off x="2411413" y="2132856"/>
              <a:ext cx="216371" cy="214881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8" name="直接连接符 317"/>
            <p:cNvCxnSpPr/>
            <p:nvPr/>
          </p:nvCxnSpPr>
          <p:spPr>
            <a:xfrm flipH="1">
              <a:off x="2411413" y="2491753"/>
              <a:ext cx="216371" cy="217168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9" name="直接连接符 318"/>
            <p:cNvCxnSpPr/>
            <p:nvPr/>
          </p:nvCxnSpPr>
          <p:spPr>
            <a:xfrm flipH="1">
              <a:off x="2411413" y="2852936"/>
              <a:ext cx="216371" cy="214881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0" name="直接连接符 319"/>
            <p:cNvCxnSpPr/>
            <p:nvPr/>
          </p:nvCxnSpPr>
          <p:spPr>
            <a:xfrm flipH="1">
              <a:off x="2411413" y="3214119"/>
              <a:ext cx="216371" cy="214881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1" name="TextBox 320"/>
          <p:cNvSpPr txBox="1"/>
          <p:nvPr/>
        </p:nvSpPr>
        <p:spPr>
          <a:xfrm>
            <a:off x="3563938" y="2492375"/>
            <a:ext cx="1025525" cy="244475"/>
          </a:xfrm>
          <a:prstGeom prst="rect">
            <a:avLst/>
          </a:prstGeom>
          <a:ln w="12700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eNB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64 </a:t>
            </a:r>
            <a:r>
              <a:rPr lang="en-US" altLang="zh-CN" sz="14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Tx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antenna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2" name="TextBox 321"/>
          <p:cNvSpPr txBox="1"/>
          <p:nvPr/>
        </p:nvSpPr>
        <p:spPr>
          <a:xfrm>
            <a:off x="5435600" y="2492375"/>
            <a:ext cx="930275" cy="228600"/>
          </a:xfrm>
          <a:prstGeom prst="rect">
            <a:avLst/>
          </a:prstGeom>
          <a:ln w="12700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First polarization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3" name="TextBox 322"/>
          <p:cNvSpPr txBox="1"/>
          <p:nvPr/>
        </p:nvSpPr>
        <p:spPr>
          <a:xfrm>
            <a:off x="6948488" y="2492375"/>
            <a:ext cx="1084262" cy="228600"/>
          </a:xfrm>
          <a:prstGeom prst="rect">
            <a:avLst/>
          </a:prstGeom>
          <a:ln w="12700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Second polarization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4" name="TextBox 323"/>
          <p:cNvSpPr txBox="1"/>
          <p:nvPr/>
        </p:nvSpPr>
        <p:spPr>
          <a:xfrm>
            <a:off x="5029200" y="3143250"/>
            <a:ext cx="755650" cy="1200150"/>
          </a:xfrm>
          <a:prstGeom prst="rect">
            <a:avLst/>
          </a:prstGeom>
          <a:ln w="12700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6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endParaRPr lang="zh-CN" altLang="en-US" sz="6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5" name="椭圆 324"/>
          <p:cNvSpPr/>
          <p:nvPr/>
        </p:nvSpPr>
        <p:spPr bwMode="auto">
          <a:xfrm rot="7088747">
            <a:off x="4496594" y="4217194"/>
            <a:ext cx="2265363" cy="346075"/>
          </a:xfrm>
          <a:prstGeom prst="ellipse">
            <a:avLst/>
          </a:prstGeom>
          <a:noFill/>
          <a:ln>
            <a:solidFill>
              <a:srgbClr val="336699"/>
            </a:solidFill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kumimoji="1" lang="zh-CN" altLang="en-US" dirty="0"/>
          </a:p>
        </p:txBody>
      </p:sp>
      <p:grpSp>
        <p:nvGrpSpPr>
          <p:cNvPr id="6" name="Group 89"/>
          <p:cNvGrpSpPr>
            <a:grpSpLocks/>
          </p:cNvGrpSpPr>
          <p:nvPr/>
        </p:nvGrpSpPr>
        <p:grpSpPr bwMode="auto">
          <a:xfrm>
            <a:off x="4114800" y="5743575"/>
            <a:ext cx="1154113" cy="565150"/>
            <a:chOff x="2989" y="1806"/>
            <a:chExt cx="285" cy="286"/>
          </a:xfrm>
        </p:grpSpPr>
        <p:pic>
          <p:nvPicPr>
            <p:cNvPr id="4149" name="Picture 87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989" y="1806"/>
              <a:ext cx="285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50" name="Picture 88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989" y="1806"/>
              <a:ext cx="285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29" name="TextBox 328"/>
          <p:cNvSpPr txBox="1"/>
          <p:nvPr/>
        </p:nvSpPr>
        <p:spPr>
          <a:xfrm>
            <a:off x="5227638" y="5843588"/>
            <a:ext cx="2241550" cy="244475"/>
          </a:xfrm>
          <a:prstGeom prst="rect">
            <a:avLst/>
          </a:prstGeom>
          <a:ln w="12700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UE feedback co-phase among polarizations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0" name="矩形 329"/>
          <p:cNvSpPr/>
          <p:nvPr/>
        </p:nvSpPr>
        <p:spPr>
          <a:xfrm>
            <a:off x="7461250" y="2792413"/>
            <a:ext cx="1071563" cy="2051050"/>
          </a:xfrm>
          <a:prstGeom prst="rect">
            <a:avLst/>
          </a:prstGeom>
          <a:solidFill>
            <a:schemeClr val="accent1">
              <a:alpha val="1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31" name="矩形 330"/>
          <p:cNvSpPr/>
          <p:nvPr/>
        </p:nvSpPr>
        <p:spPr>
          <a:xfrm>
            <a:off x="5732463" y="2792413"/>
            <a:ext cx="1071562" cy="2000250"/>
          </a:xfrm>
          <a:prstGeom prst="rect">
            <a:avLst/>
          </a:prstGeom>
          <a:solidFill>
            <a:srgbClr val="FF0000">
              <a:alpha val="1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332" name="椭圆 331"/>
          <p:cNvSpPr/>
          <p:nvPr/>
        </p:nvSpPr>
        <p:spPr bwMode="auto">
          <a:xfrm rot="7088747">
            <a:off x="6073775" y="4267200"/>
            <a:ext cx="2263775" cy="346075"/>
          </a:xfrm>
          <a:prstGeom prst="ellipse">
            <a:avLst/>
          </a:prstGeom>
          <a:noFill/>
          <a:ln>
            <a:solidFill>
              <a:srgbClr val="336699"/>
            </a:solidFill>
            <a:prstDash val="soli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kumimoji="1" lang="zh-CN" altLang="en-US" dirty="0"/>
          </a:p>
        </p:txBody>
      </p:sp>
      <p:sp>
        <p:nvSpPr>
          <p:cNvPr id="168" name="灯片编号占位符 16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defRPr/>
            </a:pPr>
            <a:fld id="{D44F8E79-2D5C-49DD-8202-616106C235E8}" type="slidenum">
              <a:rPr lang="zh-CN" altLang="en-US" smtClean="0"/>
              <a:pPr algn="r">
                <a:defRPr/>
              </a:pPr>
              <a:t>11</a:t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 1"/>
          <p:cNvSpPr txBox="1">
            <a:spLocks/>
          </p:cNvSpPr>
          <p:nvPr/>
        </p:nvSpPr>
        <p:spPr bwMode="auto">
          <a:xfrm>
            <a:off x="158824" y="115888"/>
            <a:ext cx="822960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altLang="zh-CN" sz="2200" b="1" dirty="0" smtClean="0">
                <a:solidFill>
                  <a:schemeClr val="bg1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5G E2E Architecture</a:t>
            </a:r>
            <a:endParaRPr lang="zh-CN" altLang="en-US" sz="2200" b="1" dirty="0">
              <a:solidFill>
                <a:srgbClr val="FF0000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14339" name="矩形 5"/>
          <p:cNvSpPr>
            <a:spLocks noChangeArrowheads="1"/>
          </p:cNvSpPr>
          <p:nvPr/>
        </p:nvSpPr>
        <p:spPr bwMode="auto">
          <a:xfrm>
            <a:off x="323528" y="980728"/>
            <a:ext cx="8672512" cy="414338"/>
          </a:xfrm>
          <a:prstGeom prst="rect">
            <a:avLst/>
          </a:prstGeom>
          <a:solidFill>
            <a:srgbClr val="208AD4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 eaLnBrk="1" hangingPunct="1">
              <a:spcBef>
                <a:spcPts val="600"/>
              </a:spcBef>
            </a:pPr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Flexible</a:t>
            </a: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Access,</a:t>
            </a: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Efficient</a:t>
            </a: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Process,</a:t>
            </a: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Smart</a:t>
            </a: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Control,</a:t>
            </a:r>
            <a:r>
              <a:rPr lang="zh-CN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Open</a:t>
            </a:r>
            <a:r>
              <a:rPr lang="zh-CN" altLang="en-US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Network</a:t>
            </a:r>
            <a:endParaRPr kumimoji="1"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云形 7"/>
          <p:cNvSpPr/>
          <p:nvPr/>
        </p:nvSpPr>
        <p:spPr bwMode="auto">
          <a:xfrm>
            <a:off x="3705038" y="3179911"/>
            <a:ext cx="3478212" cy="446088"/>
          </a:xfrm>
          <a:prstGeom prst="cloud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/>
        </p:nvSpPr>
        <p:spPr bwMode="auto">
          <a:xfrm>
            <a:off x="2593788" y="4029224"/>
            <a:ext cx="5060950" cy="423862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560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79513" y="4124474"/>
            <a:ext cx="228600" cy="29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50800" dir="5400000" algn="ctr" rotWithShape="0">
              <a:srgbClr val="808080">
                <a:alpha val="0"/>
              </a:srgbClr>
            </a:outerShdw>
          </a:effectLst>
        </p:spPr>
      </p:pic>
      <p:sp>
        <p:nvSpPr>
          <p:cNvPr id="11" name="云形 10"/>
          <p:cNvSpPr/>
          <p:nvPr/>
        </p:nvSpPr>
        <p:spPr bwMode="auto">
          <a:xfrm>
            <a:off x="2325500" y="2336949"/>
            <a:ext cx="3063875" cy="441325"/>
          </a:xfrm>
          <a:prstGeom prst="cloud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09" name="Rectangle 117"/>
          <p:cNvSpPr>
            <a:spLocks noChangeArrowheads="1"/>
          </p:cNvSpPr>
          <p:nvPr/>
        </p:nvSpPr>
        <p:spPr bwMode="auto">
          <a:xfrm>
            <a:off x="4028888" y="3179911"/>
            <a:ext cx="1000125" cy="330200"/>
          </a:xfrm>
          <a:prstGeom prst="rect">
            <a:avLst/>
          </a:prstGeom>
          <a:solidFill>
            <a:srgbClr val="00B0F0"/>
          </a:solidFill>
          <a:ln w="9525">
            <a:solidFill>
              <a:srgbClr val="4A7EBB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 eaLnBrk="1" hangingPunct="1">
              <a:defRPr/>
            </a:pPr>
            <a:r>
              <a:rPr lang="en-US" altLang="zh-CN" sz="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Control</a:t>
            </a:r>
            <a:r>
              <a:rPr lang="zh-CN" altLang="en-US" sz="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lang="en-US" altLang="zh-CN" sz="8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Coordination</a:t>
            </a:r>
          </a:p>
        </p:txBody>
      </p:sp>
      <p:sp>
        <p:nvSpPr>
          <p:cNvPr id="25610" name="Rectangle 117"/>
          <p:cNvSpPr>
            <a:spLocks noChangeArrowheads="1"/>
          </p:cNvSpPr>
          <p:nvPr/>
        </p:nvSpPr>
        <p:spPr bwMode="auto">
          <a:xfrm>
            <a:off x="5979925" y="3187849"/>
            <a:ext cx="798513" cy="300037"/>
          </a:xfrm>
          <a:prstGeom prst="rect">
            <a:avLst/>
          </a:prstGeom>
          <a:solidFill>
            <a:srgbClr val="FFC000"/>
          </a:solidFill>
          <a:ln w="9525">
            <a:solidFill>
              <a:srgbClr val="4A7EBB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 eaLnBrk="1" hangingPunct="1">
              <a:defRPr/>
            </a:pPr>
            <a:r>
              <a:rPr lang="en-US" altLang="zh-CN" sz="100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Data</a:t>
            </a:r>
            <a:r>
              <a:rPr lang="zh-CN" altLang="en-US" sz="100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lang="en-US" altLang="zh-CN" sz="100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Process</a:t>
            </a:r>
          </a:p>
        </p:txBody>
      </p:sp>
      <p:sp>
        <p:nvSpPr>
          <p:cNvPr id="14" name="矩形 13"/>
          <p:cNvSpPr/>
          <p:nvPr/>
        </p:nvSpPr>
        <p:spPr bwMode="auto">
          <a:xfrm>
            <a:off x="3050988" y="2330599"/>
            <a:ext cx="987425" cy="292100"/>
          </a:xfrm>
          <a:prstGeom prst="rect">
            <a:avLst/>
          </a:prstGeom>
          <a:solidFill>
            <a:srgbClr val="00B0F0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Policy</a:t>
            </a:r>
            <a:endParaRPr lang="zh-CN" altLang="en-US" sz="5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14"/>
          <p:cNvSpPr/>
          <p:nvPr/>
        </p:nvSpPr>
        <p:spPr bwMode="auto">
          <a:xfrm>
            <a:off x="2331850" y="2330599"/>
            <a:ext cx="704850" cy="295275"/>
          </a:xfrm>
          <a:prstGeom prst="rect">
            <a:avLst/>
          </a:prstGeom>
          <a:solidFill>
            <a:srgbClr val="FF66CC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000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User Data</a:t>
            </a:r>
            <a:endParaRPr lang="zh-CN" altLang="en-US" sz="700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5613" name="直接连接符 11"/>
          <p:cNvCxnSpPr>
            <a:cxnSpLocks noChangeShapeType="1"/>
            <a:stCxn id="20" idx="2"/>
          </p:cNvCxnSpPr>
          <p:nvPr/>
        </p:nvCxnSpPr>
        <p:spPr bwMode="auto">
          <a:xfrm flipH="1">
            <a:off x="4173350" y="3484711"/>
            <a:ext cx="1371600" cy="474663"/>
          </a:xfrm>
          <a:prstGeom prst="line">
            <a:avLst/>
          </a:prstGeom>
          <a:noFill/>
          <a:ln w="38100">
            <a:solidFill>
              <a:srgbClr val="FFC000"/>
            </a:solidFill>
            <a:round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</p:cxnSp>
      <p:cxnSp>
        <p:nvCxnSpPr>
          <p:cNvPr id="25614" name="直接连接符 12"/>
          <p:cNvCxnSpPr>
            <a:cxnSpLocks noChangeShapeType="1"/>
            <a:stCxn id="20" idx="2"/>
          </p:cNvCxnSpPr>
          <p:nvPr/>
        </p:nvCxnSpPr>
        <p:spPr bwMode="auto">
          <a:xfrm flipH="1">
            <a:off x="5321113" y="3484711"/>
            <a:ext cx="223837" cy="630238"/>
          </a:xfrm>
          <a:prstGeom prst="line">
            <a:avLst/>
          </a:prstGeom>
          <a:noFill/>
          <a:ln w="38100">
            <a:solidFill>
              <a:srgbClr val="FFC000"/>
            </a:solidFill>
            <a:round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</p:cxnSp>
      <p:cxnSp>
        <p:nvCxnSpPr>
          <p:cNvPr id="25615" name="直接连接符 13"/>
          <p:cNvCxnSpPr>
            <a:cxnSpLocks noChangeShapeType="1"/>
            <a:stCxn id="20" idx="2"/>
          </p:cNvCxnSpPr>
          <p:nvPr/>
        </p:nvCxnSpPr>
        <p:spPr bwMode="auto">
          <a:xfrm>
            <a:off x="5544950" y="3484711"/>
            <a:ext cx="1771650" cy="638175"/>
          </a:xfrm>
          <a:prstGeom prst="line">
            <a:avLst/>
          </a:prstGeom>
          <a:noFill/>
          <a:ln w="38100">
            <a:solidFill>
              <a:srgbClr val="FFC000"/>
            </a:solidFill>
            <a:round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</p:cxnSp>
      <p:cxnSp>
        <p:nvCxnSpPr>
          <p:cNvPr id="25616" name="直接连接符 14"/>
          <p:cNvCxnSpPr>
            <a:cxnSpLocks noChangeShapeType="1"/>
            <a:stCxn id="25609" idx="2"/>
          </p:cNvCxnSpPr>
          <p:nvPr/>
        </p:nvCxnSpPr>
        <p:spPr bwMode="auto">
          <a:xfrm flipH="1">
            <a:off x="2793813" y="3510111"/>
            <a:ext cx="1735137" cy="614363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</p:cxnSp>
      <p:sp>
        <p:nvSpPr>
          <p:cNvPr id="20" name="Rectangle 117"/>
          <p:cNvSpPr>
            <a:spLocks noChangeArrowheads="1"/>
          </p:cNvSpPr>
          <p:nvPr/>
        </p:nvSpPr>
        <p:spPr bwMode="auto">
          <a:xfrm>
            <a:off x="5084575" y="3208486"/>
            <a:ext cx="922338" cy="276225"/>
          </a:xfrm>
          <a:prstGeom prst="rect">
            <a:avLst/>
          </a:prstGeom>
          <a:solidFill>
            <a:srgbClr val="FFC000"/>
          </a:solidFill>
          <a:ln w="9525">
            <a:solidFill>
              <a:srgbClr val="4A7EBB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 eaLnBrk="1" hangingPunct="1">
              <a:defRPr/>
            </a:pPr>
            <a:r>
              <a:rPr lang="en-US" sz="105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Data</a:t>
            </a:r>
            <a:r>
              <a:rPr lang="zh-CN" altLang="en-US" sz="105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 </a:t>
            </a:r>
            <a:r>
              <a:rPr lang="en-US" altLang="zh-CN" sz="105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/>
              </a:rPr>
              <a:t>Forwarding</a:t>
            </a:r>
            <a:endParaRPr lang="en-US" sz="1050" dirty="0">
              <a:latin typeface="微软雅黑" panose="020B0503020204020204" pitchFamily="34" charset="-122"/>
              <a:ea typeface="微软雅黑" panose="020B0503020204020204" pitchFamily="34" charset="-122"/>
              <a:cs typeface="Times New Roman"/>
            </a:endParaRPr>
          </a:p>
        </p:txBody>
      </p:sp>
      <p:sp>
        <p:nvSpPr>
          <p:cNvPr id="25618" name="Rectangle 117"/>
          <p:cNvSpPr>
            <a:spLocks noChangeArrowheads="1"/>
          </p:cNvSpPr>
          <p:nvPr/>
        </p:nvSpPr>
        <p:spPr bwMode="auto">
          <a:xfrm>
            <a:off x="7510275" y="2889399"/>
            <a:ext cx="984250" cy="219075"/>
          </a:xfrm>
          <a:prstGeom prst="rect">
            <a:avLst/>
          </a:prstGeom>
          <a:solidFill>
            <a:srgbClr val="FFC000"/>
          </a:solidFill>
          <a:ln w="9525">
            <a:solidFill>
              <a:srgbClr val="4A7EBB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 eaLnBrk="1" hangingPunct="1">
              <a:defRPr/>
            </a:pPr>
            <a:r>
              <a:rPr lang="en-US" altLang="zh-CN" sz="80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Data</a:t>
            </a:r>
            <a:r>
              <a:rPr lang="zh-CN" altLang="en-US" sz="80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lang="en-US" altLang="zh-CN" sz="80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process</a:t>
            </a:r>
          </a:p>
        </p:txBody>
      </p:sp>
      <p:sp>
        <p:nvSpPr>
          <p:cNvPr id="25619" name="Rectangle 117"/>
          <p:cNvSpPr>
            <a:spLocks noChangeArrowheads="1"/>
          </p:cNvSpPr>
          <p:nvPr/>
        </p:nvSpPr>
        <p:spPr bwMode="auto">
          <a:xfrm>
            <a:off x="7510275" y="3130699"/>
            <a:ext cx="984250" cy="212725"/>
          </a:xfrm>
          <a:prstGeom prst="rect">
            <a:avLst/>
          </a:prstGeom>
          <a:solidFill>
            <a:srgbClr val="00B0F0"/>
          </a:solidFill>
          <a:ln w="9525">
            <a:solidFill>
              <a:srgbClr val="4A7EBB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 eaLnBrk="1" hangingPunct="1">
              <a:defRPr/>
            </a:pPr>
            <a:r>
              <a:rPr lang="en-US" altLang="zh-CN" sz="80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Cpmtrol</a:t>
            </a:r>
            <a:r>
              <a:rPr lang="zh-CN" altLang="en-US" sz="80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lang="en-US" altLang="zh-CN" sz="80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Process</a:t>
            </a:r>
          </a:p>
        </p:txBody>
      </p:sp>
      <p:sp>
        <p:nvSpPr>
          <p:cNvPr id="23" name="左右箭头 22"/>
          <p:cNvSpPr/>
          <p:nvPr/>
        </p:nvSpPr>
        <p:spPr bwMode="auto">
          <a:xfrm rot="16200000">
            <a:off x="6148200" y="2778274"/>
            <a:ext cx="500063" cy="217487"/>
          </a:xfrm>
          <a:prstGeom prst="left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20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左右箭头 23"/>
          <p:cNvSpPr/>
          <p:nvPr/>
        </p:nvSpPr>
        <p:spPr bwMode="auto">
          <a:xfrm rot="16200000">
            <a:off x="4068575" y="2854474"/>
            <a:ext cx="344488" cy="163512"/>
          </a:xfrm>
          <a:prstGeom prst="left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622" name="Rectangle 117"/>
          <p:cNvSpPr>
            <a:spLocks noChangeArrowheads="1"/>
          </p:cNvSpPr>
          <p:nvPr/>
        </p:nvSpPr>
        <p:spPr bwMode="auto">
          <a:xfrm>
            <a:off x="7510275" y="3343424"/>
            <a:ext cx="984250" cy="249237"/>
          </a:xfrm>
          <a:prstGeom prst="rect">
            <a:avLst/>
          </a:prstGeom>
          <a:solidFill>
            <a:srgbClr val="FF66CC"/>
          </a:solidFill>
          <a:ln w="9525">
            <a:solidFill>
              <a:srgbClr val="4A7EBB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  <p:txBody>
          <a:bodyPr anchor="ctr"/>
          <a:lstStyle/>
          <a:p>
            <a:pPr algn="ctr" eaLnBrk="1" hangingPunct="1">
              <a:defRPr/>
            </a:pPr>
            <a:r>
              <a:rPr lang="en-US" altLang="zh-CN" sz="70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User</a:t>
            </a:r>
            <a:r>
              <a:rPr lang="zh-CN" altLang="en-US" sz="70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</a:t>
            </a:r>
            <a:r>
              <a:rPr lang="en-US" altLang="zh-CN" sz="70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HSS</a:t>
            </a:r>
          </a:p>
        </p:txBody>
      </p:sp>
      <p:sp>
        <p:nvSpPr>
          <p:cNvPr id="26" name="左右箭头 25"/>
          <p:cNvSpPr/>
          <p:nvPr/>
        </p:nvSpPr>
        <p:spPr bwMode="auto">
          <a:xfrm>
            <a:off x="5762030" y="2433329"/>
            <a:ext cx="406400" cy="87312"/>
          </a:xfrm>
          <a:prstGeom prst="left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36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55503" y="3970627"/>
            <a:ext cx="302800" cy="397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6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40988" y="4190654"/>
            <a:ext cx="374253" cy="283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62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243723" y="4037138"/>
            <a:ext cx="266183" cy="3334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63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350482" y="4499407"/>
            <a:ext cx="484481" cy="366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5628" name="直接连接符 26"/>
          <p:cNvCxnSpPr>
            <a:cxnSpLocks noChangeShapeType="1"/>
            <a:stCxn id="20" idx="2"/>
          </p:cNvCxnSpPr>
          <p:nvPr/>
        </p:nvCxnSpPr>
        <p:spPr bwMode="auto">
          <a:xfrm flipH="1">
            <a:off x="2793813" y="3484711"/>
            <a:ext cx="2751137" cy="639763"/>
          </a:xfrm>
          <a:prstGeom prst="line">
            <a:avLst/>
          </a:prstGeom>
          <a:noFill/>
          <a:ln w="38100">
            <a:solidFill>
              <a:srgbClr val="FFC000"/>
            </a:solidFill>
            <a:prstDash val="sysDash"/>
            <a:round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</p:cxnSp>
      <p:cxnSp>
        <p:nvCxnSpPr>
          <p:cNvPr id="25629" name="直接连接符 27"/>
          <p:cNvCxnSpPr>
            <a:cxnSpLocks noChangeShapeType="1"/>
          </p:cNvCxnSpPr>
          <p:nvPr/>
        </p:nvCxnSpPr>
        <p:spPr bwMode="auto">
          <a:xfrm flipH="1">
            <a:off x="7742050" y="3929211"/>
            <a:ext cx="242888" cy="0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</p:cxnSp>
      <p:sp>
        <p:nvSpPr>
          <p:cNvPr id="14366" name="TextBox 172"/>
          <p:cNvSpPr txBox="1">
            <a:spLocks noChangeArrowheads="1"/>
          </p:cNvSpPr>
          <p:nvPr/>
        </p:nvSpPr>
        <p:spPr bwMode="auto">
          <a:xfrm>
            <a:off x="7973357" y="3844260"/>
            <a:ext cx="438543" cy="33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800">
                <a:latin typeface="微软雅黑" pitchFamily="34" charset="-122"/>
                <a:ea typeface="微软雅黑" pitchFamily="34" charset="-122"/>
              </a:rPr>
              <a:t>Control</a:t>
            </a:r>
            <a:endParaRPr lang="zh-CN" altLang="en-US" sz="80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5631" name="直接连接符 29"/>
          <p:cNvCxnSpPr>
            <a:cxnSpLocks noChangeShapeType="1"/>
          </p:cNvCxnSpPr>
          <p:nvPr/>
        </p:nvCxnSpPr>
        <p:spPr bwMode="auto">
          <a:xfrm flipH="1">
            <a:off x="7742050" y="3695849"/>
            <a:ext cx="234950" cy="0"/>
          </a:xfrm>
          <a:prstGeom prst="line">
            <a:avLst/>
          </a:prstGeom>
          <a:noFill/>
          <a:ln w="38100">
            <a:solidFill>
              <a:srgbClr val="FFC000"/>
            </a:solidFill>
            <a:round/>
            <a:headEnd/>
            <a:tailEnd/>
          </a:ln>
          <a:effectLst>
            <a:outerShdw dist="23000" dir="5400000" rotWithShape="0">
              <a:srgbClr val="808080">
                <a:alpha val="34998"/>
              </a:srgbClr>
            </a:outerShdw>
          </a:effectLst>
        </p:spPr>
      </p:cxnSp>
      <p:sp>
        <p:nvSpPr>
          <p:cNvPr id="14368" name="TextBox 176"/>
          <p:cNvSpPr txBox="1">
            <a:spLocks noChangeArrowheads="1"/>
          </p:cNvSpPr>
          <p:nvPr/>
        </p:nvSpPr>
        <p:spPr bwMode="auto">
          <a:xfrm>
            <a:off x="7973357" y="3619401"/>
            <a:ext cx="605601" cy="2198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800">
                <a:latin typeface="微软雅黑" pitchFamily="34" charset="-122"/>
                <a:ea typeface="微软雅黑" pitchFamily="34" charset="-122"/>
              </a:rPr>
              <a:t>Data</a:t>
            </a:r>
            <a:endParaRPr lang="zh-CN" altLang="en-US" sz="8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633" name="任意多边形 31"/>
          <p:cNvSpPr>
            <a:spLocks/>
          </p:cNvSpPr>
          <p:nvPr/>
        </p:nvSpPr>
        <p:spPr bwMode="auto">
          <a:xfrm rot="618879">
            <a:off x="2795400" y="4459436"/>
            <a:ext cx="1752600" cy="195263"/>
          </a:xfrm>
          <a:custGeom>
            <a:avLst/>
            <a:gdLst>
              <a:gd name="T0" fmla="*/ 806540 w 4083268"/>
              <a:gd name="T1" fmla="*/ 99769 h 717331"/>
              <a:gd name="T2" fmla="*/ 501362 w 4083268"/>
              <a:gd name="T3" fmla="*/ 33987 h 717331"/>
              <a:gd name="T4" fmla="*/ 582328 w 4083268"/>
              <a:gd name="T5" fmla="*/ 93191 h 717331"/>
              <a:gd name="T6" fmla="*/ 87193 w 4083268"/>
              <a:gd name="T7" fmla="*/ 14253 h 717331"/>
              <a:gd name="T8" fmla="*/ 59167 w 4083268"/>
              <a:gd name="T9" fmla="*/ 7675 h 71733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083268" h="717331">
                <a:moveTo>
                  <a:pt x="4083268" y="717331"/>
                </a:moveTo>
                <a:cubicBezTo>
                  <a:pt x="3405350" y="484789"/>
                  <a:pt x="2727433" y="252248"/>
                  <a:pt x="2538247" y="244365"/>
                </a:cubicBezTo>
                <a:cubicBezTo>
                  <a:pt x="2349061" y="236482"/>
                  <a:pt x="3297620" y="693682"/>
                  <a:pt x="2948151" y="670034"/>
                </a:cubicBezTo>
                <a:cubicBezTo>
                  <a:pt x="2598682" y="646386"/>
                  <a:pt x="882868" y="204952"/>
                  <a:pt x="441434" y="102476"/>
                </a:cubicBezTo>
                <a:cubicBezTo>
                  <a:pt x="0" y="0"/>
                  <a:pt x="323192" y="60434"/>
                  <a:pt x="299544" y="55179"/>
                </a:cubicBezTo>
              </a:path>
            </a:pathLst>
          </a:custGeom>
          <a:noFill/>
          <a:ln w="12700" cap="flat" cmpd="sng">
            <a:solidFill>
              <a:schemeClr val="accent1"/>
            </a:solidFill>
            <a:prstDash val="solid"/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zh-CN" altLang="en-US">
              <a:latin typeface="Arial" pitchFamily="34" charset="0"/>
            </a:endParaRPr>
          </a:p>
        </p:txBody>
      </p:sp>
      <p:sp>
        <p:nvSpPr>
          <p:cNvPr id="25634" name="任意多边形 32"/>
          <p:cNvSpPr>
            <a:spLocks/>
          </p:cNvSpPr>
          <p:nvPr/>
        </p:nvSpPr>
        <p:spPr bwMode="auto">
          <a:xfrm rot="20895855">
            <a:off x="4695638" y="4591199"/>
            <a:ext cx="1490662" cy="107950"/>
          </a:xfrm>
          <a:custGeom>
            <a:avLst/>
            <a:gdLst>
              <a:gd name="T0" fmla="*/ 0 w 677917"/>
              <a:gd name="T1" fmla="*/ 85619 h 173421"/>
              <a:gd name="T2" fmla="*/ 2289594 w 677917"/>
              <a:gd name="T3" fmla="*/ 5708 h 173421"/>
              <a:gd name="T4" fmla="*/ 1962509 w 677917"/>
              <a:gd name="T5" fmla="*/ 119865 h 173421"/>
              <a:gd name="T6" fmla="*/ 3516164 w 677917"/>
              <a:gd name="T7" fmla="*/ 39955 h 173421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677917" h="173421">
                <a:moveTo>
                  <a:pt x="0" y="118242"/>
                </a:moveTo>
                <a:cubicBezTo>
                  <a:pt x="189186" y="59121"/>
                  <a:pt x="378372" y="0"/>
                  <a:pt x="441434" y="7883"/>
                </a:cubicBezTo>
                <a:cubicBezTo>
                  <a:pt x="504496" y="15766"/>
                  <a:pt x="338958" y="157655"/>
                  <a:pt x="378372" y="165538"/>
                </a:cubicBezTo>
                <a:cubicBezTo>
                  <a:pt x="417786" y="173421"/>
                  <a:pt x="622738" y="78828"/>
                  <a:pt x="677917" y="55180"/>
                </a:cubicBezTo>
              </a:path>
            </a:pathLst>
          </a:custGeom>
          <a:noFill/>
          <a:ln w="9525" cap="flat" cmpd="sng">
            <a:solidFill>
              <a:srgbClr val="F79646"/>
            </a:solidFill>
            <a:prstDash val="solid"/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zh-CN" altLang="en-US">
              <a:latin typeface="Arial" pitchFamily="34" charset="0"/>
            </a:endParaRPr>
          </a:p>
        </p:txBody>
      </p:sp>
      <p:sp>
        <p:nvSpPr>
          <p:cNvPr id="25635" name="任意多边形 34"/>
          <p:cNvSpPr>
            <a:spLocks/>
          </p:cNvSpPr>
          <p:nvPr/>
        </p:nvSpPr>
        <p:spPr bwMode="auto">
          <a:xfrm>
            <a:off x="4028888" y="4411811"/>
            <a:ext cx="498475" cy="352425"/>
          </a:xfrm>
          <a:custGeom>
            <a:avLst/>
            <a:gdLst>
              <a:gd name="T0" fmla="*/ 313621 w 740979"/>
              <a:gd name="T1" fmla="*/ 359122 h 646386"/>
              <a:gd name="T2" fmla="*/ 183583 w 740979"/>
              <a:gd name="T3" fmla="*/ 201459 h 646386"/>
              <a:gd name="T4" fmla="*/ 328920 w 740979"/>
              <a:gd name="T5" fmla="*/ 297809 h 646386"/>
              <a:gd name="T6" fmla="*/ 0 w 740979"/>
              <a:gd name="T7" fmla="*/ 0 h 64638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740979" h="646386">
                <a:moveTo>
                  <a:pt x="646386" y="646386"/>
                </a:moveTo>
                <a:cubicBezTo>
                  <a:pt x="509752" y="513693"/>
                  <a:pt x="373118" y="381000"/>
                  <a:pt x="378373" y="362607"/>
                </a:cubicBezTo>
                <a:cubicBezTo>
                  <a:pt x="383628" y="344214"/>
                  <a:pt x="740979" y="596462"/>
                  <a:pt x="677917" y="536028"/>
                </a:cubicBezTo>
                <a:cubicBezTo>
                  <a:pt x="614855" y="475594"/>
                  <a:pt x="110358" y="86710"/>
                  <a:pt x="0" y="0"/>
                </a:cubicBezTo>
              </a:path>
            </a:pathLst>
          </a:custGeom>
          <a:noFill/>
          <a:ln w="12700" cap="flat" cmpd="sng">
            <a:solidFill>
              <a:srgbClr val="F79646"/>
            </a:solidFill>
            <a:prstDash val="solid"/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zh-CN" altLang="en-US">
              <a:latin typeface="Arial" pitchFamily="34" charset="0"/>
            </a:endParaRPr>
          </a:p>
        </p:txBody>
      </p:sp>
      <p:pic>
        <p:nvPicPr>
          <p:cNvPr id="1437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78732" y="4148289"/>
            <a:ext cx="202419" cy="2657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" name="矩形 39"/>
          <p:cNvSpPr/>
          <p:nvPr/>
        </p:nvSpPr>
        <p:spPr bwMode="auto">
          <a:xfrm>
            <a:off x="4059050" y="2325836"/>
            <a:ext cx="1025525" cy="292427"/>
          </a:xfrm>
          <a:prstGeom prst="rect">
            <a:avLst/>
          </a:prstGeom>
          <a:solidFill>
            <a:srgbClr val="00B0F0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0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Control</a:t>
            </a:r>
            <a:endParaRPr lang="zh-CN" altLang="en-US" sz="6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矩形 40"/>
          <p:cNvSpPr/>
          <p:nvPr/>
        </p:nvSpPr>
        <p:spPr bwMode="auto">
          <a:xfrm>
            <a:off x="6287900" y="2330599"/>
            <a:ext cx="1736725" cy="271462"/>
          </a:xfrm>
          <a:prstGeom prst="rect">
            <a:avLst/>
          </a:prstGeom>
          <a:noFill/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Service</a:t>
            </a:r>
            <a:r>
              <a:rPr lang="zh-CN" altLang="en-US" sz="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Platform</a:t>
            </a:r>
          </a:p>
          <a:p>
            <a:pPr algn="ctr" eaLnBrk="1" hangingPunct="1">
              <a:defRPr/>
            </a:pPr>
            <a:r>
              <a:rPr lang="zh-CN" altLang="en-US" sz="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Firewall</a:t>
            </a:r>
            <a:r>
              <a:rPr lang="zh-CN" altLang="en-US" sz="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en-US" altLang="zh-CN" sz="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NAT</a:t>
            </a:r>
            <a:r>
              <a:rPr lang="zh-CN" altLang="en-US" sz="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…)</a:t>
            </a:r>
            <a:endParaRPr lang="zh-CN" altLang="en-US" sz="80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375" name="TextBox 172"/>
          <p:cNvSpPr txBox="1">
            <a:spLocks noChangeArrowheads="1"/>
          </p:cNvSpPr>
          <p:nvPr/>
        </p:nvSpPr>
        <p:spPr bwMode="auto">
          <a:xfrm>
            <a:off x="2857313" y="4094311"/>
            <a:ext cx="10731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1000">
                <a:latin typeface="微软雅黑" pitchFamily="34" charset="-122"/>
                <a:ea typeface="微软雅黑" pitchFamily="34" charset="-122"/>
              </a:rPr>
              <a:t>Signal</a:t>
            </a:r>
            <a:r>
              <a:rPr lang="zh-CN" altLang="en-US" sz="100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000">
                <a:latin typeface="微软雅黑" pitchFamily="34" charset="-122"/>
                <a:ea typeface="微软雅黑" pitchFamily="34" charset="-122"/>
              </a:rPr>
              <a:t>node</a:t>
            </a:r>
            <a:endParaRPr lang="zh-CN" altLang="en-US" sz="10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376" name="TextBox 172"/>
          <p:cNvSpPr txBox="1">
            <a:spLocks noChangeArrowheads="1"/>
          </p:cNvSpPr>
          <p:nvPr/>
        </p:nvSpPr>
        <p:spPr bwMode="auto">
          <a:xfrm>
            <a:off x="4035544" y="4014507"/>
            <a:ext cx="1446445" cy="2537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1000">
                <a:latin typeface="微软雅黑" pitchFamily="34" charset="-122"/>
                <a:ea typeface="微软雅黑" pitchFamily="34" charset="-122"/>
              </a:rPr>
              <a:t>Data</a:t>
            </a:r>
            <a:r>
              <a:rPr lang="zh-CN" altLang="en-US" sz="100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000">
                <a:latin typeface="微软雅黑" pitchFamily="34" charset="-122"/>
                <a:ea typeface="微软雅黑" pitchFamily="34" charset="-122"/>
              </a:rPr>
              <a:t>AP</a:t>
            </a:r>
          </a:p>
        </p:txBody>
      </p:sp>
      <p:sp>
        <p:nvSpPr>
          <p:cNvPr id="14377" name="TextBox 172"/>
          <p:cNvSpPr txBox="1">
            <a:spLocks noChangeArrowheads="1"/>
          </p:cNvSpPr>
          <p:nvPr/>
        </p:nvSpPr>
        <p:spPr bwMode="auto">
          <a:xfrm>
            <a:off x="5236975" y="4224486"/>
            <a:ext cx="579438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1000">
                <a:latin typeface="微软雅黑" pitchFamily="34" charset="-122"/>
                <a:ea typeface="微软雅黑" pitchFamily="34" charset="-122"/>
              </a:rPr>
              <a:t>Wi-Fi</a:t>
            </a:r>
            <a:endParaRPr lang="zh-CN" altLang="en-US" sz="10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378" name="TextBox 172"/>
          <p:cNvSpPr txBox="1">
            <a:spLocks noChangeArrowheads="1"/>
          </p:cNvSpPr>
          <p:nvPr/>
        </p:nvSpPr>
        <p:spPr bwMode="auto">
          <a:xfrm>
            <a:off x="6321238" y="4122886"/>
            <a:ext cx="981075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altLang="zh-CN" sz="1000">
                <a:latin typeface="微软雅黑" pitchFamily="34" charset="-122"/>
                <a:ea typeface="微软雅黑" pitchFamily="34" charset="-122"/>
              </a:rPr>
              <a:t>Data</a:t>
            </a:r>
            <a:r>
              <a:rPr lang="zh-CN" altLang="en-US" sz="100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000">
                <a:latin typeface="微软雅黑" pitchFamily="34" charset="-122"/>
                <a:ea typeface="微软雅黑" pitchFamily="34" charset="-122"/>
              </a:rPr>
              <a:t>AP</a:t>
            </a:r>
            <a:endParaRPr lang="zh-CN" altLang="en-US" sz="10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6" name="TextBox 2"/>
          <p:cNvSpPr txBox="1">
            <a:spLocks noChangeArrowheads="1"/>
          </p:cNvSpPr>
          <p:nvPr/>
        </p:nvSpPr>
        <p:spPr bwMode="auto">
          <a:xfrm>
            <a:off x="5567175" y="1844824"/>
            <a:ext cx="417513" cy="25400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sv-SE" altLang="zh-CN" sz="105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charset="0"/>
              </a:rPr>
              <a:t>API</a:t>
            </a:r>
          </a:p>
        </p:txBody>
      </p:sp>
      <p:grpSp>
        <p:nvGrpSpPr>
          <p:cNvPr id="2" name="组合 76"/>
          <p:cNvGrpSpPr>
            <a:grpSpLocks/>
          </p:cNvGrpSpPr>
          <p:nvPr/>
        </p:nvGrpSpPr>
        <p:grpSpPr bwMode="auto">
          <a:xfrm>
            <a:off x="2340052" y="1955353"/>
            <a:ext cx="1022925" cy="253915"/>
            <a:chOff x="4907438" y="1283044"/>
            <a:chExt cx="1159537" cy="391705"/>
          </a:xfrm>
        </p:grpSpPr>
        <p:sp>
          <p:nvSpPr>
            <p:cNvPr id="69" name="矩形 13"/>
            <p:cNvSpPr>
              <a:spLocks noChangeArrowheads="1"/>
            </p:cNvSpPr>
            <p:nvPr/>
          </p:nvSpPr>
          <p:spPr bwMode="auto">
            <a:xfrm>
              <a:off x="4907139" y="1283963"/>
              <a:ext cx="1160684" cy="284081"/>
            </a:xfrm>
            <a:prstGeom prst="rect">
              <a:avLst/>
            </a:prstGeom>
            <a:solidFill>
              <a:srgbClr val="D6EBFF"/>
            </a:solidFill>
            <a:ln w="9525">
              <a:noFill/>
              <a:miter lim="800000"/>
              <a:headEnd/>
              <a:tailEnd/>
            </a:ln>
            <a:effectLst>
              <a:outerShdw dist="23000" dir="5400000" rotWithShape="0">
                <a:srgbClr val="808080">
                  <a:alpha val="34999"/>
                </a:srgbClr>
              </a:outerShdw>
            </a:effectLst>
          </p:spPr>
          <p:txBody>
            <a:bodyPr wrap="none" lIns="36000" tIns="0" rIns="36000" bIns="0" anchor="ctr" anchorCtr="1"/>
            <a:lstStyle/>
            <a:p>
              <a:pPr algn="ctr" defTabSz="801688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600" kern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</p:txBody>
        </p:sp>
        <p:sp>
          <p:nvSpPr>
            <p:cNvPr id="14403" name="TextBox 35"/>
            <p:cNvSpPr txBox="1">
              <a:spLocks noChangeArrowheads="1"/>
            </p:cNvSpPr>
            <p:nvPr/>
          </p:nvSpPr>
          <p:spPr bwMode="auto">
            <a:xfrm>
              <a:off x="4907139" y="1283963"/>
              <a:ext cx="1095902" cy="3918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1000" b="1">
                  <a:latin typeface="微软雅黑" pitchFamily="34" charset="-122"/>
                  <a:ea typeface="微软雅黑" pitchFamily="34" charset="-122"/>
                </a:rPr>
                <a:t>Smart</a:t>
              </a:r>
              <a:r>
                <a:rPr lang="zh-CN" altLang="en-US" sz="1000" b="1">
                  <a:latin typeface="微软雅黑" pitchFamily="34" charset="-122"/>
                  <a:ea typeface="微软雅黑" pitchFamily="34" charset="-122"/>
                </a:rPr>
                <a:t> </a:t>
              </a:r>
              <a:r>
                <a:rPr lang="en-US" altLang="zh-CN" sz="1000" b="1">
                  <a:latin typeface="微软雅黑" pitchFamily="34" charset="-122"/>
                  <a:ea typeface="微软雅黑" pitchFamily="34" charset="-122"/>
                </a:rPr>
                <a:t>Pipe</a:t>
              </a:r>
              <a:endParaRPr lang="zh-CN" altLang="en-US" sz="1000" b="1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4381" name="TextBox 27"/>
          <p:cNvSpPr txBox="1">
            <a:spLocks noChangeArrowheads="1"/>
          </p:cNvSpPr>
          <p:nvPr/>
        </p:nvSpPr>
        <p:spPr bwMode="auto">
          <a:xfrm>
            <a:off x="4455768" y="1960108"/>
            <a:ext cx="965801" cy="253730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altLang="zh-CN" sz="1000" b="1" dirty="0">
                <a:latin typeface="微软雅黑" pitchFamily="34" charset="-122"/>
                <a:ea typeface="微软雅黑" pitchFamily="34" charset="-122"/>
              </a:rPr>
              <a:t>Big</a:t>
            </a:r>
            <a:r>
              <a:rPr lang="zh-CN" altLang="en-US" sz="1000" b="1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000" b="1" dirty="0">
                <a:latin typeface="微软雅黑" pitchFamily="34" charset="-122"/>
                <a:ea typeface="微软雅黑" pitchFamily="34" charset="-122"/>
              </a:rPr>
              <a:t>Data</a:t>
            </a:r>
            <a:endParaRPr lang="zh-CN" altLang="en-US" sz="1000" b="1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30"/>
          <p:cNvGrpSpPr>
            <a:grpSpLocks/>
          </p:cNvGrpSpPr>
          <p:nvPr/>
        </p:nvGrpSpPr>
        <p:grpSpPr bwMode="auto">
          <a:xfrm>
            <a:off x="3469391" y="1957384"/>
            <a:ext cx="1034399" cy="259242"/>
            <a:chOff x="1659835" y="2375907"/>
            <a:chExt cx="1364138" cy="375324"/>
          </a:xfrm>
        </p:grpSpPr>
        <p:sp>
          <p:nvSpPr>
            <p:cNvPr id="67" name="矩形 66"/>
            <p:cNvSpPr>
              <a:spLocks noChangeArrowheads="1"/>
            </p:cNvSpPr>
            <p:nvPr/>
          </p:nvSpPr>
          <p:spPr bwMode="auto">
            <a:xfrm>
              <a:off x="1660754" y="2376127"/>
              <a:ext cx="1191231" cy="252818"/>
            </a:xfrm>
            <a:prstGeom prst="rect">
              <a:avLst/>
            </a:prstGeom>
            <a:solidFill>
              <a:srgbClr val="92D050"/>
            </a:solidFill>
            <a:ln w="9525">
              <a:noFill/>
              <a:miter lim="800000"/>
              <a:headEnd/>
              <a:tailEnd/>
            </a:ln>
            <a:effectLst>
              <a:outerShdw dist="23000" dir="5400000" rotWithShape="0">
                <a:srgbClr val="808080">
                  <a:alpha val="34999"/>
                </a:srgbClr>
              </a:outerShdw>
            </a:effectLst>
          </p:spPr>
          <p:txBody>
            <a:bodyPr wrap="none" lIns="36000" tIns="0" rIns="36000" bIns="0" anchor="ctr" anchorCtr="1"/>
            <a:lstStyle/>
            <a:p>
              <a:pPr algn="ctr" defTabSz="801688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00" kern="0" dirty="0"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</p:txBody>
        </p:sp>
        <p:sp>
          <p:nvSpPr>
            <p:cNvPr id="14401" name="TextBox 19"/>
            <p:cNvSpPr txBox="1">
              <a:spLocks noChangeArrowheads="1"/>
            </p:cNvSpPr>
            <p:nvPr/>
          </p:nvSpPr>
          <p:spPr bwMode="auto">
            <a:xfrm>
              <a:off x="1675980" y="2383888"/>
              <a:ext cx="1347993" cy="3673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1000" b="1">
                  <a:latin typeface="微软雅黑" pitchFamily="34" charset="-122"/>
                  <a:ea typeface="微软雅黑" pitchFamily="34" charset="-122"/>
                </a:rPr>
                <a:t>Added-value</a:t>
              </a:r>
              <a:endParaRPr lang="zh-CN" altLang="en-US" sz="1000" b="1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5647" name="Freeform 6"/>
          <p:cNvSpPr>
            <a:spLocks/>
          </p:cNvSpPr>
          <p:nvPr/>
        </p:nvSpPr>
        <p:spPr bwMode="auto">
          <a:xfrm>
            <a:off x="6807013" y="1967061"/>
            <a:ext cx="804862" cy="249238"/>
          </a:xfrm>
          <a:custGeom>
            <a:avLst/>
            <a:gdLst>
              <a:gd name="T0" fmla="*/ 58739066 w 10000"/>
              <a:gd name="T1" fmla="*/ 11409960 h 10000"/>
              <a:gd name="T2" fmla="*/ 8482690 w 10000"/>
              <a:gd name="T3" fmla="*/ 11298255 h 10000"/>
              <a:gd name="T4" fmla="*/ 1383614 w 10000"/>
              <a:gd name="T5" fmla="*/ 8130188 h 10000"/>
              <a:gd name="T6" fmla="*/ 11389005 w 10000"/>
              <a:gd name="T7" fmla="*/ 5044733 h 10000"/>
              <a:gd name="T8" fmla="*/ 26463176 w 10000"/>
              <a:gd name="T9" fmla="*/ 729470 h 10000"/>
              <a:gd name="T10" fmla="*/ 46473958 w 10000"/>
              <a:gd name="T11" fmla="*/ 3420535 h 10000"/>
              <a:gd name="T12" fmla="*/ 59941926 w 10000"/>
              <a:gd name="T13" fmla="*/ 3335607 h 10000"/>
              <a:gd name="T14" fmla="*/ 62952577 w 10000"/>
              <a:gd name="T15" fmla="*/ 6622362 h 10000"/>
              <a:gd name="T16" fmla="*/ 68424616 w 10000"/>
              <a:gd name="T17" fmla="*/ 9419272 h 10000"/>
              <a:gd name="T18" fmla="*/ 58739066 w 10000"/>
              <a:gd name="T19" fmla="*/ 11409960 h 100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0000" h="10000">
                <a:moveTo>
                  <a:pt x="8448" y="9807"/>
                </a:moveTo>
                <a:lnTo>
                  <a:pt x="1220" y="9711"/>
                </a:lnTo>
                <a:cubicBezTo>
                  <a:pt x="1220" y="9711"/>
                  <a:pt x="0" y="9253"/>
                  <a:pt x="199" y="6988"/>
                </a:cubicBezTo>
                <a:cubicBezTo>
                  <a:pt x="424" y="4530"/>
                  <a:pt x="1638" y="4336"/>
                  <a:pt x="1638" y="4336"/>
                </a:cubicBezTo>
                <a:cubicBezTo>
                  <a:pt x="1638" y="4336"/>
                  <a:pt x="1711" y="1277"/>
                  <a:pt x="3806" y="627"/>
                </a:cubicBezTo>
                <a:cubicBezTo>
                  <a:pt x="5849" y="0"/>
                  <a:pt x="6684" y="2940"/>
                  <a:pt x="6684" y="2940"/>
                </a:cubicBezTo>
                <a:cubicBezTo>
                  <a:pt x="6684" y="2940"/>
                  <a:pt x="7732" y="1542"/>
                  <a:pt x="8621" y="2867"/>
                </a:cubicBezTo>
                <a:cubicBezTo>
                  <a:pt x="9363" y="3952"/>
                  <a:pt x="9054" y="5692"/>
                  <a:pt x="9054" y="5692"/>
                </a:cubicBezTo>
                <a:cubicBezTo>
                  <a:pt x="9054" y="5692"/>
                  <a:pt x="10000" y="6361"/>
                  <a:pt x="9841" y="8096"/>
                </a:cubicBezTo>
                <a:cubicBezTo>
                  <a:pt x="9668" y="10000"/>
                  <a:pt x="8448" y="9807"/>
                  <a:pt x="8448" y="9807"/>
                </a:cubicBezTo>
                <a:close/>
              </a:path>
            </a:pathLst>
          </a:custGeom>
          <a:noFill/>
          <a:ln w="19050" cap="flat">
            <a:solidFill>
              <a:srgbClr val="00B0F0"/>
            </a:solidFill>
            <a:prstDash val="solid"/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8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zh-CN" altLang="en-US">
              <a:latin typeface="Arial" pitchFamily="34" charset="0"/>
            </a:endParaRPr>
          </a:p>
        </p:txBody>
      </p:sp>
      <p:sp>
        <p:nvSpPr>
          <p:cNvPr id="14384" name="TextBox 111"/>
          <p:cNvSpPr txBox="1">
            <a:spLocks noChangeArrowheads="1"/>
          </p:cNvSpPr>
          <p:nvPr/>
        </p:nvSpPr>
        <p:spPr bwMode="auto">
          <a:xfrm>
            <a:off x="6913813" y="2007793"/>
            <a:ext cx="604142" cy="2368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buClr>
                <a:srgbClr val="CC9900"/>
              </a:buClr>
              <a:buFont typeface="Wingdings" pitchFamily="2" charset="2"/>
              <a:buNone/>
            </a:pPr>
            <a:r>
              <a:rPr lang="en-US" altLang="zh-CN" sz="9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MVNO</a:t>
            </a:r>
            <a:endParaRPr lang="zh-CN" altLang="en-US" sz="900">
              <a:solidFill>
                <a:srgbClr val="00B0F0"/>
              </a:solidFill>
              <a:latin typeface="微软雅黑" pitchFamily="34" charset="-122"/>
              <a:ea typeface="微软雅黑" pitchFamily="34" charset="-122"/>
              <a:cs typeface="Arial" charset="0"/>
            </a:endParaRPr>
          </a:p>
        </p:txBody>
      </p:sp>
      <p:sp>
        <p:nvSpPr>
          <p:cNvPr id="25649" name="Freeform 6"/>
          <p:cNvSpPr>
            <a:spLocks/>
          </p:cNvSpPr>
          <p:nvPr/>
        </p:nvSpPr>
        <p:spPr bwMode="auto">
          <a:xfrm>
            <a:off x="6067238" y="1987699"/>
            <a:ext cx="806450" cy="238125"/>
          </a:xfrm>
          <a:custGeom>
            <a:avLst/>
            <a:gdLst>
              <a:gd name="T0" fmla="*/ 58854944 w 10000"/>
              <a:gd name="T1" fmla="*/ 10415199 h 10000"/>
              <a:gd name="T2" fmla="*/ 8499424 w 10000"/>
              <a:gd name="T3" fmla="*/ 10313227 h 10000"/>
              <a:gd name="T4" fmla="*/ 1386344 w 10000"/>
              <a:gd name="T5" fmla="*/ 7421364 h 10000"/>
              <a:gd name="T6" fmla="*/ 11411473 w 10000"/>
              <a:gd name="T7" fmla="*/ 4604914 h 10000"/>
              <a:gd name="T8" fmla="*/ 26515381 w 10000"/>
              <a:gd name="T9" fmla="*/ 665893 h 10000"/>
              <a:gd name="T10" fmla="*/ 46565639 w 10000"/>
              <a:gd name="T11" fmla="*/ 3122333 h 10000"/>
              <a:gd name="T12" fmla="*/ 60060177 w 10000"/>
              <a:gd name="T13" fmla="*/ 3044805 h 10000"/>
              <a:gd name="T14" fmla="*/ 63076767 w 10000"/>
              <a:gd name="T15" fmla="*/ 6044987 h 10000"/>
              <a:gd name="T16" fmla="*/ 68559601 w 10000"/>
              <a:gd name="T17" fmla="*/ 8598061 h 10000"/>
              <a:gd name="T18" fmla="*/ 58854944 w 10000"/>
              <a:gd name="T19" fmla="*/ 10415199 h 100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0000" h="10000">
                <a:moveTo>
                  <a:pt x="8448" y="9807"/>
                </a:moveTo>
                <a:lnTo>
                  <a:pt x="1220" y="9711"/>
                </a:lnTo>
                <a:cubicBezTo>
                  <a:pt x="1220" y="9711"/>
                  <a:pt x="0" y="9253"/>
                  <a:pt x="199" y="6988"/>
                </a:cubicBezTo>
                <a:cubicBezTo>
                  <a:pt x="424" y="4530"/>
                  <a:pt x="1638" y="4336"/>
                  <a:pt x="1638" y="4336"/>
                </a:cubicBezTo>
                <a:cubicBezTo>
                  <a:pt x="1638" y="4336"/>
                  <a:pt x="1711" y="1277"/>
                  <a:pt x="3806" y="627"/>
                </a:cubicBezTo>
                <a:cubicBezTo>
                  <a:pt x="5849" y="0"/>
                  <a:pt x="6684" y="2940"/>
                  <a:pt x="6684" y="2940"/>
                </a:cubicBezTo>
                <a:cubicBezTo>
                  <a:pt x="6684" y="2940"/>
                  <a:pt x="7732" y="1542"/>
                  <a:pt x="8621" y="2867"/>
                </a:cubicBezTo>
                <a:cubicBezTo>
                  <a:pt x="9363" y="3952"/>
                  <a:pt x="9054" y="5692"/>
                  <a:pt x="9054" y="5692"/>
                </a:cubicBezTo>
                <a:cubicBezTo>
                  <a:pt x="9054" y="5692"/>
                  <a:pt x="10000" y="6361"/>
                  <a:pt x="9841" y="8096"/>
                </a:cubicBezTo>
                <a:cubicBezTo>
                  <a:pt x="9668" y="10000"/>
                  <a:pt x="8448" y="9807"/>
                  <a:pt x="8448" y="9807"/>
                </a:cubicBezTo>
                <a:close/>
              </a:path>
            </a:pathLst>
          </a:custGeom>
          <a:noFill/>
          <a:ln w="19050" cap="flat">
            <a:solidFill>
              <a:srgbClr val="00B0F0"/>
            </a:solidFill>
            <a:prstDash val="solid"/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8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zh-CN" altLang="en-US">
              <a:latin typeface="Arial" pitchFamily="34" charset="0"/>
            </a:endParaRPr>
          </a:p>
        </p:txBody>
      </p:sp>
      <p:sp>
        <p:nvSpPr>
          <p:cNvPr id="25650" name="Freeform 6"/>
          <p:cNvSpPr>
            <a:spLocks/>
          </p:cNvSpPr>
          <p:nvPr/>
        </p:nvSpPr>
        <p:spPr bwMode="auto">
          <a:xfrm>
            <a:off x="7580125" y="1967061"/>
            <a:ext cx="914400" cy="255588"/>
          </a:xfrm>
          <a:custGeom>
            <a:avLst/>
            <a:gdLst>
              <a:gd name="T0" fmla="*/ 75780257 w 10000"/>
              <a:gd name="T1" fmla="*/ 11998743 h 10000"/>
              <a:gd name="T2" fmla="*/ 10943691 w 10000"/>
              <a:gd name="T3" fmla="*/ 11881292 h 10000"/>
              <a:gd name="T4" fmla="*/ 1785036 w 10000"/>
              <a:gd name="T5" fmla="*/ 8549719 h 10000"/>
              <a:gd name="T6" fmla="*/ 14693177 w 10000"/>
              <a:gd name="T7" fmla="*/ 5305029 h 10000"/>
              <a:gd name="T8" fmla="*/ 34140549 w 10000"/>
              <a:gd name="T9" fmla="*/ 767129 h 10000"/>
              <a:gd name="T10" fmla="*/ 59956829 w 10000"/>
              <a:gd name="T11" fmla="*/ 3597041 h 10000"/>
              <a:gd name="T12" fmla="*/ 77332105 w 10000"/>
              <a:gd name="T13" fmla="*/ 3507748 h 10000"/>
              <a:gd name="T14" fmla="*/ 81216221 w 10000"/>
              <a:gd name="T15" fmla="*/ 6964073 h 10000"/>
              <a:gd name="T16" fmla="*/ 88275702 w 10000"/>
              <a:gd name="T17" fmla="*/ 9905356 h 10000"/>
              <a:gd name="T18" fmla="*/ 75780257 w 10000"/>
              <a:gd name="T19" fmla="*/ 11998743 h 1000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10000" h="10000">
                <a:moveTo>
                  <a:pt x="8448" y="9807"/>
                </a:moveTo>
                <a:lnTo>
                  <a:pt x="1220" y="9711"/>
                </a:lnTo>
                <a:cubicBezTo>
                  <a:pt x="1220" y="9711"/>
                  <a:pt x="0" y="9253"/>
                  <a:pt x="199" y="6988"/>
                </a:cubicBezTo>
                <a:cubicBezTo>
                  <a:pt x="424" y="4530"/>
                  <a:pt x="1638" y="4336"/>
                  <a:pt x="1638" y="4336"/>
                </a:cubicBezTo>
                <a:cubicBezTo>
                  <a:pt x="1638" y="4336"/>
                  <a:pt x="1711" y="1277"/>
                  <a:pt x="3806" y="627"/>
                </a:cubicBezTo>
                <a:cubicBezTo>
                  <a:pt x="5849" y="0"/>
                  <a:pt x="6684" y="2940"/>
                  <a:pt x="6684" y="2940"/>
                </a:cubicBezTo>
                <a:cubicBezTo>
                  <a:pt x="6684" y="2940"/>
                  <a:pt x="7732" y="1542"/>
                  <a:pt x="8621" y="2867"/>
                </a:cubicBezTo>
                <a:cubicBezTo>
                  <a:pt x="9363" y="3952"/>
                  <a:pt x="9054" y="5692"/>
                  <a:pt x="9054" y="5692"/>
                </a:cubicBezTo>
                <a:cubicBezTo>
                  <a:pt x="9054" y="5692"/>
                  <a:pt x="10000" y="6361"/>
                  <a:pt x="9841" y="8096"/>
                </a:cubicBezTo>
                <a:cubicBezTo>
                  <a:pt x="9668" y="10000"/>
                  <a:pt x="8448" y="9807"/>
                  <a:pt x="8448" y="9807"/>
                </a:cubicBezTo>
                <a:close/>
              </a:path>
            </a:pathLst>
          </a:custGeom>
          <a:noFill/>
          <a:ln w="19050" cap="flat">
            <a:solidFill>
              <a:srgbClr val="00B0F0"/>
            </a:solidFill>
            <a:prstDash val="solid"/>
            <a:miter lim="800000"/>
            <a:headEnd/>
            <a:tailEnd/>
          </a:ln>
          <a:effectLst>
            <a:outerShdw dist="38100" dir="2700000" algn="tl" rotWithShape="0">
              <a:srgbClr val="000000">
                <a:alpha val="39998"/>
              </a:srgbClr>
            </a:outerShdw>
          </a:effectLst>
        </p:spPr>
        <p:txBody>
          <a:bodyPr/>
          <a:lstStyle/>
          <a:p>
            <a:pPr>
              <a:defRPr/>
            </a:pPr>
            <a:endParaRPr lang="zh-CN" altLang="en-US">
              <a:latin typeface="Arial" pitchFamily="34" charset="0"/>
            </a:endParaRPr>
          </a:p>
        </p:txBody>
      </p:sp>
      <p:sp>
        <p:nvSpPr>
          <p:cNvPr id="14387" name="TextBox 112"/>
          <p:cNvSpPr txBox="1">
            <a:spLocks noChangeArrowheads="1"/>
          </p:cNvSpPr>
          <p:nvPr/>
        </p:nvSpPr>
        <p:spPr bwMode="auto">
          <a:xfrm>
            <a:off x="6160414" y="2040254"/>
            <a:ext cx="800723" cy="2537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buClr>
                <a:srgbClr val="CC9900"/>
              </a:buClr>
              <a:buFont typeface="Wingdings" pitchFamily="2" charset="2"/>
              <a:buNone/>
            </a:pPr>
            <a:r>
              <a:rPr lang="en-US" altLang="zh-CN" sz="10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OTT</a:t>
            </a:r>
            <a:endParaRPr lang="zh-CN" altLang="en-US" sz="1000">
              <a:solidFill>
                <a:srgbClr val="00B0F0"/>
              </a:solidFill>
              <a:latin typeface="微软雅黑" pitchFamily="34" charset="-122"/>
              <a:ea typeface="微软雅黑" pitchFamily="34" charset="-122"/>
              <a:cs typeface="Arial" charset="0"/>
            </a:endParaRPr>
          </a:p>
        </p:txBody>
      </p:sp>
      <p:sp>
        <p:nvSpPr>
          <p:cNvPr id="14388" name="TextBox 113"/>
          <p:cNvSpPr txBox="1">
            <a:spLocks noChangeArrowheads="1"/>
          </p:cNvSpPr>
          <p:nvPr/>
        </p:nvSpPr>
        <p:spPr bwMode="auto">
          <a:xfrm>
            <a:off x="7645912" y="2001985"/>
            <a:ext cx="950213" cy="2537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buClr>
                <a:srgbClr val="CC9900"/>
              </a:buClr>
              <a:buFont typeface="Wingdings" pitchFamily="2" charset="2"/>
              <a:buNone/>
            </a:pPr>
            <a:r>
              <a:rPr lang="en-US" altLang="zh-CN" sz="1000">
                <a:solidFill>
                  <a:srgbClr val="00B0F0"/>
                </a:solidFill>
                <a:latin typeface="微软雅黑" pitchFamily="34" charset="-122"/>
                <a:ea typeface="微软雅黑" pitchFamily="34" charset="-122"/>
                <a:cs typeface="Arial" charset="0"/>
              </a:rPr>
              <a:t>Enterprise</a:t>
            </a:r>
            <a:endParaRPr lang="zh-CN" altLang="en-US" sz="1000">
              <a:solidFill>
                <a:srgbClr val="00B0F0"/>
              </a:solidFill>
              <a:latin typeface="微软雅黑" pitchFamily="34" charset="-122"/>
              <a:ea typeface="微软雅黑" pitchFamily="34" charset="-122"/>
              <a:cs typeface="Arial" charset="0"/>
            </a:endParaRPr>
          </a:p>
        </p:txBody>
      </p:sp>
      <p:sp>
        <p:nvSpPr>
          <p:cNvPr id="56" name="矩形 55"/>
          <p:cNvSpPr/>
          <p:nvPr/>
        </p:nvSpPr>
        <p:spPr bwMode="auto">
          <a:xfrm>
            <a:off x="2330263" y="1954361"/>
            <a:ext cx="3082925" cy="206375"/>
          </a:xfrm>
          <a:prstGeom prst="rect">
            <a:avLst/>
          </a:prstGeom>
          <a:noFill/>
          <a:ln w="31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390" name="Picture 115" descr="GalaxyS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641931" y="4657001"/>
            <a:ext cx="260319" cy="288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55" name="任意多边形 77"/>
          <p:cNvSpPr>
            <a:spLocks/>
          </p:cNvSpPr>
          <p:nvPr/>
        </p:nvSpPr>
        <p:spPr bwMode="auto">
          <a:xfrm flipV="1">
            <a:off x="4798825" y="4764236"/>
            <a:ext cx="787400" cy="90488"/>
          </a:xfrm>
          <a:custGeom>
            <a:avLst/>
            <a:gdLst>
              <a:gd name="T0" fmla="*/ 0 w 283779"/>
              <a:gd name="T1" fmla="*/ 19897 h 748863"/>
              <a:gd name="T2" fmla="*/ 911124 w 283779"/>
              <a:gd name="T3" fmla="*/ 12111 h 748863"/>
              <a:gd name="T4" fmla="*/ 780967 w 283779"/>
              <a:gd name="T5" fmla="*/ 11679 h 748863"/>
              <a:gd name="T6" fmla="*/ 1301610 w 283779"/>
              <a:gd name="T7" fmla="*/ 18599 h 748863"/>
              <a:gd name="T8" fmla="*/ 2342897 w 283779"/>
              <a:gd name="T9" fmla="*/ 0 h 74886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83779" h="748863">
                <a:moveTo>
                  <a:pt x="0" y="725214"/>
                </a:moveTo>
                <a:cubicBezTo>
                  <a:pt x="47296" y="608286"/>
                  <a:pt x="94593" y="491359"/>
                  <a:pt x="110358" y="441435"/>
                </a:cubicBezTo>
                <a:cubicBezTo>
                  <a:pt x="126123" y="391511"/>
                  <a:pt x="86710" y="386255"/>
                  <a:pt x="94593" y="425669"/>
                </a:cubicBezTo>
                <a:cubicBezTo>
                  <a:pt x="102476" y="465083"/>
                  <a:pt x="126124" y="748863"/>
                  <a:pt x="157655" y="677918"/>
                </a:cubicBezTo>
                <a:cubicBezTo>
                  <a:pt x="189186" y="606973"/>
                  <a:pt x="262758" y="110359"/>
                  <a:pt x="283779" y="0"/>
                </a:cubicBezTo>
              </a:path>
            </a:pathLst>
          </a:custGeom>
          <a:noFill/>
          <a:ln w="12700" cap="flat" cmpd="sng">
            <a:solidFill>
              <a:srgbClr val="FFC000"/>
            </a:solidFill>
            <a:prstDash val="solid"/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anchor="ctr"/>
          <a:lstStyle/>
          <a:p>
            <a:pPr>
              <a:defRPr/>
            </a:pPr>
            <a:endParaRPr lang="zh-CN" altLang="en-US">
              <a:latin typeface="Arial" pitchFamily="34" charset="0"/>
            </a:endParaRPr>
          </a:p>
        </p:txBody>
      </p:sp>
      <p:sp>
        <p:nvSpPr>
          <p:cNvPr id="59" name="矩形 58"/>
          <p:cNvSpPr/>
          <p:nvPr/>
        </p:nvSpPr>
        <p:spPr bwMode="auto">
          <a:xfrm>
            <a:off x="5293649" y="4631464"/>
            <a:ext cx="468381" cy="25391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zh-CN" sz="1050" dirty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宋体" charset="0"/>
              </a:rPr>
              <a:t>D2D</a:t>
            </a:r>
            <a:endParaRPr lang="zh-CN" altLang="en-US" sz="1050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宋体" charset="0"/>
            </a:endParaRPr>
          </a:p>
        </p:txBody>
      </p:sp>
      <p:sp>
        <p:nvSpPr>
          <p:cNvPr id="60" name="左右箭头 59"/>
          <p:cNvSpPr/>
          <p:nvPr/>
        </p:nvSpPr>
        <p:spPr bwMode="auto">
          <a:xfrm rot="16200000">
            <a:off x="4032063" y="2200424"/>
            <a:ext cx="188912" cy="61912"/>
          </a:xfrm>
          <a:prstGeom prst="left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左右箭头 60"/>
          <p:cNvSpPr/>
          <p:nvPr/>
        </p:nvSpPr>
        <p:spPr bwMode="auto">
          <a:xfrm>
            <a:off x="5435413" y="1989286"/>
            <a:ext cx="571500" cy="87313"/>
          </a:xfrm>
          <a:prstGeom prst="leftRightArrow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20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395" name="object 39"/>
          <p:cNvSpPr>
            <a:spLocks/>
          </p:cNvSpPr>
          <p:nvPr/>
        </p:nvSpPr>
        <p:spPr bwMode="auto">
          <a:xfrm>
            <a:off x="5696357" y="2195550"/>
            <a:ext cx="1606092" cy="186055"/>
          </a:xfrm>
          <a:custGeom>
            <a:avLst/>
            <a:gdLst>
              <a:gd name="T0" fmla="*/ 546991 w 1845945"/>
              <a:gd name="T1" fmla="*/ 42 h 909320"/>
              <a:gd name="T2" fmla="*/ 463797 w 1845945"/>
              <a:gd name="T3" fmla="*/ 434 h 909320"/>
              <a:gd name="T4" fmla="*/ 392224 w 1845945"/>
              <a:gd name="T5" fmla="*/ 1124 h 909320"/>
              <a:gd name="T6" fmla="*/ 335118 w 1845945"/>
              <a:gd name="T7" fmla="*/ 2018 h 909320"/>
              <a:gd name="T8" fmla="*/ 273019 w 1845945"/>
              <a:gd name="T9" fmla="*/ 3589 h 909320"/>
              <a:gd name="T10" fmla="*/ 225637 w 1845945"/>
              <a:gd name="T11" fmla="*/ 5741 h 909320"/>
              <a:gd name="T12" fmla="*/ 204987 w 1845945"/>
              <a:gd name="T13" fmla="*/ 7735 h 909320"/>
              <a:gd name="T14" fmla="*/ 202155 w 1845945"/>
              <a:gd name="T15" fmla="*/ 8142 h 909320"/>
              <a:gd name="T16" fmla="*/ 128546 w 1845945"/>
              <a:gd name="T17" fmla="*/ 8796 h 909320"/>
              <a:gd name="T18" fmla="*/ 73192 w 1845945"/>
              <a:gd name="T19" fmla="*/ 9885 h 909320"/>
              <a:gd name="T20" fmla="*/ 25130 w 1845945"/>
              <a:gd name="T21" fmla="*/ 11766 h 909320"/>
              <a:gd name="T22" fmla="*/ 24 w 1845945"/>
              <a:gd name="T23" fmla="*/ 14524 h 909320"/>
              <a:gd name="T24" fmla="*/ 2389 w 1845945"/>
              <a:gd name="T25" fmla="*/ 15757 h 909320"/>
              <a:gd name="T26" fmla="*/ 30566 w 1845945"/>
              <a:gd name="T27" fmla="*/ 17622 h 909320"/>
              <a:gd name="T28" fmla="*/ 75301 w 1845945"/>
              <a:gd name="T29" fmla="*/ 18801 h 909320"/>
              <a:gd name="T30" fmla="*/ 140344 w 1845945"/>
              <a:gd name="T31" fmla="*/ 19629 h 909320"/>
              <a:gd name="T32" fmla="*/ 1153825 w 1845945"/>
              <a:gd name="T33" fmla="*/ 19869 h 909320"/>
              <a:gd name="T34" fmla="*/ 1163003 w 1845945"/>
              <a:gd name="T35" fmla="*/ 19878 h 909320"/>
              <a:gd name="T36" fmla="*/ 1201550 w 1845945"/>
              <a:gd name="T37" fmla="*/ 19808 h 909320"/>
              <a:gd name="T38" fmla="*/ 1268027 w 1845945"/>
              <a:gd name="T39" fmla="*/ 19253 h 909320"/>
              <a:gd name="T40" fmla="*/ 1317359 w 1845945"/>
              <a:gd name="T41" fmla="*/ 18148 h 909320"/>
              <a:gd name="T42" fmla="*/ 1346830 w 1845945"/>
              <a:gd name="T43" fmla="*/ 16200 h 909320"/>
              <a:gd name="T44" fmla="*/ 1347347 w 1845945"/>
              <a:gd name="T45" fmla="*/ 14677 h 909320"/>
              <a:gd name="T46" fmla="*/ 1317745 w 1845945"/>
              <a:gd name="T47" fmla="*/ 12779 h 909320"/>
              <a:gd name="T48" fmla="*/ 1264963 w 1845945"/>
              <a:gd name="T49" fmla="*/ 11457 h 909320"/>
              <a:gd name="T50" fmla="*/ 1237081 w 1845945"/>
              <a:gd name="T51" fmla="*/ 11047 h 909320"/>
              <a:gd name="T52" fmla="*/ 1243594 w 1845945"/>
              <a:gd name="T53" fmla="*/ 10178 h 909320"/>
              <a:gd name="T54" fmla="*/ 1245693 w 1845945"/>
              <a:gd name="T55" fmla="*/ 8891 h 909320"/>
              <a:gd name="T56" fmla="*/ 1229795 w 1845945"/>
              <a:gd name="T57" fmla="*/ 6918 h 909320"/>
              <a:gd name="T58" fmla="*/ 1191169 w 1845945"/>
              <a:gd name="T59" fmla="*/ 5350 h 909320"/>
              <a:gd name="T60" fmla="*/ 906722 w 1845945"/>
              <a:gd name="T61" fmla="*/ 5146 h 909320"/>
              <a:gd name="T62" fmla="*/ 884093 w 1845945"/>
              <a:gd name="T63" fmla="*/ 4183 h 909320"/>
              <a:gd name="T64" fmla="*/ 831290 w 1845945"/>
              <a:gd name="T65" fmla="*/ 2589 h 909320"/>
              <a:gd name="T66" fmla="*/ 744930 w 1845945"/>
              <a:gd name="T67" fmla="*/ 988 h 909320"/>
              <a:gd name="T68" fmla="*/ 688383 w 1845945"/>
              <a:gd name="T69" fmla="*/ 395 h 909320"/>
              <a:gd name="T70" fmla="*/ 622508 w 1845945"/>
              <a:gd name="T71" fmla="*/ 52 h 909320"/>
              <a:gd name="T72" fmla="*/ 1063744 w 1845945"/>
              <a:gd name="T73" fmla="*/ 3771 h 909320"/>
              <a:gd name="T74" fmla="*/ 995243 w 1845945"/>
              <a:gd name="T75" fmla="*/ 4003 h 909320"/>
              <a:gd name="T76" fmla="*/ 931480 w 1845945"/>
              <a:gd name="T77" fmla="*/ 4722 h 909320"/>
              <a:gd name="T78" fmla="*/ 1182992 w 1845945"/>
              <a:gd name="T79" fmla="*/ 5146 h 909320"/>
              <a:gd name="T80" fmla="*/ 1120025 w 1845945"/>
              <a:gd name="T81" fmla="*/ 4076 h 909320"/>
              <a:gd name="T82" fmla="*/ 1063744 w 1845945"/>
              <a:gd name="T83" fmla="*/ 3771 h 909320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1845945"/>
              <a:gd name="T127" fmla="*/ 0 h 909320"/>
              <a:gd name="T128" fmla="*/ 1845945 w 1845945"/>
              <a:gd name="T129" fmla="*/ 909320 h 909320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1845945" h="909320">
                <a:moveTo>
                  <a:pt x="801497" y="0"/>
                </a:moveTo>
                <a:lnTo>
                  <a:pt x="748175" y="1911"/>
                </a:lnTo>
                <a:lnTo>
                  <a:pt x="691450" y="8589"/>
                </a:lnTo>
                <a:lnTo>
                  <a:pt x="634383" y="19855"/>
                </a:lnTo>
                <a:lnTo>
                  <a:pt x="582821" y="34258"/>
                </a:lnTo>
                <a:lnTo>
                  <a:pt x="536485" y="51398"/>
                </a:lnTo>
                <a:lnTo>
                  <a:pt x="495096" y="70872"/>
                </a:lnTo>
                <a:lnTo>
                  <a:pt x="458375" y="92278"/>
                </a:lnTo>
                <a:lnTo>
                  <a:pt x="426044" y="115215"/>
                </a:lnTo>
                <a:lnTo>
                  <a:pt x="373436" y="164073"/>
                </a:lnTo>
                <a:lnTo>
                  <a:pt x="335040" y="214234"/>
                </a:lnTo>
                <a:lnTo>
                  <a:pt x="308627" y="262481"/>
                </a:lnTo>
                <a:lnTo>
                  <a:pt x="291966" y="305602"/>
                </a:lnTo>
                <a:lnTo>
                  <a:pt x="280381" y="353640"/>
                </a:lnTo>
                <a:lnTo>
                  <a:pt x="278192" y="372063"/>
                </a:lnTo>
                <a:lnTo>
                  <a:pt x="276508" y="372231"/>
                </a:lnTo>
                <a:lnTo>
                  <a:pt x="227024" y="382682"/>
                </a:lnTo>
                <a:lnTo>
                  <a:pt x="175826" y="402118"/>
                </a:lnTo>
                <a:lnTo>
                  <a:pt x="137983" y="423095"/>
                </a:lnTo>
                <a:lnTo>
                  <a:pt x="100113" y="451908"/>
                </a:lnTo>
                <a:lnTo>
                  <a:pt x="64736" y="489774"/>
                </a:lnTo>
                <a:lnTo>
                  <a:pt x="34374" y="537910"/>
                </a:lnTo>
                <a:lnTo>
                  <a:pt x="11546" y="597533"/>
                </a:lnTo>
                <a:lnTo>
                  <a:pt x="33" y="664002"/>
                </a:lnTo>
                <a:lnTo>
                  <a:pt x="0" y="693417"/>
                </a:lnTo>
                <a:lnTo>
                  <a:pt x="3268" y="720377"/>
                </a:lnTo>
                <a:lnTo>
                  <a:pt x="18199" y="767324"/>
                </a:lnTo>
                <a:lnTo>
                  <a:pt x="41809" y="805637"/>
                </a:lnTo>
                <a:lnTo>
                  <a:pt x="71082" y="836106"/>
                </a:lnTo>
                <a:lnTo>
                  <a:pt x="102998" y="859523"/>
                </a:lnTo>
                <a:lnTo>
                  <a:pt x="149230" y="883157"/>
                </a:lnTo>
                <a:lnTo>
                  <a:pt x="191963" y="897378"/>
                </a:lnTo>
                <a:lnTo>
                  <a:pt x="1576513" y="908257"/>
                </a:lnTo>
                <a:lnTo>
                  <a:pt x="1578204" y="908370"/>
                </a:lnTo>
                <a:lnTo>
                  <a:pt x="1583060" y="908599"/>
                </a:lnTo>
                <a:lnTo>
                  <a:pt x="1590759" y="908775"/>
                </a:lnTo>
                <a:lnTo>
                  <a:pt x="1600974" y="908730"/>
                </a:lnTo>
                <a:lnTo>
                  <a:pt x="1643482" y="905583"/>
                </a:lnTo>
                <a:lnTo>
                  <a:pt x="1696972" y="894388"/>
                </a:lnTo>
                <a:lnTo>
                  <a:pt x="1734411" y="880210"/>
                </a:lnTo>
                <a:lnTo>
                  <a:pt x="1770247" y="859090"/>
                </a:lnTo>
                <a:lnTo>
                  <a:pt x="1801886" y="829682"/>
                </a:lnTo>
                <a:lnTo>
                  <a:pt x="1826734" y="790639"/>
                </a:lnTo>
                <a:lnTo>
                  <a:pt x="1842197" y="740617"/>
                </a:lnTo>
                <a:lnTo>
                  <a:pt x="1845338" y="692698"/>
                </a:lnTo>
                <a:lnTo>
                  <a:pt x="1842905" y="671016"/>
                </a:lnTo>
                <a:lnTo>
                  <a:pt x="1831477" y="632032"/>
                </a:lnTo>
                <a:lnTo>
                  <a:pt x="1802414" y="584228"/>
                </a:lnTo>
                <a:lnTo>
                  <a:pt x="1766018" y="548395"/>
                </a:lnTo>
                <a:lnTo>
                  <a:pt x="1730220" y="523778"/>
                </a:lnTo>
                <a:lnTo>
                  <a:pt x="1693386" y="505528"/>
                </a:lnTo>
                <a:lnTo>
                  <a:pt x="1692083" y="505032"/>
                </a:lnTo>
                <a:lnTo>
                  <a:pt x="1692492" y="503782"/>
                </a:lnTo>
                <a:lnTo>
                  <a:pt x="1700991" y="465321"/>
                </a:lnTo>
                <a:lnTo>
                  <a:pt x="1704250" y="422814"/>
                </a:lnTo>
                <a:lnTo>
                  <a:pt x="1703862" y="406464"/>
                </a:lnTo>
                <a:lnTo>
                  <a:pt x="1695554" y="353334"/>
                </a:lnTo>
                <a:lnTo>
                  <a:pt x="1682117" y="316276"/>
                </a:lnTo>
                <a:lnTo>
                  <a:pt x="1660546" y="279551"/>
                </a:lnTo>
                <a:lnTo>
                  <a:pt x="1629284" y="244569"/>
                </a:lnTo>
                <a:lnTo>
                  <a:pt x="1618099" y="235284"/>
                </a:lnTo>
                <a:lnTo>
                  <a:pt x="1240217" y="235284"/>
                </a:lnTo>
                <a:lnTo>
                  <a:pt x="1239014" y="233202"/>
                </a:lnTo>
                <a:lnTo>
                  <a:pt x="1209264" y="191219"/>
                </a:lnTo>
                <a:lnTo>
                  <a:pt x="1178676" y="156729"/>
                </a:lnTo>
                <a:lnTo>
                  <a:pt x="1137041" y="118344"/>
                </a:lnTo>
                <a:lnTo>
                  <a:pt x="1083930" y="79889"/>
                </a:lnTo>
                <a:lnTo>
                  <a:pt x="1018917" y="45191"/>
                </a:lnTo>
                <a:lnTo>
                  <a:pt x="981813" y="30447"/>
                </a:lnTo>
                <a:lnTo>
                  <a:pt x="941572" y="18078"/>
                </a:lnTo>
                <a:lnTo>
                  <a:pt x="898142" y="8561"/>
                </a:lnTo>
                <a:lnTo>
                  <a:pt x="851468" y="2376"/>
                </a:lnTo>
                <a:lnTo>
                  <a:pt x="801497" y="0"/>
                </a:lnTo>
                <a:close/>
              </a:path>
              <a:path w="1845945" h="909320">
                <a:moveTo>
                  <a:pt x="1454991" y="172413"/>
                </a:moveTo>
                <a:lnTo>
                  <a:pt x="1406290" y="174549"/>
                </a:lnTo>
                <a:lnTo>
                  <a:pt x="1361295" y="183007"/>
                </a:lnTo>
                <a:lnTo>
                  <a:pt x="1321387" y="195363"/>
                </a:lnTo>
                <a:lnTo>
                  <a:pt x="1274080" y="215902"/>
                </a:lnTo>
                <a:lnTo>
                  <a:pt x="1240217" y="235284"/>
                </a:lnTo>
                <a:lnTo>
                  <a:pt x="1618099" y="235284"/>
                </a:lnTo>
                <a:lnTo>
                  <a:pt x="1583903" y="210635"/>
                </a:lnTo>
                <a:lnTo>
                  <a:pt x="1531973" y="186363"/>
                </a:lnTo>
                <a:lnTo>
                  <a:pt x="1480300" y="174473"/>
                </a:lnTo>
                <a:lnTo>
                  <a:pt x="1454991" y="172413"/>
                </a:lnTo>
                <a:close/>
              </a:path>
            </a:pathLst>
          </a:custGeom>
          <a:noFill/>
          <a:ln w="9525">
            <a:noFill/>
            <a:round/>
            <a:headEnd/>
            <a:tailEnd/>
          </a:ln>
        </p:spPr>
        <p:txBody>
          <a:bodyPr lIns="0" tIns="0" rIns="0" bIns="0">
            <a:spAutoFit/>
          </a:bodyPr>
          <a:lstStyle/>
          <a:p>
            <a:endParaRPr lang="zh-CN" altLang="en-US"/>
          </a:p>
        </p:txBody>
      </p:sp>
      <p:sp>
        <p:nvSpPr>
          <p:cNvPr id="14396" name="矩形 62"/>
          <p:cNvSpPr>
            <a:spLocks noChangeArrowheads="1"/>
          </p:cNvSpPr>
          <p:nvPr/>
        </p:nvSpPr>
        <p:spPr bwMode="auto">
          <a:xfrm>
            <a:off x="682515" y="4025091"/>
            <a:ext cx="1558134" cy="276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spcBef>
                <a:spcPts val="600"/>
              </a:spcBef>
            </a:pPr>
            <a:r>
              <a:rPr lang="en-US" altLang="zh-CN" sz="1200" b="1">
                <a:latin typeface="微软雅黑" pitchFamily="34" charset="-122"/>
                <a:ea typeface="微软雅黑" pitchFamily="34" charset="-122"/>
              </a:rPr>
              <a:t>Access</a:t>
            </a:r>
            <a:r>
              <a:rPr lang="zh-CN" altLang="en-US" sz="1200" b="1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200" b="1">
                <a:latin typeface="微软雅黑" pitchFamily="34" charset="-122"/>
                <a:ea typeface="微软雅黑" pitchFamily="34" charset="-122"/>
              </a:rPr>
              <a:t>Cloud</a:t>
            </a:r>
          </a:p>
        </p:txBody>
      </p:sp>
      <p:sp>
        <p:nvSpPr>
          <p:cNvPr id="14397" name="矩形 63"/>
          <p:cNvSpPr>
            <a:spLocks noChangeArrowheads="1"/>
          </p:cNvSpPr>
          <p:nvPr/>
        </p:nvSpPr>
        <p:spPr bwMode="auto">
          <a:xfrm>
            <a:off x="500223" y="3208429"/>
            <a:ext cx="1915458" cy="276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altLang="zh-CN" sz="1200" b="1">
                <a:latin typeface="微软雅黑" pitchFamily="34" charset="-122"/>
                <a:ea typeface="微软雅黑" pitchFamily="34" charset="-122"/>
              </a:rPr>
              <a:t>Process</a:t>
            </a:r>
            <a:r>
              <a:rPr lang="zh-CN" altLang="en-US" sz="1200" b="1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200" b="1">
                <a:latin typeface="微软雅黑" pitchFamily="34" charset="-122"/>
                <a:ea typeface="微软雅黑" pitchFamily="34" charset="-122"/>
              </a:rPr>
              <a:t>Cloud</a:t>
            </a:r>
          </a:p>
        </p:txBody>
      </p:sp>
      <p:sp>
        <p:nvSpPr>
          <p:cNvPr id="14398" name="矩形 64"/>
          <p:cNvSpPr>
            <a:spLocks noChangeArrowheads="1"/>
          </p:cNvSpPr>
          <p:nvPr/>
        </p:nvSpPr>
        <p:spPr bwMode="auto">
          <a:xfrm>
            <a:off x="662514" y="2303081"/>
            <a:ext cx="1620077" cy="276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spcBef>
                <a:spcPts val="600"/>
              </a:spcBef>
            </a:pPr>
            <a:r>
              <a:rPr lang="en-US" altLang="zh-CN" sz="1200" b="1" dirty="0">
                <a:latin typeface="微软雅黑" pitchFamily="34" charset="-122"/>
                <a:ea typeface="微软雅黑" pitchFamily="34" charset="-122"/>
              </a:rPr>
              <a:t>Control</a:t>
            </a:r>
            <a:r>
              <a:rPr lang="zh-CN" altLang="en-US" sz="1200" b="1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200" b="1" dirty="0">
                <a:latin typeface="微软雅黑" pitchFamily="34" charset="-122"/>
                <a:ea typeface="微软雅黑" pitchFamily="34" charset="-122"/>
              </a:rPr>
              <a:t>Cloud</a:t>
            </a:r>
          </a:p>
        </p:txBody>
      </p:sp>
      <p:sp>
        <p:nvSpPr>
          <p:cNvPr id="14399" name="矩形 65"/>
          <p:cNvSpPr>
            <a:spLocks noChangeArrowheads="1"/>
          </p:cNvSpPr>
          <p:nvPr/>
        </p:nvSpPr>
        <p:spPr bwMode="auto">
          <a:xfrm>
            <a:off x="331600" y="1933893"/>
            <a:ext cx="2008452" cy="276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spcBef>
                <a:spcPts val="600"/>
              </a:spcBef>
            </a:pPr>
            <a:r>
              <a:rPr lang="en-US" altLang="zh-CN" sz="1200" b="1" dirty="0">
                <a:latin typeface="微软雅黑" pitchFamily="34" charset="-122"/>
                <a:ea typeface="微软雅黑" pitchFamily="34" charset="-122"/>
              </a:rPr>
              <a:t>Network</a:t>
            </a:r>
            <a:r>
              <a:rPr lang="zh-CN" altLang="en-US" sz="1200" b="1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200" b="1" dirty="0">
                <a:latin typeface="微软雅黑" pitchFamily="34" charset="-122"/>
                <a:ea typeface="微软雅黑" pitchFamily="34" charset="-122"/>
              </a:rPr>
              <a:t>Openness</a:t>
            </a:r>
            <a:r>
              <a:rPr lang="zh-CN" altLang="en-US" sz="1200" b="1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200" b="1" dirty="0">
                <a:latin typeface="微软雅黑" pitchFamily="34" charset="-122"/>
                <a:ea typeface="微软雅黑" pitchFamily="34" charset="-122"/>
              </a:rPr>
              <a:t>Layer</a:t>
            </a:r>
            <a:endParaRPr lang="zh-CN" altLang="en-US" sz="12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371" y="5402599"/>
            <a:ext cx="8914837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eaLnBrk="0" hangingPunct="0">
              <a:spcBef>
                <a:spcPct val="20000"/>
              </a:spcBef>
              <a:buClr>
                <a:srgbClr val="000099"/>
              </a:buClr>
              <a:buFont typeface="Wingdings" pitchFamily="2" charset="2"/>
              <a:buChar char="n"/>
            </a:pPr>
            <a:r>
              <a:rPr lang="en-US" altLang="zh-CN" dirty="0">
                <a:solidFill>
                  <a:prstClr val="black"/>
                </a:solidFill>
                <a:latin typeface="Times New Roman" pitchFamily="18" charset="0"/>
                <a:ea typeface="华文中宋" pitchFamily="2" charset="-122"/>
                <a:cs typeface="Times New Roman" pitchFamily="18" charset="0"/>
              </a:rPr>
              <a:t>Based on new IT technology and new mobile service oriented future network </a:t>
            </a:r>
            <a:r>
              <a:rPr lang="en-US" altLang="zh-CN" dirty="0" smtClean="0">
                <a:solidFill>
                  <a:prstClr val="black"/>
                </a:solidFill>
                <a:latin typeface="Times New Roman" pitchFamily="18" charset="0"/>
                <a:ea typeface="华文中宋" pitchFamily="2" charset="-122"/>
                <a:cs typeface="Times New Roman" pitchFamily="18" charset="0"/>
              </a:rPr>
              <a:t>architecture</a:t>
            </a:r>
          </a:p>
          <a:p>
            <a:pPr marL="342900" lvl="0" indent="-342900" eaLnBrk="0" hangingPunct="0">
              <a:spcBef>
                <a:spcPct val="20000"/>
              </a:spcBef>
              <a:buClr>
                <a:srgbClr val="000099"/>
              </a:buClr>
              <a:buFont typeface="Wingdings" pitchFamily="2" charset="2"/>
              <a:buChar char="n"/>
            </a:pPr>
            <a:r>
              <a:rPr lang="en-US" altLang="zh-CN" dirty="0" smtClean="0">
                <a:solidFill>
                  <a:prstClr val="black"/>
                </a:solidFill>
                <a:latin typeface="Times New Roman" pitchFamily="18" charset="0"/>
                <a:ea typeface="华文中宋" pitchFamily="2" charset="-122"/>
                <a:cs typeface="Times New Roman" pitchFamily="18" charset="0"/>
              </a:rPr>
              <a:t>5G is the opportunity to redesign the architecture and rethink some basic network concept: interface vs. API, w/o tunnel, modularization/decomposition, </a:t>
            </a:r>
            <a:r>
              <a:rPr lang="en-US" altLang="zh-CN" dirty="0" err="1" smtClean="0">
                <a:solidFill>
                  <a:prstClr val="black"/>
                </a:solidFill>
                <a:latin typeface="Times New Roman" pitchFamily="18" charset="0"/>
                <a:ea typeface="华文中宋" pitchFamily="2" charset="-122"/>
                <a:cs typeface="Times New Roman" pitchFamily="18" charset="0"/>
              </a:rPr>
              <a:t>QoS</a:t>
            </a:r>
            <a:r>
              <a:rPr lang="en-US" altLang="zh-CN" dirty="0" smtClean="0">
                <a:solidFill>
                  <a:prstClr val="black"/>
                </a:solidFill>
                <a:latin typeface="Times New Roman" pitchFamily="18" charset="0"/>
                <a:ea typeface="华文中宋" pitchFamily="2" charset="-122"/>
                <a:cs typeface="Times New Roman" pitchFamily="18" charset="0"/>
              </a:rPr>
              <a:t>, access agnostic…</a:t>
            </a:r>
          </a:p>
        </p:txBody>
      </p:sp>
      <p:sp>
        <p:nvSpPr>
          <p:cNvPr id="73" name="TextBox 27"/>
          <p:cNvSpPr txBox="1">
            <a:spLocks noChangeArrowheads="1"/>
          </p:cNvSpPr>
          <p:nvPr/>
        </p:nvSpPr>
        <p:spPr bwMode="auto">
          <a:xfrm>
            <a:off x="4187969" y="1668872"/>
            <a:ext cx="1113761" cy="246221"/>
          </a:xfrm>
          <a:prstGeom prst="rect">
            <a:avLst/>
          </a:prstGeom>
          <a:solidFill>
            <a:schemeClr val="accent6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en-US" altLang="zh-CN" sz="1000" b="1" dirty="0" smtClean="0">
                <a:latin typeface="微软雅黑" pitchFamily="34" charset="-122"/>
                <a:ea typeface="微软雅黑" pitchFamily="34" charset="-122"/>
              </a:rPr>
              <a:t>Orchestration</a:t>
            </a:r>
            <a:endParaRPr lang="zh-CN" altLang="en-US" sz="10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0" name="灯片编号占位符 6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defRPr/>
            </a:pPr>
            <a:fld id="{D44F8E79-2D5C-49DD-8202-616106C235E8}" type="slidenum">
              <a:rPr lang="zh-CN" altLang="en-US" smtClean="0"/>
              <a:pPr algn="r">
                <a:defRPr/>
              </a:pPr>
              <a:t>12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07604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标题 1"/>
          <p:cNvSpPr>
            <a:spLocks noGrp="1"/>
          </p:cNvSpPr>
          <p:nvPr>
            <p:ph type="title"/>
          </p:nvPr>
        </p:nvSpPr>
        <p:spPr bwMode="auto">
          <a:xfrm>
            <a:off x="250825" y="115888"/>
            <a:ext cx="8229600" cy="62865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 dirty="0" smtClean="0"/>
              <a:t>5G RAN Logical Architecture</a:t>
            </a:r>
            <a:endParaRPr lang="en-GB" altLang="zh-CN" dirty="0" smtClean="0"/>
          </a:p>
        </p:txBody>
      </p:sp>
      <p:pic>
        <p:nvPicPr>
          <p:cNvPr id="7" name="Picture 9" descr="C:\Users\cmri\Desktop\7421409_102618168181_2_副本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/>
          </a:blip>
          <a:srcRect/>
          <a:stretch>
            <a:fillRect/>
          </a:stretch>
        </p:blipFill>
        <p:spPr bwMode="auto">
          <a:xfrm>
            <a:off x="393134" y="2710204"/>
            <a:ext cx="2207023" cy="1405252"/>
          </a:xfrm>
          <a:prstGeom prst="rect">
            <a:avLst/>
          </a:prstGeom>
          <a:noFill/>
          <a:extLst/>
        </p:spPr>
      </p:pic>
      <p:pic>
        <p:nvPicPr>
          <p:cNvPr id="8" name="Picture 9" descr="C:\Users\cmri\Desktop\7421409_102618168181_2_副本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/>
          </a:blip>
          <a:srcRect/>
          <a:stretch>
            <a:fillRect/>
          </a:stretch>
        </p:blipFill>
        <p:spPr bwMode="auto">
          <a:xfrm>
            <a:off x="135098" y="1246538"/>
            <a:ext cx="2181289" cy="1388867"/>
          </a:xfrm>
          <a:prstGeom prst="rect">
            <a:avLst/>
          </a:prstGeom>
          <a:noFill/>
          <a:extLst/>
        </p:spPr>
      </p:pic>
      <p:sp>
        <p:nvSpPr>
          <p:cNvPr id="15366" name="矩形 8"/>
          <p:cNvSpPr>
            <a:spLocks noChangeArrowheads="1"/>
          </p:cNvSpPr>
          <p:nvPr/>
        </p:nvSpPr>
        <p:spPr bwMode="auto">
          <a:xfrm>
            <a:off x="700088" y="1593850"/>
            <a:ext cx="11144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zh-CN" sz="1400" b="1">
                <a:latin typeface="微软雅黑" pitchFamily="34" charset="-122"/>
                <a:ea typeface="微软雅黑" pitchFamily="34" charset="-122"/>
              </a:rPr>
              <a:t>Easy Operation</a:t>
            </a:r>
            <a:endParaRPr lang="en-US" altLang="zh-CN" sz="14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367" name="矩形 9"/>
          <p:cNvSpPr>
            <a:spLocks noChangeArrowheads="1"/>
          </p:cNvSpPr>
          <p:nvPr/>
        </p:nvSpPr>
        <p:spPr bwMode="auto">
          <a:xfrm>
            <a:off x="846138" y="2974975"/>
            <a:ext cx="1395412" cy="73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zh-CN" sz="1400" b="1">
                <a:latin typeface="微软雅黑" pitchFamily="34" charset="-122"/>
                <a:ea typeface="微软雅黑" pitchFamily="34" charset="-122"/>
              </a:rPr>
              <a:t>Service &amp; content awareness</a:t>
            </a:r>
            <a:endParaRPr lang="en-US" altLang="zh-CN" sz="1400" b="1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1" name="Picture 9" descr="C:\Users\cmri\Desktop\7421409_102618168181_2_副本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/>
          </a:blip>
          <a:srcRect/>
          <a:stretch>
            <a:fillRect/>
          </a:stretch>
        </p:blipFill>
        <p:spPr bwMode="auto">
          <a:xfrm>
            <a:off x="7036033" y="4467995"/>
            <a:ext cx="2129252" cy="1355734"/>
          </a:xfrm>
          <a:prstGeom prst="rect">
            <a:avLst/>
          </a:prstGeom>
          <a:noFill/>
          <a:extLst/>
        </p:spPr>
      </p:pic>
      <p:sp>
        <p:nvSpPr>
          <p:cNvPr id="15369" name="矩形 11"/>
          <p:cNvSpPr>
            <a:spLocks noChangeArrowheads="1"/>
          </p:cNvSpPr>
          <p:nvPr/>
        </p:nvSpPr>
        <p:spPr bwMode="auto">
          <a:xfrm>
            <a:off x="7562850" y="4795838"/>
            <a:ext cx="111442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zh-CN" sz="1400" b="1">
                <a:latin typeface="微软雅黑" pitchFamily="34" charset="-122"/>
                <a:ea typeface="微软雅黑" pitchFamily="34" charset="-122"/>
              </a:rPr>
              <a:t>Flexible Topology</a:t>
            </a:r>
            <a:endParaRPr lang="en-US" altLang="zh-CN" sz="1400" b="1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3" name="Picture 9" descr="C:\Users\cmri\Desktop\7421409_102618168181_2_副本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/>
          </a:blip>
          <a:srcRect/>
          <a:stretch>
            <a:fillRect/>
          </a:stretch>
        </p:blipFill>
        <p:spPr bwMode="auto">
          <a:xfrm>
            <a:off x="6494665" y="2796922"/>
            <a:ext cx="2081125" cy="1458663"/>
          </a:xfrm>
          <a:prstGeom prst="rect">
            <a:avLst/>
          </a:prstGeom>
          <a:noFill/>
          <a:extLst/>
        </p:spPr>
      </p:pic>
      <p:sp>
        <p:nvSpPr>
          <p:cNvPr id="15371" name="矩形 13"/>
          <p:cNvSpPr>
            <a:spLocks noChangeArrowheads="1"/>
          </p:cNvSpPr>
          <p:nvPr/>
        </p:nvSpPr>
        <p:spPr bwMode="auto">
          <a:xfrm>
            <a:off x="6797675" y="3165475"/>
            <a:ext cx="15414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zh-CN" sz="1400" b="1">
                <a:latin typeface="微软雅黑" pitchFamily="34" charset="-122"/>
                <a:ea typeface="微软雅黑" pitchFamily="34" charset="-122"/>
              </a:rPr>
              <a:t>Localized data processing</a:t>
            </a:r>
            <a:endParaRPr lang="en-US" altLang="zh-CN" sz="1400" b="1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5" name="Picture 9" descr="C:\Users\cmri\Desktop\7421409_102618168181_2_副本.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1">
                <a:shade val="45000"/>
                <a:satMod val="135000"/>
              </a:schemeClr>
              <a:prstClr val="white"/>
            </a:duotone>
            <a:extLst/>
          </a:blip>
          <a:srcRect/>
          <a:stretch>
            <a:fillRect/>
          </a:stretch>
        </p:blipFill>
        <p:spPr bwMode="auto">
          <a:xfrm>
            <a:off x="8633" y="4394395"/>
            <a:ext cx="2233647" cy="1422204"/>
          </a:xfrm>
          <a:prstGeom prst="rect">
            <a:avLst/>
          </a:prstGeom>
          <a:noFill/>
          <a:extLst/>
        </p:spPr>
      </p:pic>
      <p:sp>
        <p:nvSpPr>
          <p:cNvPr id="15373" name="矩形 15"/>
          <p:cNvSpPr>
            <a:spLocks noChangeArrowheads="1"/>
          </p:cNvSpPr>
          <p:nvPr/>
        </p:nvSpPr>
        <p:spPr bwMode="auto">
          <a:xfrm>
            <a:off x="414338" y="4687888"/>
            <a:ext cx="1541462" cy="73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GB" altLang="zh-CN" sz="1400" b="1">
                <a:latin typeface="微软雅黑" pitchFamily="34" charset="-122"/>
                <a:ea typeface="微软雅黑" pitchFamily="34" charset="-122"/>
              </a:rPr>
              <a:t>Unified access &amp; seamless mobility</a:t>
            </a:r>
            <a:endParaRPr lang="en-US" altLang="zh-CN" sz="1400" b="1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537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92313" y="1089025"/>
            <a:ext cx="5540375" cy="485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灯片编号占位符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defRPr/>
            </a:pPr>
            <a:fld id="{D44F8E79-2D5C-49DD-8202-616106C235E8}" type="slidenum">
              <a:rPr lang="zh-CN" altLang="en-US" smtClean="0"/>
              <a:pPr algn="r">
                <a:defRPr/>
              </a:pPr>
              <a:t>13</a:t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747767400"/>
              </p:ext>
            </p:extLst>
          </p:nvPr>
        </p:nvGraphicFramePr>
        <p:xfrm>
          <a:off x="467544" y="1414068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6387" name="标题 1"/>
          <p:cNvSpPr>
            <a:spLocks noGrp="1"/>
          </p:cNvSpPr>
          <p:nvPr>
            <p:ph type="title"/>
          </p:nvPr>
        </p:nvSpPr>
        <p:spPr bwMode="auto">
          <a:xfrm>
            <a:off x="296863" y="115888"/>
            <a:ext cx="8229600" cy="54927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 dirty="0" smtClean="0">
                <a:ea typeface="黑体" pitchFamily="49" charset="-122"/>
              </a:rPr>
              <a:t>Key consideration of 5G RAN</a:t>
            </a:r>
            <a:endParaRPr lang="zh-CN" altLang="en-US" dirty="0" smtClean="0">
              <a:ea typeface="黑体" pitchFamily="49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defRPr/>
            </a:pPr>
            <a:fld id="{D44F8E79-2D5C-49DD-8202-616106C235E8}" type="slidenum">
              <a:rPr lang="zh-CN" altLang="en-US" smtClean="0"/>
              <a:pPr algn="r">
                <a:defRPr/>
              </a:pPr>
              <a:t>14</a:t>
            </a:fld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3831419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圆角矩形 97"/>
          <p:cNvSpPr/>
          <p:nvPr/>
        </p:nvSpPr>
        <p:spPr>
          <a:xfrm>
            <a:off x="5381555" y="1196752"/>
            <a:ext cx="3703611" cy="5421787"/>
          </a:xfrm>
          <a:prstGeom prst="roundRect">
            <a:avLst>
              <a:gd name="adj" fmla="val 3043"/>
            </a:avLst>
          </a:prstGeom>
          <a:noFill/>
          <a:ln w="63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矩形 105"/>
          <p:cNvSpPr/>
          <p:nvPr/>
        </p:nvSpPr>
        <p:spPr>
          <a:xfrm>
            <a:off x="5543730" y="1331476"/>
            <a:ext cx="32381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/>
            <a:r>
              <a:rPr kumimoji="1" lang="en-US" altLang="zh-CN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</a:t>
            </a:r>
            <a:r>
              <a:rPr kumimoji="1" lang="en-US" altLang="zh-CN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</a:t>
            </a:r>
            <a:r>
              <a:rPr kumimoji="1" lang="en-US" altLang="zh-CN" b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esign principles of NGFI</a:t>
            </a:r>
            <a:endParaRPr kumimoji="1" lang="en-US" altLang="zh-CN" b="0" dirty="0" smtClean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  <a:ea typeface="+mn-ea"/>
            </a:endParaRPr>
          </a:p>
        </p:txBody>
      </p:sp>
      <p:sp>
        <p:nvSpPr>
          <p:cNvPr id="110" name="矩形 109"/>
          <p:cNvSpPr/>
          <p:nvPr/>
        </p:nvSpPr>
        <p:spPr>
          <a:xfrm>
            <a:off x="5364088" y="764704"/>
            <a:ext cx="3652468" cy="40011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US" altLang="zh-CN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</a:rPr>
              <a:t>Rethink </a:t>
            </a:r>
            <a:r>
              <a:rPr lang="en-US" altLang="zh-CN" sz="20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</a:rPr>
              <a:t>Fronthaul</a:t>
            </a:r>
            <a:r>
              <a:rPr lang="en-US" altLang="zh-CN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</a:rPr>
              <a:t>: NGFI for 5G  </a:t>
            </a:r>
            <a:endParaRPr lang="zh-CN" altLang="en-US" sz="2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</a:endParaRPr>
          </a:p>
        </p:txBody>
      </p:sp>
      <p:sp>
        <p:nvSpPr>
          <p:cNvPr id="115" name="矩形 114"/>
          <p:cNvSpPr/>
          <p:nvPr/>
        </p:nvSpPr>
        <p:spPr>
          <a:xfrm>
            <a:off x="5551772" y="1743293"/>
            <a:ext cx="3412716" cy="21595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284400">
              <a:spcAft>
                <a:spcPts val="500"/>
              </a:spcAft>
              <a:buFont typeface="Arial" pitchFamily="34" charset="0"/>
              <a:buChar char="•"/>
            </a:pPr>
            <a:r>
              <a:rPr kumimoji="1" lang="en-US" altLang="zh-CN" b="0" dirty="0" smtClean="0">
                <a:solidFill>
                  <a:srgbClr val="000000"/>
                </a:solidFill>
                <a:latin typeface="+mn-lt"/>
                <a:ea typeface="+mn-ea"/>
              </a:rPr>
              <a:t> </a:t>
            </a:r>
            <a:r>
              <a:rPr kumimoji="1" lang="en-US" altLang="zh-CN" b="1" dirty="0" smtClean="0">
                <a:solidFill>
                  <a:srgbClr val="000000"/>
                </a:solidFill>
                <a:latin typeface="+mn-lt"/>
                <a:ea typeface="+mn-ea"/>
              </a:rPr>
              <a:t>Traffic dependent </a:t>
            </a:r>
            <a:r>
              <a:rPr kumimoji="1" lang="en-US" altLang="zh-CN" b="0" dirty="0" smtClean="0">
                <a:solidFill>
                  <a:srgbClr val="000000"/>
                </a:solidFill>
                <a:latin typeface="+mn-lt"/>
                <a:ea typeface="+mn-ea"/>
              </a:rPr>
              <a:t>and enable statistical </a:t>
            </a:r>
            <a:r>
              <a:rPr kumimoji="1" lang="en-US" altLang="zh-CN" b="1" dirty="0" smtClean="0">
                <a:solidFill>
                  <a:srgbClr val="000000"/>
                </a:solidFill>
                <a:latin typeface="+mn-lt"/>
                <a:ea typeface="+mn-ea"/>
              </a:rPr>
              <a:t>multiplexing</a:t>
            </a:r>
            <a:r>
              <a:rPr kumimoji="1" lang="en-US" altLang="zh-CN" b="0" dirty="0" smtClean="0">
                <a:solidFill>
                  <a:srgbClr val="000000"/>
                </a:solidFill>
                <a:latin typeface="+mn-lt"/>
                <a:ea typeface="+mn-ea"/>
              </a:rPr>
              <a:t> for </a:t>
            </a:r>
            <a:r>
              <a:rPr kumimoji="1" lang="en-US" altLang="zh-CN" b="0" dirty="0" smtClean="0">
                <a:solidFill>
                  <a:srgbClr val="000000"/>
                </a:solidFill>
                <a:latin typeface="+mn-lt"/>
              </a:rPr>
              <a:t>FH</a:t>
            </a:r>
          </a:p>
          <a:p>
            <a:pPr marL="0" lvl="2" indent="-284400">
              <a:spcAft>
                <a:spcPts val="500"/>
              </a:spcAft>
              <a:buFont typeface="Arial" pitchFamily="34" charset="0"/>
              <a:buChar char="•"/>
            </a:pPr>
            <a:r>
              <a:rPr kumimoji="1" lang="en-US" altLang="zh-CN" dirty="0">
                <a:solidFill>
                  <a:srgbClr val="000000"/>
                </a:solidFill>
              </a:rPr>
              <a:t>Decoupling </a:t>
            </a:r>
            <a:r>
              <a:rPr kumimoji="1" lang="en-US" altLang="zh-CN" b="1" dirty="0">
                <a:solidFill>
                  <a:srgbClr val="000000"/>
                </a:solidFill>
              </a:rPr>
              <a:t>antenna-</a:t>
            </a:r>
            <a:r>
              <a:rPr kumimoji="1" lang="en-US" altLang="zh-CN" b="1" dirty="0" smtClean="0">
                <a:solidFill>
                  <a:srgbClr val="000000"/>
                </a:solidFill>
              </a:rPr>
              <a:t>related</a:t>
            </a:r>
            <a:r>
              <a:rPr kumimoji="1" lang="en-US" altLang="zh-CN" dirty="0" smtClean="0">
                <a:solidFill>
                  <a:srgbClr val="000000"/>
                </a:solidFill>
              </a:rPr>
              <a:t> proc. &amp; </a:t>
            </a:r>
            <a:r>
              <a:rPr kumimoji="1" lang="en-US" altLang="zh-CN" b="1" dirty="0">
                <a:solidFill>
                  <a:srgbClr val="000000"/>
                </a:solidFill>
              </a:rPr>
              <a:t>non-antenna related</a:t>
            </a:r>
            <a:r>
              <a:rPr kumimoji="1" lang="en-US" altLang="zh-CN" dirty="0">
                <a:solidFill>
                  <a:srgbClr val="000000"/>
                </a:solidFill>
              </a:rPr>
              <a:t> </a:t>
            </a:r>
            <a:r>
              <a:rPr kumimoji="1" lang="en-US" altLang="zh-CN" dirty="0" smtClean="0">
                <a:solidFill>
                  <a:srgbClr val="000000"/>
                </a:solidFill>
              </a:rPr>
              <a:t>proc., </a:t>
            </a:r>
            <a:r>
              <a:rPr kumimoji="1" lang="en-US" altLang="zh-CN" b="1" dirty="0">
                <a:solidFill>
                  <a:srgbClr val="000000"/>
                </a:solidFill>
              </a:rPr>
              <a:t>cell</a:t>
            </a:r>
            <a:r>
              <a:rPr kumimoji="1" lang="en-US" altLang="zh-CN" dirty="0">
                <a:solidFill>
                  <a:srgbClr val="000000"/>
                </a:solidFill>
              </a:rPr>
              <a:t> proc. &amp; </a:t>
            </a:r>
            <a:r>
              <a:rPr kumimoji="1" lang="en-US" altLang="zh-CN" b="1" dirty="0">
                <a:solidFill>
                  <a:srgbClr val="000000"/>
                </a:solidFill>
              </a:rPr>
              <a:t>UE</a:t>
            </a:r>
            <a:r>
              <a:rPr kumimoji="1" lang="en-US" altLang="zh-CN" dirty="0">
                <a:solidFill>
                  <a:srgbClr val="000000"/>
                </a:solidFill>
              </a:rPr>
              <a:t> </a:t>
            </a:r>
            <a:r>
              <a:rPr kumimoji="1" lang="en-US" altLang="zh-CN" dirty="0" smtClean="0">
                <a:solidFill>
                  <a:srgbClr val="000000"/>
                </a:solidFill>
              </a:rPr>
              <a:t>proc., </a:t>
            </a:r>
            <a:r>
              <a:rPr kumimoji="1" lang="en-US" altLang="zh-CN" dirty="0">
                <a:solidFill>
                  <a:srgbClr val="000000"/>
                </a:solidFill>
              </a:rPr>
              <a:t>and </a:t>
            </a:r>
            <a:r>
              <a:rPr kumimoji="1" lang="en-US" altLang="zh-CN" b="1" dirty="0" smtClean="0">
                <a:solidFill>
                  <a:srgbClr val="000000"/>
                </a:solidFill>
              </a:rPr>
              <a:t>UL</a:t>
            </a:r>
            <a:r>
              <a:rPr kumimoji="1" lang="en-US" altLang="zh-CN" dirty="0" smtClean="0">
                <a:solidFill>
                  <a:srgbClr val="000000"/>
                </a:solidFill>
              </a:rPr>
              <a:t>&amp;</a:t>
            </a:r>
            <a:r>
              <a:rPr kumimoji="1" lang="en-US" altLang="zh-CN" b="1" dirty="0" smtClean="0">
                <a:solidFill>
                  <a:srgbClr val="000000"/>
                </a:solidFill>
              </a:rPr>
              <a:t>DL</a:t>
            </a:r>
            <a:endParaRPr kumimoji="1" lang="en-US" altLang="zh-CN" sz="1600" dirty="0">
              <a:solidFill>
                <a:srgbClr val="FF0000"/>
              </a:solidFill>
            </a:endParaRPr>
          </a:p>
          <a:p>
            <a:pPr>
              <a:buFont typeface="Arial" pitchFamily="34" charset="0"/>
              <a:buChar char="•"/>
            </a:pPr>
            <a:endParaRPr kumimoji="1" lang="zh-CN" altLang="en-US" b="0" dirty="0" smtClean="0">
              <a:latin typeface="+mn-lt"/>
              <a:ea typeface="+mn-ea"/>
            </a:endParaRPr>
          </a:p>
        </p:txBody>
      </p:sp>
      <p:sp>
        <p:nvSpPr>
          <p:cNvPr id="108" name="标题 1"/>
          <p:cNvSpPr txBox="1">
            <a:spLocks/>
          </p:cNvSpPr>
          <p:nvPr/>
        </p:nvSpPr>
        <p:spPr bwMode="auto">
          <a:xfrm>
            <a:off x="183062" y="44625"/>
            <a:ext cx="8560888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/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l">
              <a:defRPr/>
            </a:pPr>
            <a:r>
              <a:rPr lang="en-US" altLang="zh-CN" sz="2200" b="1" dirty="0" smtClean="0">
                <a:solidFill>
                  <a:schemeClr val="bg1"/>
                </a:solidFill>
                <a:latin typeface="Times New Roman" pitchFamily="18" charset="0"/>
                <a:ea typeface="华文中宋" pitchFamily="2" charset="-122"/>
                <a:cs typeface="Times New Roman" pitchFamily="18" charset="0"/>
              </a:rPr>
              <a:t>Rethink 5G </a:t>
            </a:r>
            <a:r>
              <a:rPr lang="en-US" altLang="zh-CN" sz="2200" b="1" dirty="0" err="1" smtClean="0">
                <a:solidFill>
                  <a:schemeClr val="bg1"/>
                </a:solidFill>
                <a:latin typeface="Times New Roman" pitchFamily="18" charset="0"/>
                <a:ea typeface="华文中宋" pitchFamily="2" charset="-122"/>
                <a:cs typeface="Times New Roman" pitchFamily="18" charset="0"/>
              </a:rPr>
              <a:t>Fronthaul</a:t>
            </a:r>
            <a:r>
              <a:rPr lang="en-US" altLang="zh-CN" sz="2200" b="1" dirty="0" smtClean="0">
                <a:solidFill>
                  <a:schemeClr val="bg1"/>
                </a:solidFill>
                <a:latin typeface="Times New Roman" pitchFamily="18" charset="0"/>
                <a:ea typeface="华文中宋" pitchFamily="2" charset="-122"/>
                <a:cs typeface="Times New Roman" pitchFamily="18" charset="0"/>
              </a:rPr>
              <a:t>: </a:t>
            </a:r>
            <a:r>
              <a:rPr lang="en-US" altLang="zh-CN" sz="2200" b="1" dirty="0">
                <a:solidFill>
                  <a:schemeClr val="bg1"/>
                </a:solidFill>
                <a:latin typeface="Times New Roman" pitchFamily="18" charset="0"/>
                <a:ea typeface="华文中宋" pitchFamily="2" charset="-122"/>
                <a:cs typeface="Times New Roman" pitchFamily="18" charset="0"/>
              </a:rPr>
              <a:t>NGFI based C-RAN </a:t>
            </a:r>
          </a:p>
        </p:txBody>
      </p:sp>
      <p:sp>
        <p:nvSpPr>
          <p:cNvPr id="112" name="矩形 111"/>
          <p:cNvSpPr/>
          <p:nvPr/>
        </p:nvSpPr>
        <p:spPr>
          <a:xfrm>
            <a:off x="146036" y="836712"/>
            <a:ext cx="5186091" cy="1648314"/>
          </a:xfrm>
          <a:prstGeom prst="rect">
            <a:avLst/>
          </a:prstGeom>
          <a:ln>
            <a:solidFill>
              <a:srgbClr val="92D050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0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</a:rPr>
              <a:t>NGFI(Next Generation </a:t>
            </a:r>
            <a:r>
              <a:rPr lang="en-US" altLang="zh-CN" sz="2000" b="1" i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</a:rPr>
              <a:t>FrontHaul</a:t>
            </a:r>
            <a:r>
              <a:rPr lang="en-US" altLang="zh-CN" sz="20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</a:rPr>
              <a:t>)</a:t>
            </a:r>
            <a:r>
              <a:rPr lang="zh-CN" altLang="en-US" sz="20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</a:rPr>
              <a:t> </a:t>
            </a:r>
            <a:r>
              <a:rPr lang="en-US" altLang="zh-CN" sz="20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</a:rPr>
              <a:t>architecture:</a:t>
            </a:r>
          </a:p>
          <a:p>
            <a:pPr marL="0" lvl="1" indent="-285750">
              <a:lnSpc>
                <a:spcPts val="1600"/>
              </a:lnSpc>
              <a:buFont typeface="Arial"/>
              <a:buChar char="•"/>
            </a:pPr>
            <a:r>
              <a:rPr kumimoji="1" lang="en-US" altLang="zh-CN" dirty="0" smtClean="0">
                <a:solidFill>
                  <a:srgbClr val="000000"/>
                </a:solidFill>
                <a:latin typeface="+mn-lt"/>
                <a:ea typeface="+mn-ea"/>
              </a:rPr>
              <a:t>Radio cloud center: </a:t>
            </a:r>
            <a:r>
              <a:rPr kumimoji="1" lang="en-US" altLang="zh-CN" b="1" dirty="0" smtClean="0">
                <a:solidFill>
                  <a:srgbClr val="000000"/>
                </a:solidFill>
                <a:latin typeface="+mn-lt"/>
                <a:ea typeface="+mn-ea"/>
              </a:rPr>
              <a:t>centralized</a:t>
            </a:r>
            <a:r>
              <a:rPr kumimoji="1" lang="en-US" altLang="zh-CN" dirty="0" smtClean="0">
                <a:solidFill>
                  <a:srgbClr val="000000"/>
                </a:solidFill>
                <a:latin typeface="+mn-lt"/>
                <a:ea typeface="+mn-ea"/>
              </a:rPr>
              <a:t> processing, </a:t>
            </a:r>
            <a:r>
              <a:rPr kumimoji="1" lang="en-US" altLang="zh-CN" b="1" dirty="0" smtClean="0">
                <a:solidFill>
                  <a:srgbClr val="000000"/>
                </a:solidFill>
                <a:latin typeface="+mn-lt"/>
                <a:ea typeface="+mn-ea"/>
              </a:rPr>
              <a:t>cloud</a:t>
            </a:r>
            <a:r>
              <a:rPr kumimoji="1" lang="en-US" altLang="zh-CN" dirty="0" smtClean="0">
                <a:solidFill>
                  <a:srgbClr val="000000"/>
                </a:solidFill>
                <a:latin typeface="+mn-lt"/>
                <a:ea typeface="+mn-ea"/>
              </a:rPr>
              <a:t> platform </a:t>
            </a:r>
          </a:p>
          <a:p>
            <a:pPr marL="0" lvl="1" indent="-285750">
              <a:lnSpc>
                <a:spcPts val="1600"/>
              </a:lnSpc>
              <a:buFont typeface="Arial"/>
              <a:buChar char="•"/>
            </a:pPr>
            <a:r>
              <a:rPr kumimoji="1" lang="en-US" altLang="zh-CN" dirty="0" smtClean="0">
                <a:solidFill>
                  <a:srgbClr val="000000"/>
                </a:solidFill>
                <a:latin typeface="+mn-lt"/>
                <a:ea typeface="+mn-ea"/>
              </a:rPr>
              <a:t>Radio Remote System: </a:t>
            </a:r>
            <a:r>
              <a:rPr kumimoji="1" lang="en-US" altLang="zh-CN" b="1" dirty="0" smtClean="0">
                <a:solidFill>
                  <a:srgbClr val="000000"/>
                </a:solidFill>
                <a:latin typeface="+mn-lt"/>
                <a:ea typeface="+mn-ea"/>
              </a:rPr>
              <a:t>distributed</a:t>
            </a:r>
            <a:r>
              <a:rPr kumimoji="1" lang="en-US" altLang="zh-CN" dirty="0" smtClean="0">
                <a:solidFill>
                  <a:srgbClr val="000000"/>
                </a:solidFill>
                <a:latin typeface="+mn-lt"/>
                <a:ea typeface="+mn-ea"/>
              </a:rPr>
              <a:t> location, </a:t>
            </a:r>
            <a:r>
              <a:rPr kumimoji="1" lang="en-US" altLang="zh-CN" b="1" dirty="0" smtClean="0">
                <a:solidFill>
                  <a:srgbClr val="000000"/>
                </a:solidFill>
                <a:latin typeface="+mn-lt"/>
                <a:ea typeface="+mn-ea"/>
              </a:rPr>
              <a:t>antenna-related</a:t>
            </a:r>
            <a:r>
              <a:rPr kumimoji="1" lang="en-US" altLang="zh-CN" dirty="0" smtClean="0">
                <a:solidFill>
                  <a:srgbClr val="000000"/>
                </a:solidFill>
                <a:latin typeface="+mn-lt"/>
                <a:ea typeface="+mn-ea"/>
              </a:rPr>
              <a:t> processing</a:t>
            </a:r>
          </a:p>
          <a:p>
            <a:pPr marL="0" lvl="1" indent="-285750">
              <a:lnSpc>
                <a:spcPts val="1600"/>
              </a:lnSpc>
              <a:buFont typeface="Arial"/>
              <a:buChar char="•"/>
            </a:pPr>
            <a:r>
              <a:rPr kumimoji="1" lang="en-US" altLang="zh-CN" dirty="0">
                <a:solidFill>
                  <a:srgbClr val="000000"/>
                </a:solidFill>
                <a:latin typeface="+mn-lt"/>
                <a:ea typeface="+mn-ea"/>
              </a:rPr>
              <a:t>NGFI</a:t>
            </a:r>
            <a:r>
              <a:rPr kumimoji="1" lang="en-US" altLang="zh-CN" dirty="0" smtClean="0">
                <a:solidFill>
                  <a:srgbClr val="000000"/>
                </a:solidFill>
                <a:latin typeface="+mn-lt"/>
                <a:ea typeface="+mn-ea"/>
              </a:rPr>
              <a:t>: BBU-RRU </a:t>
            </a:r>
            <a:r>
              <a:rPr kumimoji="1" lang="en-US" altLang="zh-CN" b="1" dirty="0" smtClean="0">
                <a:solidFill>
                  <a:srgbClr val="000000"/>
                </a:solidFill>
                <a:latin typeface="+mn-lt"/>
                <a:ea typeface="+mn-ea"/>
              </a:rPr>
              <a:t>function re-split</a:t>
            </a:r>
            <a:r>
              <a:rPr kumimoji="1" lang="en-US" altLang="zh-CN" dirty="0" smtClean="0">
                <a:solidFill>
                  <a:srgbClr val="000000"/>
                </a:solidFill>
                <a:latin typeface="+mn-lt"/>
                <a:ea typeface="+mn-ea"/>
              </a:rPr>
              <a:t>, </a:t>
            </a:r>
            <a:r>
              <a:rPr kumimoji="1" lang="en-US" altLang="zh-CN" b="1" dirty="0" smtClean="0">
                <a:solidFill>
                  <a:srgbClr val="000000"/>
                </a:solidFill>
                <a:latin typeface="+mn-lt"/>
                <a:ea typeface="+mn-ea"/>
              </a:rPr>
              <a:t>Ethernet based </a:t>
            </a:r>
            <a:r>
              <a:rPr kumimoji="1" lang="en-US" altLang="zh-CN" dirty="0" smtClean="0">
                <a:solidFill>
                  <a:srgbClr val="000000"/>
                </a:solidFill>
                <a:latin typeface="+mn-lt"/>
                <a:ea typeface="+mn-ea"/>
              </a:rPr>
              <a:t>FH </a:t>
            </a:r>
            <a:r>
              <a:rPr kumimoji="1" lang="en-US" altLang="zh-CN" b="1" dirty="0" smtClean="0">
                <a:solidFill>
                  <a:srgbClr val="000000"/>
                </a:solidFill>
                <a:latin typeface="+mn-lt"/>
                <a:ea typeface="+mn-ea"/>
              </a:rPr>
              <a:t>network</a:t>
            </a:r>
            <a:endParaRPr kumimoji="1" lang="en-US" altLang="zh-CN" b="1" dirty="0">
              <a:solidFill>
                <a:srgbClr val="000000"/>
              </a:solidFill>
              <a:latin typeface="+mn-lt"/>
              <a:ea typeface="+mn-ea"/>
            </a:endParaRPr>
          </a:p>
        </p:txBody>
      </p:sp>
      <p:pic>
        <p:nvPicPr>
          <p:cNvPr id="19046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3730" y="3998614"/>
            <a:ext cx="3396367" cy="24917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036" y="2708921"/>
            <a:ext cx="5194178" cy="3888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694151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 1"/>
          <p:cNvSpPr>
            <a:spLocks noGrp="1"/>
          </p:cNvSpPr>
          <p:nvPr>
            <p:ph type="title"/>
          </p:nvPr>
        </p:nvSpPr>
        <p:spPr bwMode="auto">
          <a:xfrm>
            <a:off x="179388" y="198438"/>
            <a:ext cx="7699375" cy="493712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 smtClean="0"/>
              <a:t>Summary</a:t>
            </a:r>
            <a:endParaRPr lang="zh-CN" altLang="en-US" smtClean="0"/>
          </a:p>
        </p:txBody>
      </p:sp>
      <p:sp>
        <p:nvSpPr>
          <p:cNvPr id="17411" name="内容占位符 2"/>
          <p:cNvSpPr>
            <a:spLocks noGrp="1"/>
          </p:cNvSpPr>
          <p:nvPr>
            <p:ph idx="1"/>
          </p:nvPr>
        </p:nvSpPr>
        <p:spPr bwMode="auto">
          <a:xfrm>
            <a:off x="107504" y="836712"/>
            <a:ext cx="8963025" cy="5544616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00000"/>
              </a:lnSpc>
            </a:pPr>
            <a:r>
              <a:rPr lang="en-US" altLang="zh-CN" sz="1600" dirty="0" smtClean="0"/>
              <a:t>Dual path and new architecture to fulfill IMT-2020 requirements</a:t>
            </a:r>
          </a:p>
          <a:p>
            <a:pPr lvl="1">
              <a:lnSpc>
                <a:spcPct val="100000"/>
              </a:lnSpc>
              <a:buFont typeface="Times New Roman" pitchFamily="18" charset="0"/>
              <a:buChar char="−"/>
            </a:pPr>
            <a:r>
              <a:rPr lang="en-US" altLang="zh-CN" sz="1400" dirty="0" smtClean="0"/>
              <a:t>New radio path to meet all requirements</a:t>
            </a:r>
          </a:p>
          <a:p>
            <a:pPr lvl="1">
              <a:lnSpc>
                <a:spcPct val="100000"/>
              </a:lnSpc>
              <a:buFont typeface="Times New Roman" pitchFamily="18" charset="0"/>
              <a:buChar char="−"/>
            </a:pPr>
            <a:r>
              <a:rPr lang="en-US" altLang="zh-CN" sz="1400" dirty="0" smtClean="0"/>
              <a:t>Evolution path strives to meet all requirements</a:t>
            </a:r>
          </a:p>
          <a:p>
            <a:pPr lvl="1">
              <a:lnSpc>
                <a:spcPct val="100000"/>
              </a:lnSpc>
              <a:buFont typeface="Times New Roman" pitchFamily="18" charset="0"/>
              <a:buChar char="−"/>
            </a:pPr>
            <a:endParaRPr lang="en-US" altLang="zh-CN" sz="1400" dirty="0" smtClean="0"/>
          </a:p>
          <a:p>
            <a:pPr>
              <a:lnSpc>
                <a:spcPct val="100000"/>
              </a:lnSpc>
            </a:pPr>
            <a:r>
              <a:rPr lang="en-US" altLang="zh-CN" sz="1600" dirty="0" smtClean="0"/>
              <a:t>Evolution path</a:t>
            </a:r>
          </a:p>
          <a:p>
            <a:pPr lvl="1">
              <a:lnSpc>
                <a:spcPct val="100000"/>
              </a:lnSpc>
              <a:buFont typeface="Times New Roman" pitchFamily="18" charset="0"/>
              <a:buChar char="−"/>
            </a:pPr>
            <a:r>
              <a:rPr lang="en-US" altLang="zh-CN" sz="1400" dirty="0" smtClean="0"/>
              <a:t>Current SI/WI continues in parallel with new radio path</a:t>
            </a:r>
          </a:p>
          <a:p>
            <a:pPr lvl="1">
              <a:lnSpc>
                <a:spcPct val="100000"/>
              </a:lnSpc>
              <a:buFont typeface="Times New Roman" pitchFamily="18" charset="0"/>
              <a:buChar char="−"/>
            </a:pPr>
            <a:r>
              <a:rPr lang="en-US" altLang="zh-CN" sz="1400" dirty="0" smtClean="0"/>
              <a:t>New SI/WIs are established according to </a:t>
            </a:r>
          </a:p>
          <a:p>
            <a:pPr lvl="2">
              <a:lnSpc>
                <a:spcPct val="100000"/>
              </a:lnSpc>
            </a:pPr>
            <a:r>
              <a:rPr lang="en-US" altLang="zh-CN" sz="1200" dirty="0" smtClean="0"/>
              <a:t>meet IMT-2020 requirements, such as UDN, and high mobility enhancement</a:t>
            </a:r>
          </a:p>
          <a:p>
            <a:pPr lvl="2">
              <a:lnSpc>
                <a:spcPct val="100000"/>
              </a:lnSpc>
            </a:pPr>
            <a:r>
              <a:rPr lang="en-US" altLang="zh-CN" sz="1200" dirty="0" smtClean="0"/>
              <a:t>meet specific deployment needs, such as UL capacity enhancement</a:t>
            </a:r>
          </a:p>
          <a:p>
            <a:pPr lvl="2">
              <a:lnSpc>
                <a:spcPct val="100000"/>
              </a:lnSpc>
            </a:pPr>
            <a:endParaRPr lang="en-US" altLang="zh-CN" sz="1200" dirty="0" smtClean="0"/>
          </a:p>
          <a:p>
            <a:pPr>
              <a:lnSpc>
                <a:spcPct val="100000"/>
              </a:lnSpc>
            </a:pPr>
            <a:r>
              <a:rPr lang="en-US" altLang="zh-CN" sz="1600" dirty="0" smtClean="0"/>
              <a:t>New radio path</a:t>
            </a:r>
          </a:p>
          <a:p>
            <a:pPr lvl="1">
              <a:lnSpc>
                <a:spcPct val="100000"/>
              </a:lnSpc>
              <a:buFont typeface="Times New Roman" pitchFamily="18" charset="0"/>
              <a:buChar char="−"/>
            </a:pPr>
            <a:r>
              <a:rPr lang="en-US" altLang="zh-CN" sz="1400" dirty="0" smtClean="0"/>
              <a:t>Study technical feasibility of universal frame structure for paired/unpaired/unlicensed band, and scalable to </a:t>
            </a:r>
            <a:r>
              <a:rPr lang="en-US" altLang="zh-CN" sz="1400" dirty="0" err="1" smtClean="0"/>
              <a:t>mmW</a:t>
            </a:r>
            <a:r>
              <a:rPr lang="en-US" altLang="zh-CN" sz="1400" dirty="0" smtClean="0"/>
              <a:t> bands</a:t>
            </a:r>
          </a:p>
          <a:p>
            <a:pPr lvl="2">
              <a:lnSpc>
                <a:spcPct val="100000"/>
              </a:lnSpc>
            </a:pPr>
            <a:r>
              <a:rPr lang="en-US" altLang="zh-CN" sz="1200" dirty="0" smtClean="0"/>
              <a:t>Consider DL-UL interference and massive MIMO at the beginning of R14</a:t>
            </a:r>
          </a:p>
          <a:p>
            <a:pPr lvl="1">
              <a:lnSpc>
                <a:spcPct val="100000"/>
              </a:lnSpc>
              <a:buFont typeface="Times New Roman" pitchFamily="18" charset="0"/>
              <a:buChar char="−"/>
            </a:pPr>
            <a:r>
              <a:rPr lang="en-US" altLang="zh-CN" sz="1400" dirty="0" smtClean="0"/>
              <a:t>R14 SI should consider forward compatibility with </a:t>
            </a:r>
            <a:r>
              <a:rPr lang="en-US" altLang="zh-CN" sz="1400" dirty="0" err="1" smtClean="0"/>
              <a:t>mMTC</a:t>
            </a:r>
            <a:r>
              <a:rPr lang="en-US" altLang="zh-CN" sz="1400" dirty="0" smtClean="0"/>
              <a:t> and </a:t>
            </a:r>
            <a:r>
              <a:rPr lang="en-US" altLang="zh-CN" sz="1400" dirty="0" err="1" smtClean="0"/>
              <a:t>cMTC</a:t>
            </a:r>
            <a:endParaRPr lang="en-US" altLang="zh-CN" sz="1400" dirty="0" smtClean="0"/>
          </a:p>
          <a:p>
            <a:pPr lvl="1">
              <a:lnSpc>
                <a:spcPct val="100000"/>
              </a:lnSpc>
              <a:buFont typeface="Times New Roman" pitchFamily="18" charset="0"/>
              <a:buChar char="−"/>
            </a:pPr>
            <a:r>
              <a:rPr lang="en-US" altLang="zh-CN" sz="1400" dirty="0" smtClean="0"/>
              <a:t>Low frequency WI may start before high frequency WI</a:t>
            </a:r>
          </a:p>
          <a:p>
            <a:pPr>
              <a:lnSpc>
                <a:spcPct val="100000"/>
              </a:lnSpc>
            </a:pPr>
            <a:endParaRPr lang="en-US" altLang="zh-CN" sz="1600" dirty="0" smtClean="0"/>
          </a:p>
          <a:p>
            <a:pPr>
              <a:lnSpc>
                <a:spcPct val="100000"/>
              </a:lnSpc>
            </a:pPr>
            <a:r>
              <a:rPr lang="en-US" altLang="zh-CN" sz="1600" dirty="0" smtClean="0"/>
              <a:t>New architecture</a:t>
            </a:r>
          </a:p>
          <a:p>
            <a:pPr lvl="1">
              <a:lnSpc>
                <a:spcPct val="100000"/>
              </a:lnSpc>
              <a:buFont typeface="Times New Roman" pitchFamily="18" charset="0"/>
              <a:buChar char="−"/>
            </a:pPr>
            <a:r>
              <a:rPr lang="en-US" altLang="zh-CN" sz="1400" dirty="0" smtClean="0"/>
              <a:t>New SI on network to support flexible</a:t>
            </a:r>
            <a:r>
              <a:rPr lang="zh-CN" altLang="en-US" sz="1400" dirty="0" smtClean="0"/>
              <a:t> </a:t>
            </a:r>
            <a:r>
              <a:rPr lang="en-US" altLang="zh-CN" sz="1400" dirty="0" smtClean="0"/>
              <a:t>access,</a:t>
            </a:r>
            <a:r>
              <a:rPr lang="zh-CN" altLang="en-US" sz="1400" dirty="0" smtClean="0"/>
              <a:t> </a:t>
            </a:r>
            <a:r>
              <a:rPr lang="en-US" altLang="zh-CN" sz="1400" dirty="0" smtClean="0"/>
              <a:t>efficient</a:t>
            </a:r>
            <a:r>
              <a:rPr lang="zh-CN" altLang="en-US" sz="1400" dirty="0" smtClean="0"/>
              <a:t> </a:t>
            </a:r>
            <a:r>
              <a:rPr lang="en-US" altLang="zh-CN" sz="1400" dirty="0" smtClean="0"/>
              <a:t>process,</a:t>
            </a:r>
            <a:r>
              <a:rPr lang="zh-CN" altLang="en-US" sz="1400" dirty="0" smtClean="0"/>
              <a:t> </a:t>
            </a:r>
            <a:r>
              <a:rPr lang="en-US" altLang="zh-CN" sz="1400" dirty="0" smtClean="0"/>
              <a:t>smart</a:t>
            </a:r>
            <a:r>
              <a:rPr lang="zh-CN" altLang="en-US" sz="1400" dirty="0" smtClean="0"/>
              <a:t> </a:t>
            </a:r>
            <a:r>
              <a:rPr lang="en-US" altLang="zh-CN" sz="1400" dirty="0" smtClean="0"/>
              <a:t>control and open</a:t>
            </a:r>
            <a:r>
              <a:rPr lang="zh-CN" altLang="en-US" sz="1400" dirty="0" smtClean="0"/>
              <a:t> </a:t>
            </a:r>
            <a:r>
              <a:rPr lang="en-US" altLang="zh-CN" sz="1400" dirty="0" smtClean="0"/>
              <a:t>network</a:t>
            </a:r>
          </a:p>
          <a:p>
            <a:pPr lvl="2">
              <a:lnSpc>
                <a:spcPct val="100000"/>
              </a:lnSpc>
            </a:pPr>
            <a:r>
              <a:rPr lang="en-US" altLang="zh-CN" sz="1200" dirty="0" smtClean="0"/>
              <a:t>including UCN, NGFI based C-RAN deployment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defRPr/>
            </a:pPr>
            <a:fld id="{D44F8E79-2D5C-49DD-8202-616106C235E8}" type="slidenum">
              <a:rPr lang="zh-CN" altLang="en-US" smtClean="0"/>
              <a:pPr algn="r">
                <a:defRPr/>
              </a:pPr>
              <a:t>16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标题 1"/>
          <p:cNvSpPr>
            <a:spLocks noGrp="1"/>
          </p:cNvSpPr>
          <p:nvPr>
            <p:ph type="title"/>
          </p:nvPr>
        </p:nvSpPr>
        <p:spPr bwMode="auto">
          <a:xfrm>
            <a:off x="179388" y="198438"/>
            <a:ext cx="7699375" cy="493712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 smtClean="0"/>
              <a:t>Vision of 5G Life</a:t>
            </a:r>
            <a:endParaRPr lang="zh-CN" altLang="en-US" smtClean="0"/>
          </a:p>
        </p:txBody>
      </p:sp>
      <p:sp>
        <p:nvSpPr>
          <p:cNvPr id="5124" name="标题 1"/>
          <p:cNvSpPr txBox="1">
            <a:spLocks/>
          </p:cNvSpPr>
          <p:nvPr/>
        </p:nvSpPr>
        <p:spPr bwMode="auto">
          <a:xfrm>
            <a:off x="900113" y="1196975"/>
            <a:ext cx="6911975" cy="50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altLang="zh-CN" sz="2400" b="1">
                <a:solidFill>
                  <a:srgbClr val="C00000"/>
                </a:solidFill>
                <a:latin typeface="Calibri" pitchFamily="34" charset="0"/>
                <a:ea typeface="华文中宋" pitchFamily="2" charset="-122"/>
                <a:cs typeface="Times New Roman" pitchFamily="18" charset="0"/>
              </a:rPr>
              <a:t>Information a finger away, everything in touch</a:t>
            </a:r>
            <a:endParaRPr lang="zh-CN" altLang="en-US" sz="2400" b="1">
              <a:solidFill>
                <a:srgbClr val="C00000"/>
              </a:solidFill>
              <a:latin typeface="Calibri" pitchFamily="34" charset="0"/>
              <a:ea typeface="华文中宋" pitchFamily="2" charset="-122"/>
              <a:cs typeface="Times New Roman" pitchFamily="18" charset="0"/>
            </a:endParaRPr>
          </a:p>
        </p:txBody>
      </p:sp>
      <p:pic>
        <p:nvPicPr>
          <p:cNvPr id="5" name="图片 4" descr="5G愿景-英文-0527副本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552" y="1700808"/>
            <a:ext cx="8136904" cy="4986762"/>
          </a:xfrm>
          <a:prstGeom prst="rect">
            <a:avLst/>
          </a:prstGeom>
        </p:spPr>
      </p:pic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defRPr/>
            </a:pPr>
            <a:fld id="{D44F8E79-2D5C-49DD-8202-616106C235E8}" type="slidenum">
              <a:rPr lang="zh-CN" altLang="en-US" smtClean="0"/>
              <a:pPr algn="r">
                <a:defRPr/>
              </a:pPr>
              <a:t>2</a:t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标题 1"/>
          <p:cNvSpPr>
            <a:spLocks noGrp="1"/>
          </p:cNvSpPr>
          <p:nvPr>
            <p:ph type="title"/>
          </p:nvPr>
        </p:nvSpPr>
        <p:spPr bwMode="auto">
          <a:xfrm>
            <a:off x="179388" y="198438"/>
            <a:ext cx="7699375" cy="493712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 smtClean="0"/>
              <a:t>Key Capabilities to Realize the Vision</a:t>
            </a:r>
            <a:endParaRPr lang="zh-CN" altLang="en-US" smtClean="0"/>
          </a:p>
        </p:txBody>
      </p:sp>
      <p:sp>
        <p:nvSpPr>
          <p:cNvPr id="6147" name="标题 1"/>
          <p:cNvSpPr txBox="1">
            <a:spLocks/>
          </p:cNvSpPr>
          <p:nvPr/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zh-CN" altLang="en-US" sz="4400" b="1">
              <a:solidFill>
                <a:schemeClr val="bg1"/>
              </a:solidFill>
              <a:latin typeface="Calibri" pitchFamily="34" charset="0"/>
              <a:ea typeface="华文中宋" pitchFamily="2" charset="-122"/>
              <a:cs typeface="Times New Roman" pitchFamily="18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9388" y="1360488"/>
            <a:ext cx="4284662" cy="276225"/>
          </a:xfrm>
          <a:prstGeom prst="rect">
            <a:avLst/>
          </a:prstGeom>
          <a:gradFill>
            <a:gsLst>
              <a:gs pos="0">
                <a:srgbClr val="4F81BD">
                  <a:lumMod val="5000"/>
                  <a:lumOff val="95000"/>
                </a:srgbClr>
              </a:gs>
              <a:gs pos="74000">
                <a:srgbClr val="4F81BD">
                  <a:lumMod val="45000"/>
                  <a:lumOff val="55000"/>
                </a:srgbClr>
              </a:gs>
              <a:gs pos="83000">
                <a:srgbClr val="4F81BD">
                  <a:lumMod val="45000"/>
                  <a:lumOff val="55000"/>
                </a:srgbClr>
              </a:gs>
              <a:gs pos="100000">
                <a:srgbClr val="4F81BD">
                  <a:lumMod val="30000"/>
                  <a:lumOff val="70000"/>
                </a:srgbClr>
              </a:gs>
            </a:gsLst>
            <a:lin ang="5400000" scaled="1"/>
          </a:gradFill>
        </p:spPr>
        <p:txBody>
          <a:bodyPr lIns="0" tIns="0" rIns="0" bIns="0">
            <a:spAutoFit/>
          </a:bodyPr>
          <a:lstStyle/>
          <a:p>
            <a:pPr marL="0" lvl="1" algn="ctr" defTabSz="457200" eaLnBrk="1" hangingPunct="1">
              <a:defRPr/>
            </a:pPr>
            <a:r>
              <a:rPr lang="en-US" altLang="zh-CN" kern="0" dirty="0">
                <a:solidFill>
                  <a:prstClr val="black"/>
                </a:solidFill>
                <a:latin typeface="Calibri" panose="020F0502020204030204" pitchFamily="34" charset="0"/>
              </a:rPr>
              <a:t>Seamless Wide-Area Coverage</a:t>
            </a:r>
          </a:p>
        </p:txBody>
      </p:sp>
      <p:pic>
        <p:nvPicPr>
          <p:cNvPr id="6" name="图片 5" descr="MacintoshFD:Users:liuyuchao:Downloads:23112804986942299.jpg"/>
          <p:cNvPicPr/>
          <p:nvPr/>
        </p:nvPicPr>
        <p:blipFill rotWithShape="1">
          <a:blip r:embed="rId3" cstate="print">
            <a:extLst/>
          </a:blip>
          <a:srcRect l="20424" r="11029"/>
          <a:stretch/>
        </p:blipFill>
        <p:spPr bwMode="auto">
          <a:xfrm>
            <a:off x="179512" y="1619040"/>
            <a:ext cx="4284194" cy="12992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7" name="图片 6" descr="MacintoshFD:Users:liuyuchao:Downloads:office-1.jpg"/>
          <p:cNvPicPr/>
          <p:nvPr/>
        </p:nvPicPr>
        <p:blipFill rotWithShape="1">
          <a:blip r:embed="rId4" cstate="print">
            <a:extLst/>
          </a:blip>
          <a:srcRect l="5463" t="11901" r="8600" b="9695"/>
          <a:stretch/>
        </p:blipFill>
        <p:spPr bwMode="auto">
          <a:xfrm>
            <a:off x="4644008" y="1561115"/>
            <a:ext cx="4265299" cy="13571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57150" cmpd="sng"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8" name="矩形 7"/>
          <p:cNvSpPr/>
          <p:nvPr/>
        </p:nvSpPr>
        <p:spPr>
          <a:xfrm>
            <a:off x="4662488" y="1300163"/>
            <a:ext cx="4265612" cy="276225"/>
          </a:xfrm>
          <a:prstGeom prst="rect">
            <a:avLst/>
          </a:prstGeom>
          <a:gradFill>
            <a:gsLst>
              <a:gs pos="0">
                <a:srgbClr val="4F81BD">
                  <a:lumMod val="5000"/>
                  <a:lumOff val="95000"/>
                </a:srgbClr>
              </a:gs>
              <a:gs pos="74000">
                <a:srgbClr val="4F81BD">
                  <a:lumMod val="45000"/>
                  <a:lumOff val="55000"/>
                </a:srgbClr>
              </a:gs>
              <a:gs pos="83000">
                <a:srgbClr val="4F81BD">
                  <a:lumMod val="45000"/>
                  <a:lumOff val="55000"/>
                </a:srgbClr>
              </a:gs>
              <a:gs pos="100000">
                <a:srgbClr val="4F81BD">
                  <a:lumMod val="30000"/>
                  <a:lumOff val="70000"/>
                </a:srgbClr>
              </a:gs>
            </a:gsLst>
            <a:lin ang="5400000" scaled="1"/>
          </a:gradFill>
        </p:spPr>
        <p:txBody>
          <a:bodyPr lIns="0" tIns="0" rIns="0" bIns="0">
            <a:spAutoFit/>
          </a:bodyPr>
          <a:lstStyle/>
          <a:p>
            <a:pPr marL="0" lvl="1" algn="ctr" defTabSz="457200" eaLnBrk="1" hangingPunct="1">
              <a:defRPr/>
            </a:pPr>
            <a:r>
              <a:rPr lang="en-US" altLang="zh-CN" kern="0" dirty="0">
                <a:solidFill>
                  <a:prstClr val="black"/>
                </a:solidFill>
                <a:latin typeface="Calibri" panose="020F0502020204030204" pitchFamily="34" charset="0"/>
              </a:rPr>
              <a:t>High-Capacity</a:t>
            </a:r>
            <a:r>
              <a:rPr lang="zh-CN" altLang="en-US" kern="0" dirty="0">
                <a:solidFill>
                  <a:prstClr val="black"/>
                </a:solidFill>
                <a:latin typeface="Calibri" panose="020F0502020204030204" pitchFamily="34" charset="0"/>
              </a:rPr>
              <a:t> </a:t>
            </a:r>
            <a:r>
              <a:rPr lang="en-US" altLang="zh-CN" kern="0" dirty="0">
                <a:solidFill>
                  <a:prstClr val="black"/>
                </a:solidFill>
                <a:latin typeface="Calibri" panose="020F0502020204030204" pitchFamily="34" charset="0"/>
              </a:rPr>
              <a:t>Hot-Spot</a:t>
            </a:r>
            <a:endParaRPr lang="zh-CN" altLang="en-US" kern="0" dirty="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sp>
        <p:nvSpPr>
          <p:cNvPr id="6152" name="矩形 8"/>
          <p:cNvSpPr>
            <a:spLocks noChangeArrowheads="1"/>
          </p:cNvSpPr>
          <p:nvPr/>
        </p:nvSpPr>
        <p:spPr bwMode="auto">
          <a:xfrm>
            <a:off x="179388" y="3208338"/>
            <a:ext cx="46275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9388" lvl="1" indent="-179388" eaLnBrk="1" hangingPunct="1">
              <a:buFont typeface="Arial" charset="0"/>
              <a:buChar char="•"/>
            </a:pPr>
            <a:r>
              <a:rPr lang="en-US" altLang="zh-CN">
                <a:latin typeface="Calibri" pitchFamily="34" charset="0"/>
              </a:rPr>
              <a:t>User experienced data rate: 100 Mbps</a:t>
            </a:r>
          </a:p>
        </p:txBody>
      </p:sp>
      <p:sp>
        <p:nvSpPr>
          <p:cNvPr id="6153" name="矩形 9"/>
          <p:cNvSpPr>
            <a:spLocks noChangeArrowheads="1"/>
          </p:cNvSpPr>
          <p:nvPr/>
        </p:nvSpPr>
        <p:spPr bwMode="auto">
          <a:xfrm>
            <a:off x="4545013" y="2938463"/>
            <a:ext cx="4481512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9388" lvl="1" indent="-179388" eaLnBrk="1" hangingPunct="1">
              <a:buFont typeface="Arial" charset="0"/>
              <a:buChar char="•"/>
            </a:pPr>
            <a:r>
              <a:rPr lang="en-US" altLang="zh-CN">
                <a:latin typeface="Calibri" pitchFamily="34" charset="0"/>
              </a:rPr>
              <a:t>User experienced data rate: 1 Gbps</a:t>
            </a:r>
          </a:p>
          <a:p>
            <a:pPr marL="179388" lvl="1" indent="-179388" eaLnBrk="1" hangingPunct="1">
              <a:buFont typeface="Arial" charset="0"/>
              <a:buChar char="•"/>
            </a:pPr>
            <a:r>
              <a:rPr lang="en-US" altLang="zh-CN">
                <a:latin typeface="Calibri" pitchFamily="34" charset="0"/>
              </a:rPr>
              <a:t>Peak data rate: Tens of Gbps</a:t>
            </a:r>
          </a:p>
          <a:p>
            <a:pPr marL="179388" lvl="1" indent="-179388" eaLnBrk="1" hangingPunct="1">
              <a:buFont typeface="Arial" charset="0"/>
              <a:buChar char="•"/>
            </a:pPr>
            <a:r>
              <a:rPr lang="en-US" altLang="zh-CN">
                <a:latin typeface="Calibri" pitchFamily="34" charset="0"/>
              </a:rPr>
              <a:t>Traffic volume density: Tens of Tbps/km</a:t>
            </a:r>
            <a:r>
              <a:rPr lang="en-US" altLang="zh-CN" baseline="30000">
                <a:latin typeface="Calibri" pitchFamily="34" charset="0"/>
              </a:rPr>
              <a:t>2</a:t>
            </a:r>
            <a:r>
              <a:rPr lang="en-US" altLang="zh-CN">
                <a:latin typeface="Calibri" pitchFamily="34" charset="0"/>
              </a:rPr>
              <a:t> </a:t>
            </a:r>
          </a:p>
        </p:txBody>
      </p:sp>
      <p:cxnSp>
        <p:nvCxnSpPr>
          <p:cNvPr id="6154" name="直接连接符 10"/>
          <p:cNvCxnSpPr>
            <a:cxnSpLocks noChangeShapeType="1"/>
          </p:cNvCxnSpPr>
          <p:nvPr/>
        </p:nvCxnSpPr>
        <p:spPr bwMode="auto">
          <a:xfrm>
            <a:off x="119063" y="3898900"/>
            <a:ext cx="9024937" cy="0"/>
          </a:xfrm>
          <a:prstGeom prst="line">
            <a:avLst/>
          </a:prstGeom>
          <a:noFill/>
          <a:ln w="25400" algn="ctr">
            <a:solidFill>
              <a:schemeClr val="tx1"/>
            </a:solidFill>
            <a:prstDash val="dash"/>
            <a:round/>
            <a:headEnd/>
            <a:tailEnd/>
          </a:ln>
        </p:spPr>
      </p:cxnSp>
      <p:sp>
        <p:nvSpPr>
          <p:cNvPr id="6155" name="矩形 11"/>
          <p:cNvSpPr>
            <a:spLocks noChangeArrowheads="1"/>
          </p:cNvSpPr>
          <p:nvPr/>
        </p:nvSpPr>
        <p:spPr bwMode="auto">
          <a:xfrm>
            <a:off x="2268538" y="836613"/>
            <a:ext cx="4518025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lvl="1" algn="ctr" eaLnBrk="1" hangingPunct="1"/>
            <a:r>
              <a:rPr lang="en-US" altLang="zh-CN" sz="2200" b="1">
                <a:solidFill>
                  <a:srgbClr val="FF0000"/>
                </a:solidFill>
                <a:latin typeface="Calibri" pitchFamily="34" charset="0"/>
              </a:rPr>
              <a:t>enhanced Mobile broadband (eMBB)</a:t>
            </a:r>
          </a:p>
        </p:txBody>
      </p:sp>
      <p:sp>
        <p:nvSpPr>
          <p:cNvPr id="13" name="矩形 12"/>
          <p:cNvSpPr/>
          <p:nvPr/>
        </p:nvSpPr>
        <p:spPr>
          <a:xfrm>
            <a:off x="4752975" y="4292600"/>
            <a:ext cx="4283075" cy="277813"/>
          </a:xfrm>
          <a:prstGeom prst="rect">
            <a:avLst/>
          </a:prstGeom>
          <a:gradFill>
            <a:gsLst>
              <a:gs pos="0">
                <a:srgbClr val="4F81BD">
                  <a:lumMod val="5000"/>
                  <a:lumOff val="95000"/>
                </a:srgbClr>
              </a:gs>
              <a:gs pos="74000">
                <a:srgbClr val="4F81BD">
                  <a:lumMod val="45000"/>
                  <a:lumOff val="55000"/>
                </a:srgbClr>
              </a:gs>
              <a:gs pos="83000">
                <a:srgbClr val="4F81BD">
                  <a:lumMod val="45000"/>
                  <a:lumOff val="55000"/>
                </a:srgbClr>
              </a:gs>
              <a:gs pos="100000">
                <a:srgbClr val="4F81BD">
                  <a:lumMod val="30000"/>
                  <a:lumOff val="70000"/>
                </a:srgbClr>
              </a:gs>
            </a:gsLst>
            <a:lin ang="5400000" scaled="1"/>
          </a:gradFill>
        </p:spPr>
        <p:txBody>
          <a:bodyPr lIns="0" tIns="0" rIns="0" bIns="0">
            <a:spAutoFit/>
          </a:bodyPr>
          <a:lstStyle/>
          <a:p>
            <a:pPr marL="0" lvl="1" algn="ctr" defTabSz="457200" eaLnBrk="1" hangingPunct="1">
              <a:defRPr/>
            </a:pPr>
            <a:r>
              <a:rPr lang="en-US" altLang="zh-CN" kern="0" dirty="0">
                <a:solidFill>
                  <a:prstClr val="black"/>
                </a:solidFill>
                <a:latin typeface="Calibri" panose="020F0502020204030204" pitchFamily="34" charset="0"/>
              </a:rPr>
              <a:t>Low-Latency H</a:t>
            </a:r>
            <a:r>
              <a:rPr lang="en-US" altLang="zh-CN" kern="0" dirty="0" err="1">
                <a:solidFill>
                  <a:prstClr val="black"/>
                </a:solidFill>
                <a:latin typeface="Calibri" panose="020F0502020204030204" pitchFamily="34" charset="0"/>
              </a:rPr>
              <a:t>igh</a:t>
            </a:r>
            <a:r>
              <a:rPr lang="en-US" altLang="zh-CN" kern="0" dirty="0">
                <a:solidFill>
                  <a:prstClr val="black"/>
                </a:solidFill>
                <a:latin typeface="Calibri" panose="020F0502020204030204" pitchFamily="34" charset="0"/>
              </a:rPr>
              <a:t>-Reliability</a:t>
            </a:r>
            <a:endParaRPr lang="zh-CN" altLang="en-US" kern="0" dirty="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pic>
        <p:nvPicPr>
          <p:cNvPr id="14" name="图片 13" descr="Macintosh HD:Users:liuyuchao:Dropbox:Work:05-5G:IMT-2020需求组:白皮书用图:5G业务图:ITS.png"/>
          <p:cNvPicPr/>
          <p:nvPr/>
        </p:nvPicPr>
        <p:blipFill>
          <a:blip r:embed="rId5" cstate="print">
            <a:extLst/>
          </a:blip>
          <a:srcRect/>
          <a:stretch>
            <a:fillRect/>
          </a:stretch>
        </p:blipFill>
        <p:spPr bwMode="auto">
          <a:xfrm>
            <a:off x="4752301" y="4580084"/>
            <a:ext cx="4284195" cy="126254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5" name="矩形 14"/>
          <p:cNvSpPr/>
          <p:nvPr/>
        </p:nvSpPr>
        <p:spPr>
          <a:xfrm>
            <a:off x="258763" y="4318000"/>
            <a:ext cx="4284662" cy="276225"/>
          </a:xfrm>
          <a:prstGeom prst="rect">
            <a:avLst/>
          </a:prstGeom>
          <a:gradFill>
            <a:gsLst>
              <a:gs pos="0">
                <a:srgbClr val="4F81BD">
                  <a:lumMod val="5000"/>
                  <a:lumOff val="95000"/>
                </a:srgbClr>
              </a:gs>
              <a:gs pos="74000">
                <a:srgbClr val="4F81BD">
                  <a:lumMod val="45000"/>
                  <a:lumOff val="55000"/>
                </a:srgbClr>
              </a:gs>
              <a:gs pos="83000">
                <a:srgbClr val="4F81BD">
                  <a:lumMod val="45000"/>
                  <a:lumOff val="55000"/>
                </a:srgbClr>
              </a:gs>
              <a:gs pos="100000">
                <a:srgbClr val="4F81BD">
                  <a:lumMod val="30000"/>
                  <a:lumOff val="70000"/>
                </a:srgbClr>
              </a:gs>
            </a:gsLst>
            <a:lin ang="5400000" scaled="1"/>
          </a:gradFill>
        </p:spPr>
        <p:txBody>
          <a:bodyPr lIns="0" tIns="0" rIns="0" bIns="0">
            <a:spAutoFit/>
          </a:bodyPr>
          <a:lstStyle/>
          <a:p>
            <a:pPr marL="0" lvl="1" algn="ctr" defTabSz="457200" eaLnBrk="1" hangingPunct="1">
              <a:defRPr/>
            </a:pPr>
            <a:r>
              <a:rPr lang="en-US" altLang="zh-CN" kern="0" dirty="0">
                <a:solidFill>
                  <a:prstClr val="black"/>
                </a:solidFill>
                <a:latin typeface="Calibri" panose="020F0502020204030204" pitchFamily="34" charset="0"/>
              </a:rPr>
              <a:t>Low-Power Massive-Connections</a:t>
            </a:r>
            <a:endParaRPr lang="zh-CN" altLang="en-US" kern="0" dirty="0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59007" y="4604564"/>
            <a:ext cx="4284194" cy="126254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160" name="矩形 17"/>
          <p:cNvSpPr>
            <a:spLocks noChangeArrowheads="1"/>
          </p:cNvSpPr>
          <p:nvPr/>
        </p:nvSpPr>
        <p:spPr bwMode="auto">
          <a:xfrm>
            <a:off x="4835525" y="5854700"/>
            <a:ext cx="41179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9388" lvl="1" indent="-179388" eaLnBrk="1" hangingPunct="1">
              <a:buFont typeface="Arial" charset="0"/>
              <a:buChar char="•"/>
            </a:pPr>
            <a:r>
              <a:rPr lang="en-US" altLang="zh-CN">
                <a:latin typeface="Calibri" pitchFamily="34" charset="0"/>
              </a:rPr>
              <a:t>Air interface latency: 1 ms</a:t>
            </a:r>
          </a:p>
          <a:p>
            <a:pPr marL="179388" lvl="1" indent="-179388" eaLnBrk="1" hangingPunct="1">
              <a:buFont typeface="Arial" charset="0"/>
              <a:buChar char="•"/>
            </a:pPr>
            <a:r>
              <a:rPr lang="en-US" altLang="zh-CN">
                <a:latin typeface="Calibri" pitchFamily="34" charset="0"/>
              </a:rPr>
              <a:t>Reliability: nearly 100%</a:t>
            </a:r>
          </a:p>
        </p:txBody>
      </p:sp>
      <p:sp>
        <p:nvSpPr>
          <p:cNvPr id="6161" name="矩形 18"/>
          <p:cNvSpPr>
            <a:spLocks noChangeArrowheads="1"/>
          </p:cNvSpPr>
          <p:nvPr/>
        </p:nvSpPr>
        <p:spPr bwMode="auto">
          <a:xfrm>
            <a:off x="195263" y="5878513"/>
            <a:ext cx="46640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79388" lvl="1" indent="-179388" eaLnBrk="1" hangingPunct="1">
              <a:buFont typeface="Arial" charset="0"/>
              <a:buChar char="•"/>
            </a:pPr>
            <a:r>
              <a:rPr lang="en-US" altLang="zh-CN">
                <a:latin typeface="Calibri" pitchFamily="34" charset="0"/>
              </a:rPr>
              <a:t>Connection density: </a:t>
            </a:r>
            <a:r>
              <a:rPr lang="en-GB" altLang="zh-CN">
                <a:latin typeface="Calibri" pitchFamily="34" charset="0"/>
              </a:rPr>
              <a:t>10</a:t>
            </a:r>
            <a:r>
              <a:rPr lang="en-GB" altLang="zh-CN" baseline="30000">
                <a:latin typeface="Calibri" pitchFamily="34" charset="0"/>
              </a:rPr>
              <a:t>6</a:t>
            </a:r>
            <a:r>
              <a:rPr lang="en-US" altLang="zh-CN">
                <a:latin typeface="Calibri" pitchFamily="34" charset="0"/>
              </a:rPr>
              <a:t> / km</a:t>
            </a:r>
            <a:r>
              <a:rPr lang="en-US" altLang="zh-CN" baseline="30000">
                <a:latin typeface="Calibri" pitchFamily="34" charset="0"/>
              </a:rPr>
              <a:t>2</a:t>
            </a:r>
            <a:r>
              <a:rPr lang="en-US" altLang="zh-CN">
                <a:latin typeface="Calibri" pitchFamily="34" charset="0"/>
              </a:rPr>
              <a:t> </a:t>
            </a:r>
          </a:p>
          <a:p>
            <a:pPr marL="179388" lvl="1" indent="-179388" eaLnBrk="1" hangingPunct="1">
              <a:buFont typeface="Arial" charset="0"/>
              <a:buChar char="•"/>
            </a:pPr>
            <a:r>
              <a:rPr lang="en-US" altLang="zh-CN">
                <a:latin typeface="Calibri" pitchFamily="34" charset="0"/>
              </a:rPr>
              <a:t>Ultra-low power consumption/Ultra-low cost </a:t>
            </a:r>
          </a:p>
        </p:txBody>
      </p:sp>
      <p:sp>
        <p:nvSpPr>
          <p:cNvPr id="6162" name="矩形 19"/>
          <p:cNvSpPr>
            <a:spLocks noChangeArrowheads="1"/>
          </p:cNvSpPr>
          <p:nvPr/>
        </p:nvSpPr>
        <p:spPr bwMode="auto">
          <a:xfrm>
            <a:off x="1946275" y="3860800"/>
            <a:ext cx="5573713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lvl="1" algn="ctr" eaLnBrk="1" hangingPunct="1"/>
            <a:r>
              <a:rPr lang="en-US" altLang="zh-CN" sz="2200" b="1">
                <a:solidFill>
                  <a:srgbClr val="FF0000"/>
                </a:solidFill>
                <a:latin typeface="Calibri" pitchFamily="34" charset="0"/>
              </a:rPr>
              <a:t>massive MTC (mMTC) and critical MTC (cMTC)</a:t>
            </a:r>
          </a:p>
        </p:txBody>
      </p:sp>
      <p:sp>
        <p:nvSpPr>
          <p:cNvPr id="19" name="灯片编号占位符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defRPr/>
            </a:pPr>
            <a:fld id="{D44F8E79-2D5C-49DD-8202-616106C235E8}" type="slidenum">
              <a:rPr lang="zh-CN" altLang="en-US" smtClean="0"/>
              <a:pPr algn="r">
                <a:defRPr/>
              </a:pPr>
              <a:t>3</a:t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1"/>
          <p:cNvSpPr>
            <a:spLocks noGrp="1"/>
          </p:cNvSpPr>
          <p:nvPr>
            <p:ph type="title"/>
          </p:nvPr>
        </p:nvSpPr>
        <p:spPr bwMode="auto">
          <a:xfrm>
            <a:off x="179388" y="198438"/>
            <a:ext cx="7699375" cy="493712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 smtClean="0"/>
              <a:t>5G Overview: Dual Path to meet IMT-2020 Requirements</a:t>
            </a:r>
            <a:endParaRPr lang="zh-CN" altLang="en-US" smtClean="0"/>
          </a:p>
        </p:txBody>
      </p:sp>
      <p:graphicFrame>
        <p:nvGraphicFramePr>
          <p:cNvPr id="25" name="图示 24"/>
          <p:cNvGraphicFramePr/>
          <p:nvPr/>
        </p:nvGraphicFramePr>
        <p:xfrm>
          <a:off x="683568" y="4378176"/>
          <a:ext cx="7992888" cy="22191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9" name="右箭头 38"/>
          <p:cNvSpPr/>
          <p:nvPr/>
        </p:nvSpPr>
        <p:spPr>
          <a:xfrm>
            <a:off x="250825" y="1643063"/>
            <a:ext cx="3990975" cy="777875"/>
          </a:xfrm>
          <a:prstGeom prst="right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dirty="0"/>
              <a:t>Evolution path towards 5G</a:t>
            </a:r>
            <a:endParaRPr lang="zh-CN" altLang="en-US" dirty="0"/>
          </a:p>
        </p:txBody>
      </p:sp>
      <p:sp>
        <p:nvSpPr>
          <p:cNvPr id="41" name="右箭头 40"/>
          <p:cNvSpPr/>
          <p:nvPr/>
        </p:nvSpPr>
        <p:spPr>
          <a:xfrm>
            <a:off x="1201738" y="2636838"/>
            <a:ext cx="3036887" cy="792162"/>
          </a:xfrm>
          <a:prstGeom prst="right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dirty="0"/>
              <a:t>New radio path towards 5G</a:t>
            </a:r>
            <a:endParaRPr lang="zh-CN" altLang="en-US" dirty="0"/>
          </a:p>
        </p:txBody>
      </p:sp>
      <p:pic>
        <p:nvPicPr>
          <p:cNvPr id="7174" name="图片 1"/>
          <p:cNvPicPr>
            <a:picLocks noChangeAspect="1"/>
          </p:cNvPicPr>
          <p:nvPr/>
        </p:nvPicPr>
        <p:blipFill>
          <a:blip r:embed="rId8" cstate="print"/>
          <a:srcRect r="19746" b="9615"/>
          <a:stretch>
            <a:fillRect/>
          </a:stretch>
        </p:blipFill>
        <p:spPr bwMode="auto">
          <a:xfrm>
            <a:off x="5003800" y="715963"/>
            <a:ext cx="3259138" cy="372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3"/>
          <p:cNvSpPr txBox="1"/>
          <p:nvPr/>
        </p:nvSpPr>
        <p:spPr>
          <a:xfrm>
            <a:off x="3851275" y="688975"/>
            <a:ext cx="2379663" cy="4143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zh-CN" sz="1050" b="1" i="1" dirty="0">
                <a:latin typeface="Arial" pitchFamily="34" charset="0"/>
              </a:rPr>
              <a:t>User experienced data rate (</a:t>
            </a:r>
            <a:r>
              <a:rPr lang="en-US" altLang="zh-CN" sz="1050" b="1" i="1" dirty="0" err="1">
                <a:latin typeface="Arial" pitchFamily="34" charset="0"/>
              </a:rPr>
              <a:t>Gbps</a:t>
            </a:r>
            <a:r>
              <a:rPr lang="en-US" altLang="zh-CN" sz="1050" b="1" i="1" dirty="0">
                <a:latin typeface="Arial" pitchFamily="34" charset="0"/>
              </a:rPr>
              <a:t>)</a:t>
            </a:r>
          </a:p>
          <a:p>
            <a:pPr algn="ctr" eaLnBrk="1" hangingPunct="1">
              <a:defRPr/>
            </a:pPr>
            <a:r>
              <a:rPr lang="en-US" altLang="zh-CN" sz="1050" b="1" i="1" dirty="0">
                <a:solidFill>
                  <a:schemeClr val="accent6"/>
                </a:solidFill>
                <a:latin typeface="Arial" pitchFamily="34" charset="0"/>
              </a:rPr>
              <a:t>0.1 to 1 </a:t>
            </a:r>
            <a:r>
              <a:rPr lang="en-US" altLang="zh-CN" sz="1050" b="1" i="1" dirty="0" err="1">
                <a:solidFill>
                  <a:schemeClr val="accent6"/>
                </a:solidFill>
                <a:latin typeface="Arial" pitchFamily="34" charset="0"/>
              </a:rPr>
              <a:t>Gbps</a:t>
            </a:r>
            <a:endParaRPr lang="zh-CN" altLang="en-US" sz="1050" b="1" i="1" dirty="0">
              <a:solidFill>
                <a:schemeClr val="accent6"/>
              </a:solidFill>
              <a:latin typeface="Arial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189788" y="692150"/>
            <a:ext cx="2062162" cy="4159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zh-CN" sz="1050" b="1" i="1" dirty="0">
                <a:latin typeface="Arial" pitchFamily="34" charset="0"/>
              </a:rPr>
              <a:t>Connection density (10</a:t>
            </a:r>
            <a:r>
              <a:rPr lang="en-US" altLang="zh-CN" sz="1050" b="1" i="1" baseline="30000" dirty="0">
                <a:latin typeface="Arial" pitchFamily="34" charset="0"/>
              </a:rPr>
              <a:t>4</a:t>
            </a:r>
            <a:r>
              <a:rPr lang="en-US" altLang="zh-CN" sz="1050" b="1" i="1" dirty="0">
                <a:latin typeface="Arial" pitchFamily="34" charset="0"/>
              </a:rPr>
              <a:t>/Km</a:t>
            </a:r>
            <a:r>
              <a:rPr lang="en-US" altLang="zh-CN" sz="1050" b="1" i="1" baseline="30000" dirty="0">
                <a:latin typeface="Arial" pitchFamily="34" charset="0"/>
              </a:rPr>
              <a:t>2</a:t>
            </a:r>
            <a:r>
              <a:rPr lang="en-US" altLang="zh-CN" sz="1050" b="1" i="1" dirty="0">
                <a:latin typeface="Arial" pitchFamily="34" charset="0"/>
              </a:rPr>
              <a:t>)</a:t>
            </a:r>
          </a:p>
          <a:p>
            <a:pPr algn="ctr" eaLnBrk="1" hangingPunct="1">
              <a:defRPr/>
            </a:pPr>
            <a:r>
              <a:rPr lang="en-US" altLang="zh-CN" sz="1050" b="1" i="1" dirty="0">
                <a:solidFill>
                  <a:schemeClr val="accent6"/>
                </a:solidFill>
                <a:latin typeface="Arial" pitchFamily="34" charset="0"/>
              </a:rPr>
              <a:t>1 m connections/Km2</a:t>
            </a:r>
            <a:endParaRPr lang="zh-CN" altLang="en-US" sz="1050" b="1" i="1" dirty="0">
              <a:solidFill>
                <a:schemeClr val="accent6"/>
              </a:solidFill>
              <a:latin typeface="Arial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478713" y="1573213"/>
            <a:ext cx="1701800" cy="4159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zh-CN" sz="1050" b="1" i="1" dirty="0">
                <a:latin typeface="Arial" pitchFamily="34" charset="0"/>
              </a:rPr>
              <a:t>End to end latency (</a:t>
            </a:r>
            <a:r>
              <a:rPr lang="en-US" altLang="zh-CN" sz="1050" b="1" i="1" dirty="0" err="1">
                <a:latin typeface="Arial" pitchFamily="34" charset="0"/>
              </a:rPr>
              <a:t>ms</a:t>
            </a:r>
            <a:r>
              <a:rPr lang="en-US" altLang="zh-CN" sz="1050" b="1" i="1" dirty="0">
                <a:latin typeface="Arial" pitchFamily="34" charset="0"/>
              </a:rPr>
              <a:t>)</a:t>
            </a:r>
          </a:p>
          <a:p>
            <a:pPr algn="ctr" eaLnBrk="1" hangingPunct="1">
              <a:defRPr/>
            </a:pPr>
            <a:r>
              <a:rPr lang="en-US" altLang="zh-CN" sz="1050" b="1" i="1" dirty="0" err="1">
                <a:solidFill>
                  <a:schemeClr val="accent6"/>
                </a:solidFill>
                <a:latin typeface="Arial" pitchFamily="34" charset="0"/>
              </a:rPr>
              <a:t>ms</a:t>
            </a:r>
            <a:r>
              <a:rPr lang="en-US" altLang="zh-CN" sz="1050" b="1" i="1" dirty="0">
                <a:solidFill>
                  <a:schemeClr val="accent6"/>
                </a:solidFill>
                <a:latin typeface="Arial" pitchFamily="34" charset="0"/>
              </a:rPr>
              <a:t> level</a:t>
            </a:r>
            <a:endParaRPr lang="zh-CN" altLang="en-US" sz="1050" b="1" i="1" dirty="0">
              <a:solidFill>
                <a:schemeClr val="accent6"/>
              </a:solidFill>
              <a:latin typeface="Arial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524750" y="2652713"/>
            <a:ext cx="1154113" cy="4159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zh-CN" sz="1050" b="1" i="1" dirty="0">
                <a:latin typeface="Arial" pitchFamily="34" charset="0"/>
              </a:rPr>
              <a:t>Mobility (Km/h)</a:t>
            </a:r>
          </a:p>
          <a:p>
            <a:pPr algn="ctr" eaLnBrk="1" hangingPunct="1">
              <a:defRPr/>
            </a:pPr>
            <a:r>
              <a:rPr lang="en-US" altLang="zh-CN" sz="1050" b="1" i="1" dirty="0">
                <a:solidFill>
                  <a:schemeClr val="accent6"/>
                </a:solidFill>
                <a:latin typeface="Arial" pitchFamily="34" charset="0"/>
              </a:rPr>
              <a:t>500+ Km/h</a:t>
            </a:r>
            <a:endParaRPr lang="zh-CN" altLang="en-US" sz="1050" b="1" i="1" dirty="0">
              <a:solidFill>
                <a:schemeClr val="accent6"/>
              </a:solidFill>
              <a:latin typeface="Arial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500563" y="2636838"/>
            <a:ext cx="1568450" cy="4159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zh-CN" sz="1050" b="1" i="1" dirty="0">
                <a:latin typeface="Arial" pitchFamily="34" charset="0"/>
              </a:rPr>
              <a:t>Peak data rate (</a:t>
            </a:r>
            <a:r>
              <a:rPr lang="en-US" altLang="zh-CN" sz="1050" b="1" i="1" dirty="0" err="1">
                <a:latin typeface="Arial" pitchFamily="34" charset="0"/>
              </a:rPr>
              <a:t>Gbps</a:t>
            </a:r>
            <a:r>
              <a:rPr lang="en-US" altLang="zh-CN" sz="1050" b="1" i="1" dirty="0">
                <a:latin typeface="Arial" pitchFamily="34" charset="0"/>
              </a:rPr>
              <a:t>)</a:t>
            </a:r>
          </a:p>
          <a:p>
            <a:pPr algn="ctr" eaLnBrk="1" hangingPunct="1">
              <a:defRPr/>
            </a:pPr>
            <a:r>
              <a:rPr lang="en-US" altLang="zh-CN" sz="1050" b="1" i="1" dirty="0">
                <a:solidFill>
                  <a:schemeClr val="accent6"/>
                </a:solidFill>
                <a:latin typeface="Arial" pitchFamily="34" charset="0"/>
              </a:rPr>
              <a:t>Tens of </a:t>
            </a:r>
            <a:r>
              <a:rPr lang="en-US" altLang="zh-CN" sz="1050" b="1" i="1" dirty="0" err="1">
                <a:solidFill>
                  <a:schemeClr val="accent6"/>
                </a:solidFill>
                <a:latin typeface="Arial" pitchFamily="34" charset="0"/>
              </a:rPr>
              <a:t>Gbps</a:t>
            </a:r>
            <a:endParaRPr lang="zh-CN" altLang="en-US" sz="1050" b="1" i="1" dirty="0">
              <a:solidFill>
                <a:schemeClr val="accent6"/>
              </a:solidFill>
              <a:latin typeface="Arial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924300" y="1573213"/>
            <a:ext cx="2390775" cy="4159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zh-CN" sz="1050" b="1" i="1" dirty="0">
                <a:latin typeface="Arial" pitchFamily="34" charset="0"/>
              </a:rPr>
              <a:t>Traffic volume density (</a:t>
            </a:r>
            <a:r>
              <a:rPr lang="en-US" altLang="zh-CN" sz="1050" b="1" i="1" dirty="0" err="1">
                <a:latin typeface="Arial" pitchFamily="34" charset="0"/>
              </a:rPr>
              <a:t>Tbps</a:t>
            </a:r>
            <a:r>
              <a:rPr lang="en-US" altLang="zh-CN" sz="1050" b="1" i="1" dirty="0">
                <a:latin typeface="Arial" pitchFamily="34" charset="0"/>
              </a:rPr>
              <a:t>/Km</a:t>
            </a:r>
            <a:r>
              <a:rPr lang="en-US" altLang="zh-CN" sz="1050" b="1" i="1" baseline="30000" dirty="0">
                <a:latin typeface="Arial" pitchFamily="34" charset="0"/>
              </a:rPr>
              <a:t>2</a:t>
            </a:r>
            <a:r>
              <a:rPr lang="en-US" altLang="zh-CN" sz="1050" b="1" i="1" dirty="0">
                <a:latin typeface="Arial" pitchFamily="34" charset="0"/>
              </a:rPr>
              <a:t>)</a:t>
            </a:r>
          </a:p>
          <a:p>
            <a:pPr algn="ctr" eaLnBrk="1" hangingPunct="1">
              <a:defRPr/>
            </a:pPr>
            <a:r>
              <a:rPr lang="en-US" altLang="zh-CN" sz="1050" b="1" i="1" dirty="0">
                <a:solidFill>
                  <a:schemeClr val="accent6"/>
                </a:solidFill>
                <a:latin typeface="Arial" pitchFamily="34" charset="0"/>
              </a:rPr>
              <a:t>Tens of </a:t>
            </a:r>
            <a:r>
              <a:rPr lang="en-US" altLang="zh-CN" sz="1050" b="1" i="1" dirty="0" err="1">
                <a:solidFill>
                  <a:schemeClr val="accent6"/>
                </a:solidFill>
                <a:latin typeface="Arial" pitchFamily="34" charset="0"/>
              </a:rPr>
              <a:t>Gbps</a:t>
            </a:r>
            <a:endParaRPr lang="zh-CN" altLang="en-US" sz="1050" b="1" i="1" dirty="0">
              <a:solidFill>
                <a:schemeClr val="accent6"/>
              </a:solidFill>
              <a:latin typeface="Arial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889500" y="3436938"/>
            <a:ext cx="806450" cy="4159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zh-CN" sz="1050" b="1" i="1" dirty="0">
                <a:latin typeface="Arial" pitchFamily="34" charset="0"/>
              </a:rPr>
              <a:t>Spectrum</a:t>
            </a:r>
          </a:p>
          <a:p>
            <a:pPr algn="ctr" eaLnBrk="1" hangingPunct="1">
              <a:defRPr/>
            </a:pPr>
            <a:r>
              <a:rPr lang="en-US" altLang="zh-CN" sz="1050" b="1" i="1" dirty="0">
                <a:latin typeface="Arial" pitchFamily="34" charset="0"/>
              </a:rPr>
              <a:t>efficiency</a:t>
            </a:r>
            <a:endParaRPr lang="zh-CN" altLang="en-US" sz="1050" b="1" i="1" dirty="0">
              <a:solidFill>
                <a:schemeClr val="accent6"/>
              </a:solidFill>
              <a:latin typeface="Arial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904038" y="3260725"/>
            <a:ext cx="808037" cy="4159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zh-CN" sz="1050" b="1" i="1" dirty="0">
                <a:latin typeface="Arial" pitchFamily="34" charset="0"/>
              </a:rPr>
              <a:t>Energy</a:t>
            </a:r>
          </a:p>
          <a:p>
            <a:pPr algn="ctr" eaLnBrk="1" hangingPunct="1">
              <a:defRPr/>
            </a:pPr>
            <a:r>
              <a:rPr lang="en-US" altLang="zh-CN" sz="1050" b="1" i="1" dirty="0">
                <a:latin typeface="Arial" pitchFamily="34" charset="0"/>
              </a:rPr>
              <a:t>efficiency</a:t>
            </a:r>
            <a:endParaRPr lang="zh-CN" altLang="en-US" sz="1050" b="1" i="1" dirty="0">
              <a:solidFill>
                <a:schemeClr val="accent6"/>
              </a:solidFill>
              <a:latin typeface="Arial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092950" y="3860800"/>
            <a:ext cx="806450" cy="4159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en-US" altLang="zh-CN" sz="1050" b="1" i="1" dirty="0">
                <a:latin typeface="Arial" pitchFamily="34" charset="0"/>
              </a:rPr>
              <a:t>Cost</a:t>
            </a:r>
          </a:p>
          <a:p>
            <a:pPr algn="ctr" eaLnBrk="1" hangingPunct="1">
              <a:defRPr/>
            </a:pPr>
            <a:r>
              <a:rPr lang="en-US" altLang="zh-CN" sz="1050" b="1" i="1" dirty="0">
                <a:latin typeface="Arial" pitchFamily="34" charset="0"/>
              </a:rPr>
              <a:t>efficiency</a:t>
            </a:r>
            <a:endParaRPr lang="zh-CN" altLang="en-US" sz="1050" b="1" i="1" dirty="0">
              <a:solidFill>
                <a:schemeClr val="accent6"/>
              </a:solidFill>
              <a:latin typeface="Arial" pitchFamily="34" charset="0"/>
            </a:endParaRPr>
          </a:p>
        </p:txBody>
      </p:sp>
      <p:sp>
        <p:nvSpPr>
          <p:cNvPr id="7184" name="文本框 17"/>
          <p:cNvSpPr txBox="1">
            <a:spLocks noChangeArrowheads="1"/>
          </p:cNvSpPr>
          <p:nvPr/>
        </p:nvSpPr>
        <p:spPr bwMode="auto">
          <a:xfrm>
            <a:off x="8316913" y="3500438"/>
            <a:ext cx="388937" cy="27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en-US" altLang="zh-CN" sz="1200" b="1" i="1">
                <a:solidFill>
                  <a:srgbClr val="FF0000"/>
                </a:solidFill>
              </a:rPr>
              <a:t>5G</a:t>
            </a:r>
            <a:endParaRPr lang="zh-CN" altLang="en-US" sz="1200" b="1" i="1">
              <a:solidFill>
                <a:srgbClr val="FF0000"/>
              </a:solidFill>
            </a:endParaRPr>
          </a:p>
        </p:txBody>
      </p:sp>
      <p:sp>
        <p:nvSpPr>
          <p:cNvPr id="7185" name="文本框 18"/>
          <p:cNvSpPr txBox="1">
            <a:spLocks noChangeArrowheads="1"/>
          </p:cNvSpPr>
          <p:nvPr/>
        </p:nvSpPr>
        <p:spPr bwMode="auto">
          <a:xfrm>
            <a:off x="8316913" y="3675063"/>
            <a:ext cx="38893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1" hangingPunct="1"/>
            <a:r>
              <a:rPr lang="en-US" altLang="zh-CN" sz="1200" b="1" i="1">
                <a:solidFill>
                  <a:srgbClr val="FFC000"/>
                </a:solidFill>
              </a:rPr>
              <a:t>4G</a:t>
            </a:r>
            <a:endParaRPr lang="zh-CN" altLang="en-US" sz="1200" b="1" i="1">
              <a:solidFill>
                <a:srgbClr val="FFC000"/>
              </a:solidFill>
            </a:endParaRPr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defRPr/>
            </a:pPr>
            <a:fld id="{D44F8E79-2D5C-49DD-8202-616106C235E8}" type="slidenum">
              <a:rPr lang="zh-CN" altLang="en-US" smtClean="0"/>
              <a:pPr algn="r">
                <a:defRPr/>
              </a:pPr>
              <a:t>4</a:t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1"/>
          <p:cNvSpPr>
            <a:spLocks noGrp="1"/>
          </p:cNvSpPr>
          <p:nvPr>
            <p:ph type="title"/>
          </p:nvPr>
        </p:nvSpPr>
        <p:spPr bwMode="auto">
          <a:xfrm>
            <a:off x="179388" y="198438"/>
            <a:ext cx="7699375" cy="493712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 smtClean="0"/>
              <a:t>Evolution Path SI/WI Arrangement</a:t>
            </a:r>
            <a:endParaRPr lang="zh-CN" altLang="en-US" smtClean="0"/>
          </a:p>
        </p:txBody>
      </p:sp>
      <p:graphicFrame>
        <p:nvGraphicFramePr>
          <p:cNvPr id="22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737861571"/>
              </p:ext>
            </p:extLst>
          </p:nvPr>
        </p:nvGraphicFramePr>
        <p:xfrm>
          <a:off x="539750" y="3356992"/>
          <a:ext cx="7921625" cy="3291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94686"/>
                <a:gridCol w="2596163"/>
                <a:gridCol w="1730776"/>
              </a:tblGrid>
              <a:tr h="257030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IMT-2020 requirements</a:t>
                      </a:r>
                      <a:endParaRPr lang="zh-CN" altLang="en-US" dirty="0"/>
                    </a:p>
                  </a:txBody>
                  <a:tcPr marL="91449" marR="9144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Example solutions</a:t>
                      </a:r>
                      <a:endParaRPr lang="zh-CN" altLang="en-US" dirty="0"/>
                    </a:p>
                  </a:txBody>
                  <a:tcPr marL="91449" marR="91449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SI/WI status</a:t>
                      </a:r>
                      <a:endParaRPr lang="zh-CN" altLang="en-US" dirty="0"/>
                    </a:p>
                  </a:txBody>
                  <a:tcPr marL="91449" marR="91449"/>
                </a:tc>
              </a:tr>
              <a:tr h="23561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Peak data rate</a:t>
                      </a:r>
                      <a:endParaRPr lang="zh-CN" altLang="en-US" sz="1600" dirty="0"/>
                    </a:p>
                  </a:txBody>
                  <a:tcPr marL="91449" marR="91449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32 CC</a:t>
                      </a:r>
                      <a:r>
                        <a:rPr lang="en-US" altLang="zh-CN" sz="1600" baseline="0" dirty="0" smtClean="0"/>
                        <a:t> CA</a:t>
                      </a:r>
                      <a:endParaRPr lang="zh-CN" altLang="en-US" sz="1600" dirty="0"/>
                    </a:p>
                  </a:txBody>
                  <a:tcPr marL="91449" marR="91449">
                    <a:solidFill>
                      <a:schemeClr val="bg2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Established SI/WIs</a:t>
                      </a:r>
                      <a:endParaRPr lang="zh-CN" altLang="en-US" sz="1600" dirty="0"/>
                    </a:p>
                  </a:txBody>
                  <a:tcPr marL="91449" marR="91449" anchor="ctr">
                    <a:solidFill>
                      <a:schemeClr val="bg2"/>
                    </a:solidFill>
                  </a:tcPr>
                </a:tc>
              </a:tr>
              <a:tr h="23561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Latency</a:t>
                      </a:r>
                      <a:endParaRPr lang="zh-CN" altLang="en-US" sz="1600" dirty="0"/>
                    </a:p>
                  </a:txBody>
                  <a:tcPr marL="91449" marR="91449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TTI shortening</a:t>
                      </a:r>
                      <a:endParaRPr lang="zh-CN" altLang="en-US" sz="1600" dirty="0"/>
                    </a:p>
                  </a:txBody>
                  <a:tcPr marL="91449" marR="91449">
                    <a:solidFill>
                      <a:schemeClr val="bg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 sz="2000" dirty="0"/>
                    </a:p>
                  </a:txBody>
                  <a:tcPr/>
                </a:tc>
              </a:tr>
              <a:tr h="23561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Connection density</a:t>
                      </a:r>
                      <a:endParaRPr lang="zh-CN" altLang="en-US" sz="1600" dirty="0"/>
                    </a:p>
                  </a:txBody>
                  <a:tcPr marL="91449" marR="91449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NB-LTE</a:t>
                      </a:r>
                      <a:r>
                        <a:rPr lang="en-US" altLang="zh-CN" sz="1600" baseline="0" dirty="0" smtClean="0"/>
                        <a:t> or Cellular </a:t>
                      </a:r>
                      <a:r>
                        <a:rPr lang="en-US" altLang="zh-CN" sz="1600" baseline="0" dirty="0" err="1" smtClean="0"/>
                        <a:t>IoT</a:t>
                      </a:r>
                      <a:endParaRPr lang="zh-CN" altLang="en-US" sz="1600" dirty="0"/>
                    </a:p>
                  </a:txBody>
                  <a:tcPr marL="91449" marR="91449">
                    <a:solidFill>
                      <a:schemeClr val="bg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 sz="2000" dirty="0"/>
                    </a:p>
                  </a:txBody>
                  <a:tcPr/>
                </a:tc>
              </a:tr>
              <a:tr h="23561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Spectrum efficiency (SE)</a:t>
                      </a:r>
                      <a:endParaRPr lang="zh-CN" altLang="en-US" sz="1600" dirty="0"/>
                    </a:p>
                  </a:txBody>
                  <a:tcPr marL="91449" marR="91449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3D-MIMO</a:t>
                      </a:r>
                    </a:p>
                  </a:txBody>
                  <a:tcPr marL="91449" marR="91449">
                    <a:solidFill>
                      <a:schemeClr val="bg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 sz="2000" dirty="0"/>
                    </a:p>
                  </a:txBody>
                  <a:tcPr/>
                </a:tc>
              </a:tr>
              <a:tr h="23561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Area traffic capacity</a:t>
                      </a:r>
                      <a:endParaRPr lang="zh-CN" altLang="en-US" sz="1600" dirty="0"/>
                    </a:p>
                  </a:txBody>
                  <a:tcPr marL="91449" marR="91449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Ultra</a:t>
                      </a:r>
                      <a:r>
                        <a:rPr lang="en-US" altLang="zh-CN" sz="1600" baseline="0" dirty="0" smtClean="0"/>
                        <a:t> dense network</a:t>
                      </a:r>
                      <a:endParaRPr lang="zh-CN" altLang="en-US" sz="1600" dirty="0"/>
                    </a:p>
                  </a:txBody>
                  <a:tcPr marL="91449" marR="91449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To</a:t>
                      </a:r>
                      <a:r>
                        <a:rPr lang="en-US" altLang="zh-CN" sz="1600" baseline="0" dirty="0" smtClean="0"/>
                        <a:t> be established in R15/16</a:t>
                      </a:r>
                      <a:endParaRPr lang="zh-CN" altLang="en-US" sz="1600" dirty="0"/>
                    </a:p>
                  </a:txBody>
                  <a:tcPr marL="91449" marR="91449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3561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Mobility</a:t>
                      </a:r>
                      <a:endParaRPr lang="zh-CN" altLang="en-US" sz="1600" dirty="0"/>
                    </a:p>
                  </a:txBody>
                  <a:tcPr marL="91449" marR="91449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RS enhancements</a:t>
                      </a:r>
                      <a:endParaRPr lang="zh-CN" altLang="en-US" sz="1600" dirty="0"/>
                    </a:p>
                  </a:txBody>
                  <a:tcPr marL="91449" marR="91449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23561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User experienced</a:t>
                      </a:r>
                      <a:r>
                        <a:rPr lang="en-US" altLang="zh-CN" sz="1600" baseline="0" dirty="0" smtClean="0"/>
                        <a:t> data rate</a:t>
                      </a:r>
                      <a:endParaRPr lang="zh-CN" altLang="en-US" sz="1600" dirty="0"/>
                    </a:p>
                  </a:txBody>
                  <a:tcPr marL="91449" marR="91449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aseline="0" dirty="0" smtClean="0"/>
                        <a:t>CA + narrow </a:t>
                      </a:r>
                      <a:r>
                        <a:rPr lang="en-US" altLang="zh-CN" sz="1600" baseline="0" dirty="0" err="1" smtClean="0"/>
                        <a:t>beamforming</a:t>
                      </a:r>
                      <a:endParaRPr lang="zh-CN" altLang="en-US" sz="1600" dirty="0"/>
                    </a:p>
                  </a:txBody>
                  <a:tcPr marL="91449" marR="91449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25703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Network energy efficiency (EE)</a:t>
                      </a:r>
                      <a:endParaRPr lang="zh-CN" altLang="en-US" sz="1600" dirty="0"/>
                    </a:p>
                  </a:txBody>
                  <a:tcPr marL="91449" marR="91449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EE-SE Co-Design (e.g. Dynamic Cell </a:t>
                      </a:r>
                      <a:r>
                        <a:rPr lang="en-US" altLang="zh-CN" sz="16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OnOff</a:t>
                      </a:r>
                      <a:r>
                        <a:rPr lang="en-US" altLang="zh-CN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r>
                        <a:rPr lang="en-US" altLang="zh-CN" sz="16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zh-CN" altLang="en-US" sz="16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9" marR="91449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24" name="图示 23"/>
          <p:cNvGraphicFramePr/>
          <p:nvPr/>
        </p:nvGraphicFramePr>
        <p:xfrm>
          <a:off x="467544" y="1021184"/>
          <a:ext cx="8280920" cy="21917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defRPr/>
            </a:pPr>
            <a:fld id="{D44F8E79-2D5C-49DD-8202-616106C235E8}" type="slidenum">
              <a:rPr lang="zh-CN" altLang="en-US" smtClean="0"/>
              <a:pPr algn="r">
                <a:defRPr/>
              </a:pPr>
              <a:t>5</a:t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 bwMode="auto">
          <a:xfrm>
            <a:off x="179388" y="198438"/>
            <a:ext cx="7699375" cy="493712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zh-CN" altLang="zh-CN" dirty="0" smtClean="0"/>
              <a:t>5</a:t>
            </a:r>
            <a:r>
              <a:rPr lang="en-US" altLang="zh-CN" dirty="0" smtClean="0"/>
              <a:t>G System Concept</a:t>
            </a:r>
            <a:endParaRPr lang="zh-CN" altLang="en-US" dirty="0" smtClean="0"/>
          </a:p>
        </p:txBody>
      </p:sp>
      <p:sp>
        <p:nvSpPr>
          <p:cNvPr id="29" name="圆角矩形 28"/>
          <p:cNvSpPr/>
          <p:nvPr/>
        </p:nvSpPr>
        <p:spPr bwMode="auto">
          <a:xfrm>
            <a:off x="1149285" y="2140856"/>
            <a:ext cx="6655758" cy="942601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endParaRPr kumimoji="1" lang="zh-CN" altLang="en-US">
              <a:solidFill>
                <a:prstClr val="black"/>
              </a:solidFill>
              <a:ea typeface="宋体" charset="0"/>
              <a:cs typeface="宋体" charset="0"/>
            </a:endParaRPr>
          </a:p>
        </p:txBody>
      </p:sp>
      <p:graphicFrame>
        <p:nvGraphicFramePr>
          <p:cNvPr id="31" name="内容占位符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="" xmlns:p14="http://schemas.microsoft.com/office/powerpoint/2010/main" val="1267104589"/>
              </p:ext>
            </p:extLst>
          </p:nvPr>
        </p:nvGraphicFramePr>
        <p:xfrm>
          <a:off x="428885" y="3429000"/>
          <a:ext cx="8353425" cy="23762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2" name="云形 31"/>
          <p:cNvSpPr/>
          <p:nvPr/>
        </p:nvSpPr>
        <p:spPr bwMode="auto">
          <a:xfrm>
            <a:off x="2722093" y="1317356"/>
            <a:ext cx="3256972" cy="535469"/>
          </a:xfrm>
          <a:prstGeom prst="cloud">
            <a:avLst/>
          </a:prstGeom>
          <a:solidFill>
            <a:schemeClr val="accent5">
              <a:lumMod val="20000"/>
              <a:lumOff val="80000"/>
            </a:schemeClr>
          </a:solidFill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30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椭圆 35"/>
          <p:cNvSpPr/>
          <p:nvPr/>
        </p:nvSpPr>
        <p:spPr bwMode="auto">
          <a:xfrm>
            <a:off x="1410084" y="2290975"/>
            <a:ext cx="2325402" cy="655320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kumimoji="1" lang="en-US" altLang="zh-CN" dirty="0" smtClean="0">
                <a:solidFill>
                  <a:prstClr val="black"/>
                </a:solidFill>
                <a:ea typeface="宋体" charset="0"/>
                <a:cs typeface="宋体" charset="0"/>
              </a:rPr>
              <a:t>       PTN</a:t>
            </a:r>
            <a:endParaRPr kumimoji="1" lang="zh-CN" altLang="en-US" dirty="0">
              <a:solidFill>
                <a:prstClr val="black"/>
              </a:solidFill>
              <a:ea typeface="宋体" charset="0"/>
              <a:cs typeface="宋体" charset="0"/>
            </a:endParaRPr>
          </a:p>
        </p:txBody>
      </p:sp>
      <p:sp>
        <p:nvSpPr>
          <p:cNvPr id="37" name="椭圆 36"/>
          <p:cNvSpPr/>
          <p:nvPr/>
        </p:nvSpPr>
        <p:spPr bwMode="auto">
          <a:xfrm>
            <a:off x="5342357" y="2329075"/>
            <a:ext cx="2325402" cy="655320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dirty="0" smtClean="0">
                <a:solidFill>
                  <a:prstClr val="black"/>
                </a:solidFill>
              </a:rPr>
              <a:t>     PON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38" name="左右箭头 37"/>
          <p:cNvSpPr/>
          <p:nvPr/>
        </p:nvSpPr>
        <p:spPr bwMode="auto">
          <a:xfrm rot="16200000">
            <a:off x="4247965" y="3104963"/>
            <a:ext cx="432048" cy="216026"/>
          </a:xfrm>
          <a:prstGeom prst="left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6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左右箭头 38"/>
          <p:cNvSpPr/>
          <p:nvPr/>
        </p:nvSpPr>
        <p:spPr bwMode="auto">
          <a:xfrm rot="16200000">
            <a:off x="4251794" y="1884998"/>
            <a:ext cx="288032" cy="223684"/>
          </a:xfrm>
          <a:prstGeom prst="left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6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TextBox 26"/>
          <p:cNvSpPr txBox="1"/>
          <p:nvPr/>
        </p:nvSpPr>
        <p:spPr>
          <a:xfrm>
            <a:off x="3563888" y="2286614"/>
            <a:ext cx="1852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dirty="0" smtClean="0">
                <a:solidFill>
                  <a:prstClr val="black"/>
                </a:solidFill>
              </a:rPr>
              <a:t>Transportation network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41" name="TextBox 23"/>
          <p:cNvSpPr txBox="1"/>
          <p:nvPr/>
        </p:nvSpPr>
        <p:spPr>
          <a:xfrm>
            <a:off x="3246005" y="1380707"/>
            <a:ext cx="21775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dirty="0" smtClean="0">
                <a:solidFill>
                  <a:prstClr val="black"/>
                </a:solidFill>
              </a:rPr>
              <a:t>Core Network</a:t>
            </a:r>
            <a:endParaRPr lang="zh-CN" altLang="en-US" sz="2000" dirty="0">
              <a:solidFill>
                <a:prstClr val="black"/>
              </a:solidFill>
            </a:endParaRPr>
          </a:p>
        </p:txBody>
      </p:sp>
      <p:sp>
        <p:nvSpPr>
          <p:cNvPr id="43" name="圆角矩形 42"/>
          <p:cNvSpPr/>
          <p:nvPr/>
        </p:nvSpPr>
        <p:spPr bwMode="auto">
          <a:xfrm>
            <a:off x="962283" y="1268760"/>
            <a:ext cx="7061518" cy="1920804"/>
          </a:xfrm>
          <a:prstGeom prst="roundRect">
            <a:avLst/>
          </a:prstGeom>
          <a:noFill/>
          <a:ln w="19050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endParaRPr kumimoji="1" lang="zh-CN" altLang="en-US">
              <a:solidFill>
                <a:prstClr val="black"/>
              </a:solidFill>
              <a:ea typeface="宋体" charset="0"/>
              <a:cs typeface="宋体" charset="0"/>
            </a:endParaRPr>
          </a:p>
        </p:txBody>
      </p:sp>
      <p:sp>
        <p:nvSpPr>
          <p:cNvPr id="44" name="灯片编号占位符 3"/>
          <p:cNvSpPr txBox="1">
            <a:spLocks/>
          </p:cNvSpPr>
          <p:nvPr/>
        </p:nvSpPr>
        <p:spPr bwMode="auto">
          <a:xfrm>
            <a:off x="6696744" y="5996781"/>
            <a:ext cx="1979712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r>
              <a:rPr lang="en-GB" altLang="zh-CN" sz="1600" dirty="0" smtClean="0">
                <a:solidFill>
                  <a:prstClr val="black"/>
                </a:solidFill>
              </a:rPr>
              <a:t>Low-latency &amp; </a:t>
            </a:r>
          </a:p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r>
              <a:rPr lang="en-GB" altLang="zh-CN" sz="1600" dirty="0" smtClean="0">
                <a:solidFill>
                  <a:prstClr val="black"/>
                </a:solidFill>
              </a:rPr>
              <a:t>high-reliability</a:t>
            </a:r>
            <a:endParaRPr lang="zh-CN" altLang="en-US" sz="1600" dirty="0">
              <a:solidFill>
                <a:prstClr val="black"/>
              </a:solidFill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1259632" y="5877273"/>
            <a:ext cx="2043548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r>
              <a:rPr lang="en-GB" altLang="zh-CN" sz="1600" dirty="0" smtClean="0">
                <a:solidFill>
                  <a:prstClr val="black"/>
                </a:solidFill>
              </a:rPr>
              <a:t>Seamless wide-area</a:t>
            </a:r>
          </a:p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r>
              <a:rPr lang="en-GB" altLang="zh-CN" sz="1600" dirty="0" smtClean="0">
                <a:solidFill>
                  <a:prstClr val="black"/>
                </a:solidFill>
              </a:rPr>
              <a:t> coverage</a:t>
            </a:r>
            <a:endParaRPr lang="zh-CN" altLang="zh-CN" sz="1600" dirty="0">
              <a:solidFill>
                <a:prstClr val="black"/>
              </a:solidFill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3059832" y="5877273"/>
            <a:ext cx="18002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 smtClean="0">
                <a:solidFill>
                  <a:prstClr val="black"/>
                </a:solidFill>
              </a:rPr>
              <a:t>Hotspot &amp;</a:t>
            </a:r>
          </a:p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 smtClean="0">
                <a:solidFill>
                  <a:prstClr val="black"/>
                </a:solidFill>
              </a:rPr>
              <a:t>High data rate</a:t>
            </a:r>
            <a:endParaRPr lang="zh-CN" altLang="en-US" sz="1600" dirty="0" smtClean="0">
              <a:solidFill>
                <a:prstClr val="black"/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4956229" y="5889148"/>
            <a:ext cx="2100555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r>
              <a:rPr lang="en-GB" altLang="zh-CN" sz="1600" dirty="0" smtClean="0">
                <a:solidFill>
                  <a:prstClr val="black"/>
                </a:solidFill>
              </a:rPr>
              <a:t>Low-power &amp; </a:t>
            </a:r>
          </a:p>
          <a:p>
            <a:pPr algn="ctr" defTabSz="457200" fontAlgn="base">
              <a:spcBef>
                <a:spcPct val="0"/>
              </a:spcBef>
              <a:spcAft>
                <a:spcPct val="0"/>
              </a:spcAft>
            </a:pPr>
            <a:r>
              <a:rPr lang="en-GB" altLang="zh-CN" sz="1600" dirty="0" smtClean="0">
                <a:solidFill>
                  <a:prstClr val="black"/>
                </a:solidFill>
              </a:rPr>
              <a:t>massive-connections</a:t>
            </a:r>
            <a:endParaRPr lang="zh-CN" altLang="en-US" sz="1600" dirty="0" smtClean="0">
              <a:solidFill>
                <a:prstClr val="black"/>
              </a:solidFill>
            </a:endParaRPr>
          </a:p>
        </p:txBody>
      </p:sp>
      <p:sp>
        <p:nvSpPr>
          <p:cNvPr id="50" name="TextBox 21"/>
          <p:cNvSpPr txBox="1"/>
          <p:nvPr/>
        </p:nvSpPr>
        <p:spPr>
          <a:xfrm>
            <a:off x="5580836" y="1771525"/>
            <a:ext cx="1223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 smtClean="0">
                <a:solidFill>
                  <a:srgbClr val="C00000"/>
                </a:solidFill>
              </a:rPr>
              <a:t>SDN/NFV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323528" y="1052736"/>
            <a:ext cx="8568952" cy="5616624"/>
          </a:xfrm>
          <a:prstGeom prst="roundRect">
            <a:avLst>
              <a:gd name="adj" fmla="val 13284"/>
            </a:avLst>
          </a:prstGeom>
          <a:noFill/>
          <a:ln w="19050">
            <a:solidFill>
              <a:srgbClr val="008000"/>
            </a:solidFill>
            <a:prstDash val="solid"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2627784" y="764704"/>
            <a:ext cx="3384376" cy="504056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400" b="1" dirty="0" smtClean="0">
                <a:solidFill>
                  <a:schemeClr val="bg1"/>
                </a:solidFill>
                <a:latin typeface="Arial"/>
                <a:cs typeface="Arial"/>
              </a:rPr>
              <a:t>Green and Soft</a:t>
            </a:r>
            <a:endParaRPr kumimoji="1" lang="zh-CN" altLang="en-US" sz="2400" b="1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3419872" y="5291917"/>
            <a:ext cx="21552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b="1" dirty="0" smtClean="0"/>
              <a:t>LTE Evolution RIT</a:t>
            </a:r>
            <a:endParaRPr lang="zh-CN" altLang="en-US" b="1" dirty="0"/>
          </a:p>
        </p:txBody>
      </p:sp>
      <p:grpSp>
        <p:nvGrpSpPr>
          <p:cNvPr id="2" name="组合 33"/>
          <p:cNvGrpSpPr/>
          <p:nvPr/>
        </p:nvGrpSpPr>
        <p:grpSpPr>
          <a:xfrm>
            <a:off x="1788196" y="5013176"/>
            <a:ext cx="5952156" cy="712075"/>
            <a:chOff x="1334818" y="420169"/>
            <a:chExt cx="6193195" cy="1136118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35" name="圆角矩形 34"/>
            <p:cNvSpPr/>
            <p:nvPr/>
          </p:nvSpPr>
          <p:spPr>
            <a:xfrm>
              <a:off x="1334818" y="420169"/>
              <a:ext cx="6193195" cy="1136118"/>
            </a:xfrm>
            <a:prstGeom prst="roundRect">
              <a:avLst>
                <a:gd name="adj" fmla="val 10500"/>
              </a:avLst>
            </a:prstGeom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shade val="50000"/>
                <a:hueOff val="361437"/>
                <a:satOff val="-7560"/>
                <a:lumOff val="42063"/>
                <a:alphaOff val="0"/>
              </a:schemeClr>
            </a:fillRef>
            <a:effectRef idx="2">
              <a:schemeClr val="accent1">
                <a:shade val="50000"/>
                <a:hueOff val="361437"/>
                <a:satOff val="-7560"/>
                <a:lumOff val="42063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2" name="圆角矩形 4"/>
            <p:cNvSpPr/>
            <p:nvPr/>
          </p:nvSpPr>
          <p:spPr>
            <a:xfrm>
              <a:off x="1369758" y="455109"/>
              <a:ext cx="6123315" cy="106623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1024242" numCol="1" spcCol="1270" anchor="t" anchorCtr="0">
              <a:noAutofit/>
            </a:bodyPr>
            <a:lstStyle/>
            <a:p>
              <a:pPr lvl="0" algn="ctr" defTabSz="8001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1800" kern="1200" dirty="0">
                <a:solidFill>
                  <a:schemeClr val="tx1"/>
                </a:solidFill>
              </a:endParaRPr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3347864" y="3923764"/>
            <a:ext cx="31470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kumimoji="1" lang="en-US" altLang="zh-CN" b="1" dirty="0" smtClean="0">
                <a:solidFill>
                  <a:srgbClr val="C00000"/>
                </a:solidFill>
              </a:rPr>
              <a:t>SDAI</a:t>
            </a:r>
            <a:r>
              <a:rPr kumimoji="1" lang="en-US" altLang="zh-CN" dirty="0" smtClean="0"/>
              <a:t>(Adaptive radio access)</a:t>
            </a:r>
            <a:endParaRPr lang="zh-CN" altLang="en-US" dirty="0" smtClean="0"/>
          </a:p>
        </p:txBody>
      </p:sp>
      <p:grpSp>
        <p:nvGrpSpPr>
          <p:cNvPr id="5" name="组合 50"/>
          <p:cNvGrpSpPr/>
          <p:nvPr/>
        </p:nvGrpSpPr>
        <p:grpSpPr>
          <a:xfrm>
            <a:off x="2099978" y="5061434"/>
            <a:ext cx="2664296" cy="604492"/>
            <a:chOff x="1637939" y="835666"/>
            <a:chExt cx="1137050" cy="604492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53" name="圆角矩形 52"/>
            <p:cNvSpPr/>
            <p:nvPr/>
          </p:nvSpPr>
          <p:spPr>
            <a:xfrm>
              <a:off x="1637939" y="835666"/>
              <a:ext cx="1137050" cy="604492"/>
            </a:xfrm>
            <a:prstGeom prst="roundRect">
              <a:avLst>
                <a:gd name="adj" fmla="val 10500"/>
              </a:avLst>
            </a:prstGeom>
            <a:sp3d z="152400" extrusionH="63500" prstMaterial="dkEdge">
              <a:bevelT w="135400" h="16350" prst="relaxedInset"/>
              <a:contourClr>
                <a:schemeClr val="bg1"/>
              </a:contourClr>
            </a:sp3d>
          </p:spPr>
          <p:style>
            <a:lnRef idx="1">
              <a:schemeClr val="accent1">
                <a:shade val="50000"/>
                <a:hueOff val="289150"/>
                <a:satOff val="-6048"/>
                <a:lumOff val="3365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6" name="圆角矩形 4"/>
            <p:cNvSpPr/>
            <p:nvPr/>
          </p:nvSpPr>
          <p:spPr>
            <a:xfrm>
              <a:off x="1656529" y="854256"/>
              <a:ext cx="1099870" cy="567312"/>
            </a:xfrm>
            <a:prstGeom prst="rect">
              <a:avLst/>
            </a:prstGeom>
            <a:sp3d z="152400"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kumimoji="1" lang="en-US" altLang="zh-CN" sz="1400" kern="1200" dirty="0" smtClean="0"/>
                <a:t>LTE evolution Low freq. </a:t>
              </a:r>
              <a:r>
                <a:rPr kumimoji="1" lang="en-US" altLang="zh-CN" sz="1400" kern="1200" dirty="0" err="1" smtClean="0"/>
                <a:t>eMBB</a:t>
              </a:r>
              <a:endParaRPr lang="zh-CN" sz="1400" kern="1200" dirty="0"/>
            </a:p>
          </p:txBody>
        </p:sp>
      </p:grpSp>
      <p:sp>
        <p:nvSpPr>
          <p:cNvPr id="55" name="左右箭头 54"/>
          <p:cNvSpPr/>
          <p:nvPr/>
        </p:nvSpPr>
        <p:spPr bwMode="auto">
          <a:xfrm rot="16200000">
            <a:off x="3995936" y="5301209"/>
            <a:ext cx="1152129" cy="144016"/>
          </a:xfrm>
          <a:prstGeom prst="left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6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左右箭头 26"/>
          <p:cNvSpPr/>
          <p:nvPr/>
        </p:nvSpPr>
        <p:spPr bwMode="auto">
          <a:xfrm rot="16200000">
            <a:off x="2303748" y="5337213"/>
            <a:ext cx="1080120" cy="144016"/>
          </a:xfrm>
          <a:prstGeom prst="left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6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左右箭头 25"/>
          <p:cNvSpPr/>
          <p:nvPr/>
        </p:nvSpPr>
        <p:spPr bwMode="auto">
          <a:xfrm rot="16200000">
            <a:off x="2267746" y="5661249"/>
            <a:ext cx="432045" cy="144014"/>
          </a:xfrm>
          <a:prstGeom prst="leftRightArrow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6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6"/>
          <p:cNvGrpSpPr/>
          <p:nvPr/>
        </p:nvGrpSpPr>
        <p:grpSpPr>
          <a:xfrm>
            <a:off x="4860032" y="5049559"/>
            <a:ext cx="1440160" cy="604492"/>
            <a:chOff x="1637939" y="835666"/>
            <a:chExt cx="1137050" cy="604492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58" name="圆角矩形 57"/>
            <p:cNvSpPr/>
            <p:nvPr/>
          </p:nvSpPr>
          <p:spPr>
            <a:xfrm>
              <a:off x="1637939" y="835666"/>
              <a:ext cx="1137050" cy="604492"/>
            </a:xfrm>
            <a:prstGeom prst="roundRect">
              <a:avLst>
                <a:gd name="adj" fmla="val 10500"/>
              </a:avLst>
            </a:prstGeom>
            <a:sp3d z="152400" extrusionH="63500" prstMaterial="dkEdge">
              <a:bevelT w="135400" h="16350" prst="relaxedInset"/>
              <a:contourClr>
                <a:schemeClr val="bg1"/>
              </a:contourClr>
            </a:sp3d>
          </p:spPr>
          <p:style>
            <a:lnRef idx="1">
              <a:schemeClr val="accent1">
                <a:shade val="50000"/>
                <a:hueOff val="289150"/>
                <a:satOff val="-6048"/>
                <a:lumOff val="3365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59" name="圆角矩形 4"/>
            <p:cNvSpPr/>
            <p:nvPr/>
          </p:nvSpPr>
          <p:spPr>
            <a:xfrm>
              <a:off x="1656529" y="854256"/>
              <a:ext cx="1099870" cy="567312"/>
            </a:xfrm>
            <a:prstGeom prst="rect">
              <a:avLst/>
            </a:prstGeom>
            <a:sp3d z="152400"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kumimoji="1" lang="en-US" altLang="zh-CN" sz="1400" kern="1200" dirty="0" err="1" smtClean="0"/>
                <a:t>CIoT</a:t>
              </a:r>
              <a:r>
                <a:rPr kumimoji="1" lang="en-US" altLang="zh-CN" sz="1400" kern="1200" dirty="0" smtClean="0"/>
                <a:t> or NB-LTE</a:t>
              </a:r>
              <a:endParaRPr lang="zh-CN" sz="1400" kern="1200" dirty="0"/>
            </a:p>
          </p:txBody>
        </p:sp>
      </p:grpSp>
      <p:sp>
        <p:nvSpPr>
          <p:cNvPr id="49" name="左右箭头 48"/>
          <p:cNvSpPr/>
          <p:nvPr/>
        </p:nvSpPr>
        <p:spPr bwMode="auto">
          <a:xfrm rot="16200000">
            <a:off x="5616117" y="5337213"/>
            <a:ext cx="1080119" cy="144016"/>
          </a:xfrm>
          <a:prstGeom prst="left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6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左右箭头 27"/>
          <p:cNvSpPr/>
          <p:nvPr/>
        </p:nvSpPr>
        <p:spPr bwMode="auto">
          <a:xfrm rot="16200000">
            <a:off x="5316209" y="5709128"/>
            <a:ext cx="383791" cy="144014"/>
          </a:xfrm>
          <a:prstGeom prst="leftRightArrow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6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59"/>
          <p:cNvGrpSpPr/>
          <p:nvPr/>
        </p:nvGrpSpPr>
        <p:grpSpPr>
          <a:xfrm>
            <a:off x="6372200" y="5056756"/>
            <a:ext cx="1296144" cy="604492"/>
            <a:chOff x="1637939" y="835666"/>
            <a:chExt cx="1137050" cy="604492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61" name="圆角矩形 60"/>
            <p:cNvSpPr/>
            <p:nvPr/>
          </p:nvSpPr>
          <p:spPr>
            <a:xfrm>
              <a:off x="1637939" y="835666"/>
              <a:ext cx="1137050" cy="604492"/>
            </a:xfrm>
            <a:prstGeom prst="roundRect">
              <a:avLst>
                <a:gd name="adj" fmla="val 10500"/>
              </a:avLst>
            </a:prstGeom>
            <a:sp3d z="152400" extrusionH="63500" prstMaterial="dkEdge">
              <a:bevelT w="135400" h="16350" prst="relaxedInset"/>
              <a:contourClr>
                <a:schemeClr val="bg1"/>
              </a:contourClr>
            </a:sp3d>
          </p:spPr>
          <p:style>
            <a:lnRef idx="1">
              <a:schemeClr val="accent1">
                <a:shade val="50000"/>
                <a:hueOff val="289150"/>
                <a:satOff val="-6048"/>
                <a:lumOff val="3365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2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62" name="圆角矩形 4"/>
            <p:cNvSpPr/>
            <p:nvPr/>
          </p:nvSpPr>
          <p:spPr>
            <a:xfrm>
              <a:off x="1637939" y="835666"/>
              <a:ext cx="1099870" cy="567312"/>
            </a:xfrm>
            <a:prstGeom prst="rect">
              <a:avLst/>
            </a:prstGeom>
            <a:sp3d z="152400"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53340" tIns="53340" rIns="53340" bIns="53340" numCol="1" spcCol="1270" anchor="ctr" anchorCtr="0">
              <a:noAutofit/>
            </a:bodyPr>
            <a:lstStyle/>
            <a:p>
              <a:pPr lvl="0" algn="ctr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kumimoji="1" lang="en-US" altLang="zh-CN" sz="1400" kern="1200" dirty="0" smtClean="0"/>
                <a:t>Latency </a:t>
              </a:r>
              <a:r>
                <a:rPr kumimoji="1" lang="en-US" altLang="zh-CN" sz="1400" kern="1200" dirty="0" err="1" smtClean="0"/>
                <a:t>redu</a:t>
              </a:r>
              <a:r>
                <a:rPr kumimoji="1" lang="en-US" altLang="zh-CN" sz="1400" kern="1200" dirty="0" smtClean="0"/>
                <a:t>.</a:t>
              </a:r>
            </a:p>
            <a:p>
              <a:pPr lvl="0" algn="ctr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kumimoji="1" lang="en-US" altLang="zh-CN" sz="1400" dirty="0" smtClean="0"/>
                <a:t>V2X</a:t>
              </a:r>
              <a:endParaRPr lang="zh-CN" sz="1400" kern="1200" dirty="0"/>
            </a:p>
          </p:txBody>
        </p:sp>
      </p:grpSp>
      <p:sp>
        <p:nvSpPr>
          <p:cNvPr id="30" name="左右箭头 29"/>
          <p:cNvSpPr/>
          <p:nvPr/>
        </p:nvSpPr>
        <p:spPr bwMode="auto">
          <a:xfrm rot="16200000">
            <a:off x="7032147" y="5684998"/>
            <a:ext cx="408297" cy="144016"/>
          </a:xfrm>
          <a:prstGeom prst="leftRightArrow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6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左右箭头 53"/>
          <p:cNvSpPr/>
          <p:nvPr/>
        </p:nvSpPr>
        <p:spPr bwMode="auto">
          <a:xfrm rot="16200000">
            <a:off x="6984268" y="5337213"/>
            <a:ext cx="1080120" cy="144016"/>
          </a:xfrm>
          <a:prstGeom prst="leftRightArrow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6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左右箭头 62"/>
          <p:cNvSpPr/>
          <p:nvPr/>
        </p:nvSpPr>
        <p:spPr bwMode="auto">
          <a:xfrm rot="16200000">
            <a:off x="4020065" y="5685377"/>
            <a:ext cx="383791" cy="144014"/>
          </a:xfrm>
          <a:prstGeom prst="leftRightArrow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60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灯片编号占位符 4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defRPr/>
            </a:pPr>
            <a:fld id="{D44F8E79-2D5C-49DD-8202-616106C235E8}" type="slidenum">
              <a:rPr lang="zh-CN" altLang="en-US" smtClean="0"/>
              <a:pPr algn="r">
                <a:defRPr/>
              </a:pPr>
              <a:t>6</a:t>
            </a:fld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853453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1"/>
          <p:cNvSpPr>
            <a:spLocks noGrp="1"/>
          </p:cNvSpPr>
          <p:nvPr>
            <p:ph type="title"/>
          </p:nvPr>
        </p:nvSpPr>
        <p:spPr bwMode="auto">
          <a:xfrm>
            <a:off x="179388" y="198438"/>
            <a:ext cx="7699375" cy="493712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 dirty="0" smtClean="0"/>
              <a:t>New Radio Path SI/WI arrangement</a:t>
            </a:r>
            <a:endParaRPr lang="zh-CN" altLang="en-US" dirty="0" smtClean="0"/>
          </a:p>
        </p:txBody>
      </p:sp>
      <p:sp>
        <p:nvSpPr>
          <p:cNvPr id="9219" name="矩形 3"/>
          <p:cNvSpPr>
            <a:spLocks noChangeArrowheads="1"/>
          </p:cNvSpPr>
          <p:nvPr/>
        </p:nvSpPr>
        <p:spPr bwMode="auto">
          <a:xfrm>
            <a:off x="1957388" y="1149350"/>
            <a:ext cx="2184400" cy="395288"/>
          </a:xfrm>
          <a:prstGeom prst="rect">
            <a:avLst/>
          </a:prstGeom>
          <a:solidFill>
            <a:srgbClr val="F6CF0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 defTabSz="457200" eaLnBrk="1" hangingPunct="1">
              <a:buFont typeface="Arial" charset="0"/>
              <a:buNone/>
            </a:pPr>
            <a:r>
              <a:rPr kumimoji="1" lang="en-US" altLang="zh-CN" sz="1400" b="1">
                <a:latin typeface="微软雅黑" pitchFamily="34" charset="-122"/>
                <a:ea typeface="微软雅黑" pitchFamily="34" charset="-122"/>
              </a:rPr>
              <a:t>R14</a:t>
            </a:r>
            <a:endParaRPr kumimoji="1" lang="zh-CN" altLang="en-US" sz="1400" b="1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9220" name="直线连接符 44"/>
          <p:cNvCxnSpPr>
            <a:cxnSpLocks noChangeShapeType="1"/>
          </p:cNvCxnSpPr>
          <p:nvPr/>
        </p:nvCxnSpPr>
        <p:spPr bwMode="auto">
          <a:xfrm>
            <a:off x="1296988" y="1149350"/>
            <a:ext cx="0" cy="94773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cxnSp>
        <p:nvCxnSpPr>
          <p:cNvPr id="9221" name="直线连接符 45"/>
          <p:cNvCxnSpPr>
            <a:cxnSpLocks noChangeShapeType="1"/>
          </p:cNvCxnSpPr>
          <p:nvPr/>
        </p:nvCxnSpPr>
        <p:spPr bwMode="auto">
          <a:xfrm flipH="1">
            <a:off x="738188" y="1149350"/>
            <a:ext cx="0" cy="547688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</p:spPr>
      </p:cxnSp>
      <p:sp>
        <p:nvSpPr>
          <p:cNvPr id="9222" name="文本框 46"/>
          <p:cNvSpPr txBox="1">
            <a:spLocks noChangeArrowheads="1"/>
          </p:cNvSpPr>
          <p:nvPr/>
        </p:nvSpPr>
        <p:spPr bwMode="auto">
          <a:xfrm>
            <a:off x="371475" y="796925"/>
            <a:ext cx="59531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kumimoji="1" lang="en-US" altLang="zh-CN" sz="1400" b="1">
                <a:latin typeface="微软雅黑" pitchFamily="34" charset="-122"/>
                <a:ea typeface="微软雅黑" pitchFamily="34" charset="-122"/>
              </a:rPr>
              <a:t>15.9.</a:t>
            </a:r>
            <a:endParaRPr kumimoji="1" lang="zh-CN" altLang="en-US" sz="14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23" name="矩形 7"/>
          <p:cNvSpPr>
            <a:spLocks noChangeArrowheads="1"/>
          </p:cNvSpPr>
          <p:nvPr/>
        </p:nvSpPr>
        <p:spPr bwMode="auto">
          <a:xfrm>
            <a:off x="6326188" y="1149350"/>
            <a:ext cx="2184400" cy="395288"/>
          </a:xfrm>
          <a:prstGeom prst="rect">
            <a:avLst/>
          </a:prstGeom>
          <a:solidFill>
            <a:srgbClr val="FF9966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 defTabSz="457200" eaLnBrk="1" hangingPunct="1">
              <a:buFont typeface="Arial" charset="0"/>
              <a:buNone/>
            </a:pPr>
            <a:r>
              <a:rPr lang="en-US" altLang="zh-CN" sz="1400" b="1">
                <a:latin typeface="微软雅黑" pitchFamily="34" charset="-122"/>
                <a:ea typeface="微软雅黑" pitchFamily="34" charset="-122"/>
              </a:rPr>
              <a:t>R16</a:t>
            </a:r>
            <a:endParaRPr kumimoji="1" lang="zh-CN" altLang="en-US" sz="14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24" name="矩形 8"/>
          <p:cNvSpPr>
            <a:spLocks noChangeArrowheads="1"/>
          </p:cNvSpPr>
          <p:nvPr/>
        </p:nvSpPr>
        <p:spPr bwMode="auto">
          <a:xfrm>
            <a:off x="4141788" y="1149350"/>
            <a:ext cx="2184400" cy="395288"/>
          </a:xfrm>
          <a:prstGeom prst="rect">
            <a:avLst/>
          </a:prstGeom>
          <a:solidFill>
            <a:srgbClr val="FFCC66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 defTabSz="457200" eaLnBrk="1" hangingPunct="1">
              <a:buFont typeface="Arial" charset="0"/>
              <a:buNone/>
            </a:pPr>
            <a:r>
              <a:rPr kumimoji="1" lang="en-US" altLang="zh-CN" sz="1400" b="1">
                <a:latin typeface="微软雅黑" pitchFamily="34" charset="-122"/>
                <a:ea typeface="微软雅黑" pitchFamily="34" charset="-122"/>
              </a:rPr>
              <a:t>R15</a:t>
            </a:r>
            <a:endParaRPr kumimoji="1" lang="zh-CN" altLang="en-US" sz="14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25" name="文本框 49"/>
          <p:cNvSpPr txBox="1">
            <a:spLocks noChangeArrowheads="1"/>
          </p:cNvSpPr>
          <p:nvPr/>
        </p:nvSpPr>
        <p:spPr bwMode="auto">
          <a:xfrm>
            <a:off x="930275" y="796925"/>
            <a:ext cx="6985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kumimoji="1" lang="en-US" altLang="zh-CN" sz="1400" b="1">
                <a:latin typeface="微软雅黑" pitchFamily="34" charset="-122"/>
                <a:ea typeface="微软雅黑" pitchFamily="34" charset="-122"/>
              </a:rPr>
              <a:t>15.12.</a:t>
            </a:r>
            <a:endParaRPr kumimoji="1" lang="zh-CN" altLang="en-US" sz="14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26" name="文本框 50"/>
          <p:cNvSpPr txBox="1">
            <a:spLocks noChangeArrowheads="1"/>
          </p:cNvSpPr>
          <p:nvPr/>
        </p:nvSpPr>
        <p:spPr bwMode="auto">
          <a:xfrm>
            <a:off x="1658938" y="796925"/>
            <a:ext cx="5953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1400" b="1">
                <a:latin typeface="微软雅黑" pitchFamily="34" charset="-122"/>
                <a:ea typeface="微软雅黑" pitchFamily="34" charset="-122"/>
              </a:rPr>
              <a:t>16</a:t>
            </a:r>
            <a:r>
              <a:rPr kumimoji="1" lang="en-US" altLang="zh-CN" sz="1400" b="1">
                <a:latin typeface="微软雅黑" pitchFamily="34" charset="-122"/>
                <a:ea typeface="微软雅黑" pitchFamily="34" charset="-122"/>
              </a:rPr>
              <a:t>.3.</a:t>
            </a:r>
            <a:endParaRPr kumimoji="1" lang="zh-CN" altLang="en-US" sz="14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27" name="文本框 51"/>
          <p:cNvSpPr txBox="1">
            <a:spLocks noChangeArrowheads="1"/>
          </p:cNvSpPr>
          <p:nvPr/>
        </p:nvSpPr>
        <p:spPr bwMode="auto">
          <a:xfrm>
            <a:off x="3843338" y="796925"/>
            <a:ext cx="5953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1400" b="1">
                <a:latin typeface="微软雅黑" pitchFamily="34" charset="-122"/>
                <a:ea typeface="微软雅黑" pitchFamily="34" charset="-122"/>
              </a:rPr>
              <a:t>17</a:t>
            </a:r>
            <a:r>
              <a:rPr kumimoji="1" lang="en-US" altLang="zh-CN" sz="1400" b="1">
                <a:latin typeface="微软雅黑" pitchFamily="34" charset="-122"/>
                <a:ea typeface="微软雅黑" pitchFamily="34" charset="-122"/>
              </a:rPr>
              <a:t>.6.</a:t>
            </a:r>
            <a:endParaRPr kumimoji="1" lang="zh-CN" altLang="en-US" sz="14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28" name="文本框 52"/>
          <p:cNvSpPr txBox="1">
            <a:spLocks noChangeArrowheads="1"/>
          </p:cNvSpPr>
          <p:nvPr/>
        </p:nvSpPr>
        <p:spPr bwMode="auto">
          <a:xfrm>
            <a:off x="5976938" y="765175"/>
            <a:ext cx="5953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1400" b="1">
                <a:latin typeface="微软雅黑" pitchFamily="34" charset="-122"/>
                <a:ea typeface="微软雅黑" pitchFamily="34" charset="-122"/>
              </a:rPr>
              <a:t>18</a:t>
            </a:r>
            <a:r>
              <a:rPr kumimoji="1" lang="en-US" altLang="zh-CN" sz="1400" b="1">
                <a:latin typeface="微软雅黑" pitchFamily="34" charset="-122"/>
                <a:ea typeface="微软雅黑" pitchFamily="34" charset="-122"/>
              </a:rPr>
              <a:t>.9.</a:t>
            </a:r>
            <a:endParaRPr kumimoji="1" lang="zh-CN" altLang="en-US" sz="14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29" name="文本框 53"/>
          <p:cNvSpPr txBox="1">
            <a:spLocks noChangeArrowheads="1"/>
          </p:cNvSpPr>
          <p:nvPr/>
        </p:nvSpPr>
        <p:spPr bwMode="auto">
          <a:xfrm>
            <a:off x="8194675" y="796925"/>
            <a:ext cx="6985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1400" b="1">
                <a:latin typeface="微软雅黑" pitchFamily="34" charset="-122"/>
                <a:ea typeface="微软雅黑" pitchFamily="34" charset="-122"/>
              </a:rPr>
              <a:t>19</a:t>
            </a:r>
            <a:r>
              <a:rPr kumimoji="1" lang="en-US" altLang="zh-CN" sz="1400" b="1">
                <a:latin typeface="微软雅黑" pitchFamily="34" charset="-122"/>
                <a:ea typeface="微软雅黑" pitchFamily="34" charset="-122"/>
              </a:rPr>
              <a:t>.12.</a:t>
            </a:r>
            <a:endParaRPr kumimoji="1" lang="zh-CN" altLang="en-US" sz="14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30" name="矩形 14"/>
          <p:cNvSpPr>
            <a:spLocks noChangeArrowheads="1"/>
          </p:cNvSpPr>
          <p:nvPr/>
        </p:nvSpPr>
        <p:spPr bwMode="auto">
          <a:xfrm>
            <a:off x="1296988" y="1595438"/>
            <a:ext cx="2352675" cy="323850"/>
          </a:xfrm>
          <a:prstGeom prst="rect">
            <a:avLst/>
          </a:prstGeom>
          <a:solidFill>
            <a:srgbClr val="C0504D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anchor="ctr" anchorCtr="1"/>
          <a:lstStyle/>
          <a:p>
            <a:pPr algn="ctr" defTabSz="457200" eaLnBrk="1" hangingPunct="1">
              <a:buFont typeface="Arial" charset="0"/>
              <a:buNone/>
            </a:pPr>
            <a:r>
              <a:rPr kumimoji="1" lang="en-US" altLang="zh-CN" sz="1000" b="1">
                <a:latin typeface="微软雅黑" pitchFamily="34" charset="-122"/>
                <a:ea typeface="微软雅黑" pitchFamily="34" charset="-122"/>
              </a:rPr>
              <a:t>RAN</a:t>
            </a:r>
            <a:r>
              <a:rPr kumimoji="1" lang="zh-CN" altLang="en-US" sz="1000" b="1">
                <a:latin typeface="微软雅黑" pitchFamily="34" charset="-122"/>
                <a:ea typeface="微软雅黑" pitchFamily="34" charset="-122"/>
              </a:rPr>
              <a:t> </a:t>
            </a:r>
            <a:r>
              <a:rPr kumimoji="1" lang="en-US" altLang="zh-CN" sz="1000" b="1">
                <a:latin typeface="微软雅黑" pitchFamily="34" charset="-122"/>
                <a:ea typeface="微软雅黑" pitchFamily="34" charset="-122"/>
              </a:rPr>
              <a:t>SI</a:t>
            </a:r>
            <a:r>
              <a:rPr lang="en-US" altLang="zh-CN" sz="1000" b="1">
                <a:latin typeface="微软雅黑" pitchFamily="34" charset="-122"/>
                <a:ea typeface="微软雅黑" pitchFamily="34" charset="-122"/>
              </a:rPr>
              <a:t>: Scope &amp; Requirements</a:t>
            </a:r>
            <a:endParaRPr kumimoji="1" lang="zh-CN" altLang="en-US" sz="1000" b="1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矩形 15"/>
          <p:cNvSpPr/>
          <p:nvPr/>
        </p:nvSpPr>
        <p:spPr bwMode="auto">
          <a:xfrm>
            <a:off x="755650" y="1944688"/>
            <a:ext cx="3343275" cy="319087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anchor="ctr" anchorCtr="1"/>
          <a:lstStyle/>
          <a:p>
            <a:pPr algn="ctr" defTabSz="457200" eaLnBrk="1" hangingPunct="1">
              <a:buFont typeface="Arial" charset="0"/>
              <a:buNone/>
              <a:defRPr/>
            </a:pPr>
            <a:r>
              <a:rPr lang="en-US" altLang="zh-CN" sz="1000" b="1" dirty="0">
                <a:latin typeface="微软雅黑"/>
                <a:ea typeface="微软雅黑"/>
                <a:cs typeface="微软雅黑"/>
              </a:rPr>
              <a:t>SI: Channel Modeling</a:t>
            </a:r>
            <a:endParaRPr kumimoji="1" lang="zh-CN" altLang="en-US" sz="1000" b="1" dirty="0">
              <a:latin typeface="微软雅黑"/>
              <a:ea typeface="微软雅黑"/>
              <a:cs typeface="微软雅黑"/>
            </a:endParaRPr>
          </a:p>
        </p:txBody>
      </p:sp>
      <p:sp>
        <p:nvSpPr>
          <p:cNvPr id="17" name="五角星 16"/>
          <p:cNvSpPr/>
          <p:nvPr/>
        </p:nvSpPr>
        <p:spPr bwMode="auto">
          <a:xfrm>
            <a:off x="601663" y="1595438"/>
            <a:ext cx="295275" cy="214312"/>
          </a:xfrm>
          <a:prstGeom prst="star5">
            <a:avLst/>
          </a:prstGeom>
          <a:solidFill>
            <a:srgbClr val="C0504D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anchor="ctr" anchorCtr="1"/>
          <a:lstStyle/>
          <a:p>
            <a:pPr defTabSz="457200" eaLnBrk="1" hangingPunct="1">
              <a:buFont typeface="Arial" charset="0"/>
              <a:buNone/>
              <a:defRPr/>
            </a:pPr>
            <a:endParaRPr kumimoji="1" lang="zh-CN" altLang="en-US" sz="1400" b="1">
              <a:latin typeface="微软雅黑"/>
              <a:ea typeface="微软雅黑"/>
              <a:cs typeface="微软雅黑"/>
            </a:endParaRPr>
          </a:p>
        </p:txBody>
      </p:sp>
      <p:sp>
        <p:nvSpPr>
          <p:cNvPr id="9233" name="文本框 57"/>
          <p:cNvSpPr txBox="1">
            <a:spLocks noChangeArrowheads="1"/>
          </p:cNvSpPr>
          <p:nvPr/>
        </p:nvSpPr>
        <p:spPr bwMode="auto">
          <a:xfrm>
            <a:off x="288925" y="1274763"/>
            <a:ext cx="9398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 anchorCtr="1">
            <a:spAutoFit/>
          </a:bodyPr>
          <a:lstStyle/>
          <a:p>
            <a:pPr algn="ctr" eaLnBrk="1" hangingPunct="1"/>
            <a:r>
              <a:rPr lang="en-US" altLang="zh-CN" sz="1200" b="1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RAN </a:t>
            </a:r>
          </a:p>
          <a:p>
            <a:pPr algn="ctr" eaLnBrk="1" hangingPunct="1"/>
            <a:r>
              <a:rPr kumimoji="1" lang="en-US" altLang="zh-CN" sz="1200" b="1">
                <a:solidFill>
                  <a:schemeClr val="accent2"/>
                </a:solidFill>
                <a:latin typeface="微软雅黑" pitchFamily="34" charset="-122"/>
                <a:ea typeface="微软雅黑" pitchFamily="34" charset="-122"/>
              </a:rPr>
              <a:t>Workshop</a:t>
            </a:r>
            <a:endParaRPr kumimoji="1" lang="zh-CN" altLang="en-US" sz="1200" b="1">
              <a:solidFill>
                <a:schemeClr val="accent2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矩形 18"/>
          <p:cNvSpPr/>
          <p:nvPr/>
        </p:nvSpPr>
        <p:spPr bwMode="auto">
          <a:xfrm>
            <a:off x="1957388" y="2289175"/>
            <a:ext cx="4368800" cy="32385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anchor="ctr" anchorCtr="1"/>
          <a:lstStyle/>
          <a:p>
            <a:pPr algn="ctr" defTabSz="457200" eaLnBrk="1" hangingPunct="1">
              <a:buFont typeface="Arial" charset="0"/>
              <a:buNone/>
              <a:defRPr/>
            </a:pPr>
            <a:r>
              <a:rPr lang="en-US" altLang="zh-CN" sz="1000" b="1" dirty="0">
                <a:latin typeface="微软雅黑"/>
                <a:ea typeface="微软雅黑"/>
                <a:cs typeface="微软雅黑"/>
              </a:rPr>
              <a:t>SI: New RIT (including frame structure) for all use cases</a:t>
            </a:r>
            <a:endParaRPr kumimoji="1" lang="zh-CN" altLang="en-US" sz="1000" b="1" dirty="0">
              <a:latin typeface="微软雅黑"/>
              <a:ea typeface="微软雅黑"/>
              <a:cs typeface="微软雅黑"/>
            </a:endParaRPr>
          </a:p>
        </p:txBody>
      </p:sp>
      <p:sp>
        <p:nvSpPr>
          <p:cNvPr id="20" name="矩形 19"/>
          <p:cNvSpPr/>
          <p:nvPr/>
        </p:nvSpPr>
        <p:spPr bwMode="auto">
          <a:xfrm>
            <a:off x="4141788" y="2671763"/>
            <a:ext cx="2184400" cy="32385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anchor="ctr" anchorCtr="1"/>
          <a:lstStyle/>
          <a:p>
            <a:pPr algn="ctr" defTabSz="457200" eaLnBrk="1" hangingPunct="1">
              <a:buFont typeface="Arial" charset="0"/>
              <a:buNone/>
              <a:defRPr/>
            </a:pPr>
            <a:r>
              <a:rPr lang="en-US" altLang="zh-CN" sz="1000" b="1" dirty="0">
                <a:latin typeface="微软雅黑"/>
                <a:ea typeface="微软雅黑"/>
                <a:cs typeface="微软雅黑"/>
              </a:rPr>
              <a:t>WIs: LF New RIT for </a:t>
            </a:r>
            <a:r>
              <a:rPr lang="en-US" altLang="zh-CN" sz="1000" b="1" dirty="0" err="1">
                <a:latin typeface="微软雅黑"/>
                <a:ea typeface="微软雅黑"/>
                <a:cs typeface="微软雅黑"/>
              </a:rPr>
              <a:t>eMBB</a:t>
            </a:r>
            <a:r>
              <a:rPr lang="en-US" altLang="zh-CN" sz="1000" b="1" dirty="0">
                <a:latin typeface="微软雅黑"/>
                <a:ea typeface="微软雅黑"/>
                <a:cs typeface="微软雅黑"/>
              </a:rPr>
              <a:t> (P1)</a:t>
            </a:r>
            <a:endParaRPr kumimoji="1" lang="zh-CN" altLang="en-US" sz="1000" b="1" dirty="0">
              <a:latin typeface="微软雅黑"/>
              <a:ea typeface="微软雅黑"/>
              <a:cs typeface="微软雅黑"/>
            </a:endParaRPr>
          </a:p>
        </p:txBody>
      </p:sp>
      <p:sp>
        <p:nvSpPr>
          <p:cNvPr id="21" name="矩形 20"/>
          <p:cNvSpPr/>
          <p:nvPr/>
        </p:nvSpPr>
        <p:spPr bwMode="auto">
          <a:xfrm>
            <a:off x="6326188" y="2671763"/>
            <a:ext cx="2184400" cy="32385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anchor="ctr" anchorCtr="1"/>
          <a:lstStyle/>
          <a:p>
            <a:pPr algn="ctr" defTabSz="457200" eaLnBrk="1" hangingPunct="1">
              <a:buFont typeface="Arial" charset="0"/>
              <a:buNone/>
              <a:defRPr/>
            </a:pPr>
            <a:r>
              <a:rPr lang="en-US" altLang="zh-CN" sz="1000" b="1" dirty="0">
                <a:latin typeface="微软雅黑"/>
                <a:ea typeface="微软雅黑"/>
                <a:cs typeface="微软雅黑"/>
              </a:rPr>
              <a:t>WIs: LF New RIT for </a:t>
            </a:r>
            <a:r>
              <a:rPr lang="en-US" altLang="zh-CN" sz="1000" b="1" dirty="0" err="1">
                <a:latin typeface="微软雅黑"/>
                <a:ea typeface="微软雅黑"/>
                <a:cs typeface="微软雅黑"/>
              </a:rPr>
              <a:t>eMBB</a:t>
            </a:r>
            <a:r>
              <a:rPr lang="en-US" altLang="zh-CN" sz="1000" b="1" dirty="0">
                <a:latin typeface="微软雅黑"/>
                <a:ea typeface="微软雅黑"/>
                <a:cs typeface="微软雅黑"/>
              </a:rPr>
              <a:t> (P2)</a:t>
            </a:r>
            <a:endParaRPr kumimoji="1" lang="zh-CN" altLang="en-US" sz="1000" b="1" dirty="0">
              <a:latin typeface="微软雅黑"/>
              <a:ea typeface="微软雅黑"/>
              <a:cs typeface="微软雅黑"/>
            </a:endParaRPr>
          </a:p>
        </p:txBody>
      </p:sp>
      <p:sp>
        <p:nvSpPr>
          <p:cNvPr id="22" name="矩形 21"/>
          <p:cNvSpPr/>
          <p:nvPr/>
        </p:nvSpPr>
        <p:spPr bwMode="auto">
          <a:xfrm>
            <a:off x="6326188" y="3000375"/>
            <a:ext cx="2184400" cy="32385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anchor="ctr" anchorCtr="1"/>
          <a:lstStyle/>
          <a:p>
            <a:pPr algn="ctr" defTabSz="457200" eaLnBrk="1" hangingPunct="1">
              <a:buFont typeface="Arial" charset="0"/>
              <a:buNone/>
              <a:defRPr/>
            </a:pPr>
            <a:r>
              <a:rPr lang="en-US" altLang="zh-CN" sz="1000" b="1" dirty="0">
                <a:latin typeface="微软雅黑"/>
                <a:ea typeface="微软雅黑"/>
                <a:cs typeface="微软雅黑"/>
              </a:rPr>
              <a:t>WI: HF New RIT for </a:t>
            </a:r>
            <a:r>
              <a:rPr lang="en-US" altLang="zh-CN" sz="1000" b="1" dirty="0" err="1">
                <a:latin typeface="微软雅黑"/>
                <a:ea typeface="微软雅黑"/>
                <a:cs typeface="微软雅黑"/>
              </a:rPr>
              <a:t>eMBB</a:t>
            </a:r>
            <a:endParaRPr kumimoji="1" lang="zh-CN" altLang="en-US" sz="1000" b="1" dirty="0">
              <a:latin typeface="微软雅黑"/>
              <a:ea typeface="微软雅黑"/>
              <a:cs typeface="微软雅黑"/>
            </a:endParaRPr>
          </a:p>
        </p:txBody>
      </p:sp>
      <p:sp>
        <p:nvSpPr>
          <p:cNvPr id="23" name="矩形 22"/>
          <p:cNvSpPr/>
          <p:nvPr/>
        </p:nvSpPr>
        <p:spPr bwMode="auto">
          <a:xfrm>
            <a:off x="5219700" y="3711575"/>
            <a:ext cx="3292475" cy="38735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anchor="ctr" anchorCtr="1"/>
          <a:lstStyle/>
          <a:p>
            <a:pPr algn="ctr" defTabSz="457200" eaLnBrk="1" hangingPunct="1">
              <a:buFont typeface="Arial" charset="0"/>
              <a:buNone/>
              <a:defRPr/>
            </a:pPr>
            <a:r>
              <a:rPr lang="en-US" altLang="zh-CN" sz="1000" b="1" dirty="0">
                <a:latin typeface="微软雅黑"/>
                <a:ea typeface="微软雅黑"/>
                <a:cs typeface="微软雅黑"/>
              </a:rPr>
              <a:t>WI(s): critical MTC</a:t>
            </a:r>
            <a:endParaRPr kumimoji="1" lang="zh-CN" altLang="en-US" sz="1000" b="1" dirty="0">
              <a:latin typeface="微软雅黑"/>
              <a:ea typeface="微软雅黑"/>
              <a:cs typeface="微软雅黑"/>
            </a:endParaRPr>
          </a:p>
        </p:txBody>
      </p:sp>
      <p:sp>
        <p:nvSpPr>
          <p:cNvPr id="24" name="矩形 23"/>
          <p:cNvSpPr/>
          <p:nvPr/>
        </p:nvSpPr>
        <p:spPr bwMode="auto">
          <a:xfrm>
            <a:off x="5219700" y="3360738"/>
            <a:ext cx="3289300" cy="37782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anchor="ctr" anchorCtr="1"/>
          <a:lstStyle/>
          <a:p>
            <a:pPr algn="ctr" defTabSz="457200" eaLnBrk="1" hangingPunct="1">
              <a:buFont typeface="Arial" charset="0"/>
              <a:buNone/>
              <a:defRPr/>
            </a:pPr>
            <a:r>
              <a:rPr lang="en-US" altLang="zh-CN" sz="1000" b="1" dirty="0">
                <a:latin typeface="微软雅黑"/>
                <a:ea typeface="微软雅黑"/>
                <a:cs typeface="微软雅黑"/>
              </a:rPr>
              <a:t>WI(s):  massive MTC</a:t>
            </a:r>
            <a:endParaRPr kumimoji="1" lang="zh-CN" altLang="en-US" sz="1000" b="1" dirty="0">
              <a:latin typeface="微软雅黑"/>
              <a:ea typeface="微软雅黑"/>
              <a:cs typeface="微软雅黑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5219700" y="3284538"/>
            <a:ext cx="0" cy="9366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41" name="TextBox 25"/>
          <p:cNvSpPr txBox="1">
            <a:spLocks noChangeArrowheads="1"/>
          </p:cNvSpPr>
          <p:nvPr/>
        </p:nvSpPr>
        <p:spPr bwMode="auto">
          <a:xfrm>
            <a:off x="4427538" y="4149725"/>
            <a:ext cx="1806575" cy="30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1400"/>
              <a:t>Exact start time FFS</a:t>
            </a:r>
            <a:endParaRPr lang="zh-CN" altLang="en-US" sz="1400"/>
          </a:p>
        </p:txBody>
      </p:sp>
      <p:sp>
        <p:nvSpPr>
          <p:cNvPr id="30" name="矩形 29"/>
          <p:cNvSpPr/>
          <p:nvPr/>
        </p:nvSpPr>
        <p:spPr>
          <a:xfrm>
            <a:off x="323850" y="5013325"/>
            <a:ext cx="8569325" cy="165576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177800" indent="-177800" eaLnBrk="1">
              <a:buFont typeface="Arial" pitchFamily="34" charset="0"/>
              <a:buChar char="•"/>
              <a:defRPr/>
            </a:pP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Identify the typical usage scenarios, and corresponding technique definition, e.g., definition with deployment band, coverage target, user density, access intensity (Call Attempts per-second),  maximum mobility speed, etc.</a:t>
            </a:r>
            <a:endParaRPr lang="zh-CN" altLang="zh-CN" sz="1400" dirty="0">
              <a:latin typeface="微软雅黑" pitchFamily="34" charset="-122"/>
              <a:ea typeface="微软雅黑" pitchFamily="34" charset="-122"/>
            </a:endParaRPr>
          </a:p>
          <a:p>
            <a:pPr marL="177800" indent="-177800" eaLnBrk="1">
              <a:buFont typeface="Arial" pitchFamily="34" charset="0"/>
              <a:buChar char="•"/>
              <a:defRPr/>
            </a:pP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Develop requirements for </a:t>
            </a:r>
            <a:r>
              <a:rPr lang="en-GB" altLang="zh-CN" sz="1400" dirty="0">
                <a:latin typeface="微软雅黑" pitchFamily="34" charset="-122"/>
                <a:ea typeface="微软雅黑" pitchFamily="34" charset="-122"/>
              </a:rPr>
              <a:t>the next generation access technologies 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for the identified usage scenarios </a:t>
            </a:r>
            <a:r>
              <a:rPr lang="en-GB" altLang="zh-CN" sz="1400" dirty="0">
                <a:latin typeface="微软雅黑" pitchFamily="34" charset="-122"/>
                <a:ea typeface="微软雅黑" pitchFamily="34" charset="-122"/>
              </a:rPr>
              <a:t>taking into account the ITU-R discussion on IMT-2020 vision as well as 3GPP operators’ own requirements if </a:t>
            </a:r>
            <a:r>
              <a:rPr lang="en-US" altLang="zh-CN" sz="1400" dirty="0">
                <a:latin typeface="微软雅黑" pitchFamily="34" charset="-122"/>
                <a:ea typeface="微软雅黑" pitchFamily="34" charset="-122"/>
              </a:rPr>
              <a:t>explicit deployment requirement is claimed</a:t>
            </a:r>
            <a:endParaRPr lang="zh-CN" altLang="zh-CN" sz="1400" dirty="0">
              <a:latin typeface="微软雅黑" pitchFamily="34" charset="-122"/>
              <a:ea typeface="微软雅黑" pitchFamily="34" charset="-122"/>
            </a:endParaRPr>
          </a:p>
          <a:p>
            <a:pPr marL="177800" indent="-177800" eaLnBrk="1">
              <a:buFont typeface="Arial" pitchFamily="34" charset="0"/>
              <a:buChar char="•"/>
              <a:defRPr/>
            </a:pPr>
            <a:r>
              <a:rPr lang="en-GB" altLang="zh-CN" sz="1400" dirty="0">
                <a:latin typeface="微软雅黑" pitchFamily="34" charset="-122"/>
                <a:ea typeface="微软雅黑" pitchFamily="34" charset="-122"/>
              </a:rPr>
              <a:t>Formulate the requirements and specification target of different phases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43" name="TextBox 46"/>
          <p:cNvSpPr txBox="1">
            <a:spLocks noChangeArrowheads="1"/>
          </p:cNvSpPr>
          <p:nvPr/>
        </p:nvSpPr>
        <p:spPr bwMode="auto">
          <a:xfrm>
            <a:off x="1836738" y="4675188"/>
            <a:ext cx="554355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1600"/>
              <a:t>Proposed Objectives for RAN SI: Scope and Requirements</a:t>
            </a:r>
            <a:endParaRPr lang="zh-CN" altLang="en-US" sz="1600"/>
          </a:p>
        </p:txBody>
      </p:sp>
      <p:cxnSp>
        <p:nvCxnSpPr>
          <p:cNvPr id="49" name="直接箭头连接符 48"/>
          <p:cNvCxnSpPr/>
          <p:nvPr/>
        </p:nvCxnSpPr>
        <p:spPr>
          <a:xfrm>
            <a:off x="2555875" y="1844675"/>
            <a:ext cx="1655763" cy="2952750"/>
          </a:xfrm>
          <a:prstGeom prst="straightConnector1">
            <a:avLst/>
          </a:prstGeom>
          <a:ln w="381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defRPr/>
            </a:pPr>
            <a:fld id="{D44F8E79-2D5C-49DD-8202-616106C235E8}" type="slidenum">
              <a:rPr lang="zh-CN" altLang="en-US" smtClean="0"/>
              <a:pPr algn="r">
                <a:defRPr/>
              </a:pPr>
              <a:t>7</a:t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title"/>
          </p:nvPr>
        </p:nvSpPr>
        <p:spPr bwMode="auto">
          <a:xfrm>
            <a:off x="179388" y="198438"/>
            <a:ext cx="7699375" cy="493712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 smtClean="0"/>
              <a:t>New radio – Frame Structure Overview</a:t>
            </a:r>
            <a:endParaRPr lang="zh-CN" altLang="en-US" smtClean="0"/>
          </a:p>
        </p:txBody>
      </p:sp>
      <p:sp>
        <p:nvSpPr>
          <p:cNvPr id="4099" name="TextBox 5"/>
          <p:cNvSpPr txBox="1">
            <a:spLocks noChangeArrowheads="1"/>
          </p:cNvSpPr>
          <p:nvPr/>
        </p:nvSpPr>
        <p:spPr bwMode="auto">
          <a:xfrm>
            <a:off x="611188" y="920750"/>
            <a:ext cx="7964487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>
              <a:buFont typeface="Arial" charset="0"/>
              <a:buChar char="•"/>
            </a:pP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Continue to maximize TDD/FDD commonality in new radio</a:t>
            </a:r>
          </a:p>
          <a:p>
            <a:pPr eaLnBrk="1" hangingPunct="1">
              <a:buFont typeface="Arial" charset="0"/>
              <a:buChar char="•"/>
            </a:pP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Study universal frame structure for paired/unpaired/unlicensed bands</a:t>
            </a:r>
          </a:p>
          <a:p>
            <a:pPr lvl="1" eaLnBrk="1" hangingPunct="1">
              <a:buFont typeface="Arial" charset="0"/>
              <a:buChar char="•"/>
            </a:pP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Scalable to </a:t>
            </a:r>
            <a:r>
              <a:rPr lang="en-US" altLang="zh-CN" sz="1600" dirty="0" err="1">
                <a:latin typeface="微软雅黑" pitchFamily="34" charset="-122"/>
                <a:ea typeface="微软雅黑" pitchFamily="34" charset="-122"/>
              </a:rPr>
              <a:t>mmW</a:t>
            </a: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 band 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6588224" y="2708921"/>
            <a:ext cx="2376264" cy="864095"/>
          </a:xfrm>
          <a:prstGeom prst="roundRect">
            <a:avLst/>
          </a:prstGeom>
          <a:gradFill rotWithShape="1">
            <a:gsLst>
              <a:gs pos="0">
                <a:srgbClr val="6E9EC2">
                  <a:tint val="90000"/>
                  <a:shade val="100000"/>
                  <a:alpha val="85000"/>
                  <a:satMod val="150000"/>
                </a:srgbClr>
              </a:gs>
              <a:gs pos="33000">
                <a:srgbClr val="6E9EC2">
                  <a:tint val="90000"/>
                  <a:shade val="100000"/>
                  <a:alpha val="95000"/>
                  <a:satMod val="130000"/>
                </a:srgbClr>
              </a:gs>
              <a:gs pos="67000">
                <a:srgbClr val="6E9EC2">
                  <a:shade val="70000"/>
                  <a:satMod val="135000"/>
                </a:srgbClr>
              </a:gs>
              <a:gs pos="100000">
                <a:srgbClr val="6E9EC2">
                  <a:shade val="50000"/>
                  <a:satMod val="135000"/>
                </a:srgbClr>
              </a:gs>
            </a:gsLst>
            <a:lin ang="13200000" scaled="1"/>
          </a:gradFill>
          <a:ln w="12700" cap="flat" cmpd="sng" algn="ctr">
            <a:solidFill>
              <a:srgbClr val="6E9EC2">
                <a:shade val="95000"/>
                <a:satMod val="105000"/>
              </a:srgbClr>
            </a:solidFill>
            <a:prstDash val="solid"/>
          </a:ln>
          <a:effectLst/>
          <a:scene3d>
            <a:camera prst="orthographicFront">
              <a:rot lat="0" lon="0" rev="0"/>
            </a:camera>
            <a:lightRig rig="twoPt" dir="tl"/>
          </a:scene3d>
          <a:sp3d extrusionH="12700" prstMaterial="softEdge">
            <a:bevelT w="25400" h="50800"/>
          </a:sp3d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en-US" altLang="zh-CN" sz="1600" b="1" kern="0" dirty="0">
                <a:solidFill>
                  <a:srgbClr val="C00000"/>
                </a:solidFill>
                <a:ea typeface="Arial Unicode MS" panose="020B0604020202020204" pitchFamily="34" charset="-122"/>
                <a:cs typeface="Arial" panose="020B0604020202020204" pitchFamily="34" charset="0"/>
              </a:rPr>
              <a:t>New frame structure </a:t>
            </a:r>
          </a:p>
        </p:txBody>
      </p:sp>
      <p:sp>
        <p:nvSpPr>
          <p:cNvPr id="9" name="圆角矩形 8"/>
          <p:cNvSpPr/>
          <p:nvPr/>
        </p:nvSpPr>
        <p:spPr>
          <a:xfrm>
            <a:off x="1115616" y="3645024"/>
            <a:ext cx="7776864" cy="2574967"/>
          </a:xfrm>
          <a:prstGeom prst="roundRect">
            <a:avLst/>
          </a:prstGeom>
          <a:gradFill rotWithShape="1">
            <a:gsLst>
              <a:gs pos="0">
                <a:srgbClr val="6E9EC2">
                  <a:tint val="90000"/>
                  <a:shade val="100000"/>
                  <a:alpha val="85000"/>
                  <a:satMod val="150000"/>
                </a:srgbClr>
              </a:gs>
              <a:gs pos="33000">
                <a:srgbClr val="6E9EC2">
                  <a:tint val="90000"/>
                  <a:shade val="100000"/>
                  <a:alpha val="95000"/>
                  <a:satMod val="130000"/>
                </a:srgbClr>
              </a:gs>
              <a:gs pos="67000">
                <a:srgbClr val="6E9EC2">
                  <a:shade val="70000"/>
                  <a:satMod val="135000"/>
                </a:srgbClr>
              </a:gs>
              <a:gs pos="100000">
                <a:srgbClr val="6E9EC2">
                  <a:shade val="50000"/>
                  <a:satMod val="135000"/>
                </a:srgbClr>
              </a:gs>
            </a:gsLst>
            <a:lin ang="13200000" scaled="1"/>
          </a:gradFill>
          <a:ln w="12700" cap="flat" cmpd="sng" algn="ctr">
            <a:solidFill>
              <a:srgbClr val="6E9EC2">
                <a:shade val="95000"/>
                <a:satMod val="105000"/>
              </a:srgbClr>
            </a:solidFill>
            <a:prstDash val="solid"/>
          </a:ln>
          <a:effectLst/>
          <a:scene3d>
            <a:camera prst="orthographicFront">
              <a:rot lat="0" lon="0" rev="0"/>
            </a:camera>
            <a:lightRig rig="twoPt" dir="tl"/>
          </a:scene3d>
          <a:sp3d extrusionH="12700" prstMaterial="softEdge">
            <a:bevelT w="25400" h="50800"/>
          </a:sp3d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en-US" altLang="zh-CN" sz="1600" b="1" kern="0" dirty="0">
                <a:solidFill>
                  <a:srgbClr val="C00000"/>
                </a:solidFill>
                <a:ea typeface="Arial Unicode MS" panose="020B0604020202020204" pitchFamily="34" charset="-122"/>
                <a:cs typeface="Arial" panose="020B0604020202020204" pitchFamily="34" charset="0"/>
              </a:rPr>
              <a:t>New Frame structure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zh-CN" altLang="en-US" sz="1600" b="1" kern="0" dirty="0">
                <a:solidFill>
                  <a:srgbClr val="C00000"/>
                </a:solidFill>
                <a:ea typeface="Arial Unicode MS" panose="020B0604020202020204" pitchFamily="34" charset="-122"/>
                <a:cs typeface="Arial" panose="020B0604020202020204" pitchFamily="34" charset="0"/>
              </a:rPr>
              <a:t>（</a:t>
            </a:r>
            <a:r>
              <a:rPr lang="en-US" altLang="zh-CN" sz="1600" b="1" kern="0" dirty="0">
                <a:solidFill>
                  <a:srgbClr val="C00000"/>
                </a:solidFill>
                <a:ea typeface="Arial Unicode MS" panose="020B0604020202020204" pitchFamily="34" charset="-122"/>
                <a:cs typeface="Arial" panose="020B0604020202020204" pitchFamily="34" charset="0"/>
              </a:rPr>
              <a:t>low frequency</a:t>
            </a:r>
            <a:r>
              <a:rPr lang="zh-CN" altLang="en-US" sz="1600" b="1" kern="0" dirty="0">
                <a:solidFill>
                  <a:srgbClr val="C00000"/>
                </a:solidFill>
                <a:ea typeface="Arial Unicode MS" panose="020B0604020202020204" pitchFamily="34" charset="-122"/>
                <a:cs typeface="Arial" panose="020B0604020202020204" pitchFamily="34" charset="0"/>
              </a:rPr>
              <a:t>）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en-US" altLang="zh-CN" sz="1400" kern="0" dirty="0">
                <a:ea typeface="Arial Unicode MS" panose="020B0604020202020204" pitchFamily="34" charset="-122"/>
                <a:cs typeface="Arial" panose="020B0604020202020204" pitchFamily="34" charset="0"/>
              </a:rPr>
              <a:t>Flexible UL/DL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>
                <a:ea typeface="Arial Unicode MS" panose="020B0604020202020204" pitchFamily="34" charset="-122"/>
                <a:cs typeface="Arial" panose="020B0604020202020204" pitchFamily="34" charset="0"/>
              </a:rPr>
              <a:t>Improved UL/DL coexistence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kern="0" dirty="0">
                <a:ea typeface="Arial Unicode MS" panose="020B0604020202020204" pitchFamily="34" charset="-122"/>
                <a:cs typeface="Arial" panose="020B0604020202020204" pitchFamily="34" charset="0"/>
              </a:rPr>
              <a:t>Support unified HARQ timing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en-US" altLang="zh-CN" sz="1400" kern="0" dirty="0" smtClean="0">
                <a:ea typeface="Arial Unicode MS" panose="020B0604020202020204" pitchFamily="34" charset="-122"/>
                <a:cs typeface="Arial" panose="020B0604020202020204" pitchFamily="34" charset="0"/>
              </a:rPr>
              <a:t>Support scalable numerology</a:t>
            </a:r>
            <a:endParaRPr lang="en-US" altLang="zh-CN" sz="1000" kern="0" dirty="0">
              <a:ea typeface="Arial Unicode MS" panose="020B0604020202020204" pitchFamily="34" charset="-122"/>
              <a:cs typeface="Arial" panose="020B0604020202020204" pitchFamily="34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en-US" altLang="zh-CN" sz="1400" kern="0" dirty="0">
                <a:ea typeface="Arial Unicode MS" panose="020B0604020202020204" pitchFamily="34" charset="-122"/>
                <a:cs typeface="Arial" panose="020B0604020202020204" pitchFamily="34" charset="0"/>
              </a:rPr>
              <a:t>Unlicensed band continues to be non-standalone</a:t>
            </a:r>
          </a:p>
        </p:txBody>
      </p:sp>
      <p:sp>
        <p:nvSpPr>
          <p:cNvPr id="17419" name="AutoShape 5"/>
          <p:cNvSpPr>
            <a:spLocks noChangeArrowheads="1"/>
          </p:cNvSpPr>
          <p:nvPr/>
        </p:nvSpPr>
        <p:spPr bwMode="auto">
          <a:xfrm>
            <a:off x="722313" y="2252663"/>
            <a:ext cx="8196262" cy="276225"/>
          </a:xfrm>
          <a:prstGeom prst="homePlate">
            <a:avLst>
              <a:gd name="adj" fmla="val 60444"/>
            </a:avLst>
          </a:prstGeom>
          <a:solidFill>
            <a:srgbClr val="CCFFCC"/>
          </a:solidFill>
          <a:ln w="6350" algn="ctr">
            <a:solidFill>
              <a:srgbClr val="808080"/>
            </a:solidFill>
            <a:miter lim="800000"/>
            <a:headEnd/>
            <a:tailEnd/>
          </a:ln>
          <a:effectLst>
            <a:outerShdw dist="63500" dir="2212194" algn="ctr" rotWithShape="0">
              <a:srgbClr val="172F37"/>
            </a:outerShdw>
          </a:effectLst>
        </p:spPr>
        <p:txBody>
          <a:bodyPr lIns="0" tIns="0" rIns="0" bIns="0" anchor="ctr">
            <a:spAutoFit/>
          </a:bodyPr>
          <a:lstStyle/>
          <a:p>
            <a:pPr algn="ctr" eaLnBrk="1" hangingPunct="1">
              <a:buFont typeface="Arial" pitchFamily="34" charset="0"/>
              <a:buNone/>
              <a:defRPr/>
            </a:pPr>
            <a:endParaRPr lang="zh-CN" altLang="zh-CN">
              <a:solidFill>
                <a:srgbClr val="000000"/>
              </a:solidFill>
              <a:latin typeface="Arial" pitchFamily="34" charset="0"/>
              <a:ea typeface="黑体" pitchFamily="49" charset="-122"/>
              <a:cs typeface="Arial" pitchFamily="34" charset="0"/>
            </a:endParaRPr>
          </a:p>
        </p:txBody>
      </p:sp>
      <p:sp>
        <p:nvSpPr>
          <p:cNvPr id="4108" name="Text Box 11"/>
          <p:cNvSpPr txBox="1">
            <a:spLocks noChangeArrowheads="1"/>
          </p:cNvSpPr>
          <p:nvPr/>
        </p:nvSpPr>
        <p:spPr bwMode="auto">
          <a:xfrm>
            <a:off x="1539875" y="2247900"/>
            <a:ext cx="1447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buFont typeface="Arial" charset="0"/>
              <a:buNone/>
            </a:pPr>
            <a:r>
              <a:rPr lang="en-US" altLang="zh-CN" sz="1400">
                <a:solidFill>
                  <a:srgbClr val="000000"/>
                </a:solidFill>
                <a:ea typeface="黑体" pitchFamily="49" charset="-122"/>
                <a:cs typeface="Arial" charset="0"/>
              </a:rPr>
              <a:t>Rel-14 (SI)</a:t>
            </a:r>
            <a:endParaRPr lang="zh-CN" altLang="en-US" sz="1400">
              <a:solidFill>
                <a:srgbClr val="000000"/>
              </a:solidFill>
              <a:ea typeface="黑体" pitchFamily="49" charset="-122"/>
              <a:cs typeface="Arial" charset="0"/>
            </a:endParaRPr>
          </a:p>
        </p:txBody>
      </p:sp>
      <p:sp>
        <p:nvSpPr>
          <p:cNvPr id="4109" name="Text Box 12"/>
          <p:cNvSpPr txBox="1">
            <a:spLocks noChangeArrowheads="1"/>
          </p:cNvSpPr>
          <p:nvPr/>
        </p:nvSpPr>
        <p:spPr bwMode="auto">
          <a:xfrm>
            <a:off x="4419600" y="2247900"/>
            <a:ext cx="116046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buFont typeface="Arial" charset="0"/>
              <a:buNone/>
            </a:pPr>
            <a:r>
              <a:rPr lang="en-US" altLang="zh-CN" sz="1400">
                <a:solidFill>
                  <a:srgbClr val="000000"/>
                </a:solidFill>
                <a:ea typeface="黑体" pitchFamily="49" charset="-122"/>
                <a:cs typeface="Arial" charset="0"/>
              </a:rPr>
              <a:t>Rel-15 (WI)</a:t>
            </a:r>
          </a:p>
        </p:txBody>
      </p:sp>
      <p:sp>
        <p:nvSpPr>
          <p:cNvPr id="4110" name="Text Box 13"/>
          <p:cNvSpPr txBox="1">
            <a:spLocks noChangeArrowheads="1"/>
          </p:cNvSpPr>
          <p:nvPr/>
        </p:nvSpPr>
        <p:spPr bwMode="auto">
          <a:xfrm>
            <a:off x="7124700" y="2257425"/>
            <a:ext cx="12636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>
              <a:spcBef>
                <a:spcPct val="50000"/>
              </a:spcBef>
              <a:buFont typeface="Arial" charset="0"/>
              <a:buNone/>
            </a:pPr>
            <a:r>
              <a:rPr lang="en-US" altLang="zh-CN" sz="1400">
                <a:solidFill>
                  <a:srgbClr val="000000"/>
                </a:solidFill>
                <a:ea typeface="黑体" pitchFamily="49" charset="-122"/>
                <a:cs typeface="Arial" charset="0"/>
              </a:rPr>
              <a:t>Rel-16 (WI)</a:t>
            </a:r>
          </a:p>
        </p:txBody>
      </p:sp>
      <p:sp>
        <p:nvSpPr>
          <p:cNvPr id="21" name="矩形 20"/>
          <p:cNvSpPr/>
          <p:nvPr/>
        </p:nvSpPr>
        <p:spPr>
          <a:xfrm>
            <a:off x="611561" y="5317777"/>
            <a:ext cx="288032" cy="794126"/>
          </a:xfrm>
          <a:prstGeom prst="rect">
            <a:avLst/>
          </a:prstGeom>
          <a:solidFill>
            <a:srgbClr val="002060"/>
          </a:solidFill>
          <a:ln w="3175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twoPt" dir="tl"/>
          </a:scene3d>
          <a:sp3d extrusionH="12700" prstMaterial="softEdge">
            <a:bevelT w="25400" h="50800"/>
          </a:sp3d>
        </p:spPr>
        <p:txBody>
          <a:bodyPr vert="vert27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en-US" altLang="zh-CN" sz="1100" b="1" kern="0" dirty="0">
                <a:solidFill>
                  <a:schemeClr val="bg1"/>
                </a:solidFill>
                <a:ea typeface="宋体" charset="0"/>
                <a:cs typeface="Arial" panose="020B0604020202020204" pitchFamily="34" charset="0"/>
              </a:rPr>
              <a:t>Licensed FDD</a:t>
            </a:r>
            <a:endParaRPr lang="zh-CN" altLang="en-US" sz="1100" b="1" kern="0" dirty="0">
              <a:solidFill>
                <a:schemeClr val="bg1"/>
              </a:solidFill>
              <a:ea typeface="宋体" charset="0"/>
              <a:cs typeface="Arial" panose="020B0604020202020204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11561" y="4418049"/>
            <a:ext cx="283180" cy="899727"/>
          </a:xfrm>
          <a:prstGeom prst="rect">
            <a:avLst/>
          </a:prstGeom>
          <a:solidFill>
            <a:schemeClr val="bg2">
              <a:lumMod val="25000"/>
            </a:schemeClr>
          </a:solidFill>
          <a:ln w="3175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twoPt" dir="tl"/>
          </a:scene3d>
          <a:sp3d extrusionH="12700" prstMaterial="softEdge">
            <a:bevelT w="25400" h="50800"/>
          </a:sp3d>
        </p:spPr>
        <p:txBody>
          <a:bodyPr vert="vert27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en-US" altLang="zh-CN" sz="1100" b="1" kern="0" dirty="0">
                <a:solidFill>
                  <a:schemeClr val="bg1"/>
                </a:solidFill>
                <a:ea typeface="宋体" charset="0"/>
                <a:cs typeface="Arial" panose="020B0604020202020204" pitchFamily="34" charset="0"/>
              </a:rPr>
              <a:t>Licensed</a:t>
            </a:r>
            <a:r>
              <a:rPr lang="en-US" altLang="zh-CN" sz="1100" b="1" kern="0" dirty="0">
                <a:solidFill>
                  <a:srgbClr val="C00000"/>
                </a:solidFill>
                <a:ea typeface="宋体" charset="0"/>
                <a:cs typeface="Arial" panose="020B0604020202020204" pitchFamily="34" charset="0"/>
              </a:rPr>
              <a:t> </a:t>
            </a:r>
            <a:r>
              <a:rPr lang="en-US" altLang="zh-CN" sz="1100" b="1" kern="0" dirty="0">
                <a:solidFill>
                  <a:schemeClr val="bg1"/>
                </a:solidFill>
                <a:ea typeface="宋体" charset="0"/>
                <a:cs typeface="Arial" panose="020B0604020202020204" pitchFamily="34" charset="0"/>
              </a:rPr>
              <a:t>TDD</a:t>
            </a:r>
            <a:endParaRPr lang="zh-CN" altLang="en-US" sz="1100" b="1" kern="0" dirty="0">
              <a:solidFill>
                <a:schemeClr val="bg1"/>
              </a:solidFill>
              <a:ea typeface="宋体" charset="0"/>
              <a:cs typeface="Arial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11560" y="3518580"/>
            <a:ext cx="286566" cy="919495"/>
          </a:xfrm>
          <a:prstGeom prst="rect">
            <a:avLst/>
          </a:prstGeom>
          <a:solidFill>
            <a:schemeClr val="tx2">
              <a:lumMod val="75000"/>
            </a:schemeClr>
          </a:solidFill>
          <a:ln w="3175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twoPt" dir="tl"/>
          </a:scene3d>
          <a:sp3d extrusionH="12700" prstMaterial="softEdge">
            <a:bevelT w="25400" h="50800"/>
          </a:sp3d>
        </p:spPr>
        <p:txBody>
          <a:bodyPr vert="vert27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en-US" altLang="zh-CN" sz="1100" b="1" kern="0" dirty="0">
                <a:solidFill>
                  <a:schemeClr val="bg1"/>
                </a:solidFill>
                <a:ea typeface="宋体" charset="0"/>
                <a:cs typeface="Arial" panose="020B0604020202020204" pitchFamily="34" charset="0"/>
              </a:rPr>
              <a:t>Unlicensed</a:t>
            </a:r>
            <a:endParaRPr lang="zh-CN" altLang="en-US" sz="1100" b="1" kern="0" dirty="0">
              <a:solidFill>
                <a:schemeClr val="bg1"/>
              </a:solidFill>
              <a:ea typeface="宋体" charset="0"/>
              <a:cs typeface="Arial" panose="020B0604020202020204" pitchFamily="3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11560" y="2492896"/>
            <a:ext cx="286567" cy="103077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3175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twoPt" dir="tl"/>
          </a:scene3d>
          <a:sp3d extrusionH="12700" prstMaterial="softEdge">
            <a:bevelT w="25400" h="50800"/>
          </a:sp3d>
        </p:spPr>
        <p:txBody>
          <a:bodyPr vert="vert27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en-US" altLang="zh-CN" sz="1100" b="1" kern="0" dirty="0">
                <a:ea typeface="宋体" charset="0"/>
                <a:cs typeface="Arial" panose="020B0604020202020204" pitchFamily="34" charset="0"/>
              </a:rPr>
              <a:t>mmW</a:t>
            </a:r>
            <a:endParaRPr lang="zh-CN" altLang="en-US" sz="1100" b="1" kern="0" dirty="0">
              <a:ea typeface="宋体" charset="0"/>
              <a:cs typeface="Arial" panose="020B0604020202020204" pitchFamily="34" charset="0"/>
            </a:endParaRPr>
          </a:p>
        </p:txBody>
      </p:sp>
      <p:cxnSp>
        <p:nvCxnSpPr>
          <p:cNvPr id="44" name="直接连接符 43"/>
          <p:cNvCxnSpPr/>
          <p:nvPr/>
        </p:nvCxnSpPr>
        <p:spPr>
          <a:xfrm>
            <a:off x="179388" y="6353175"/>
            <a:ext cx="86979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374811" y="2523960"/>
            <a:ext cx="237600" cy="1043153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3175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twoPt" dir="tl"/>
          </a:scene3d>
          <a:sp3d extrusionH="12700" prstMaterial="softEdge">
            <a:bevelT w="25400" h="50800"/>
          </a:sp3d>
        </p:spPr>
        <p:txBody>
          <a:bodyPr vert="vert27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en-US" altLang="zh-CN" sz="1100" b="1" kern="0" dirty="0">
                <a:ea typeface="宋体" charset="0"/>
                <a:cs typeface="Arial" panose="020B0604020202020204" pitchFamily="34" charset="0"/>
              </a:rPr>
              <a:t>Above 6G</a:t>
            </a:r>
            <a:endParaRPr lang="zh-CN" altLang="en-US" sz="1100" b="1" kern="0" dirty="0">
              <a:ea typeface="宋体" charset="0"/>
              <a:cs typeface="Arial" panose="020B060402020202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74811" y="3532072"/>
            <a:ext cx="236749" cy="2592288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 w="3175" cap="flat" cmpd="sng" algn="ctr">
            <a:noFill/>
            <a:prstDash val="solid"/>
          </a:ln>
          <a:effectLst/>
          <a:scene3d>
            <a:camera prst="orthographicFront">
              <a:rot lat="0" lon="0" rev="0"/>
            </a:camera>
            <a:lightRig rig="twoPt" dir="tl"/>
          </a:scene3d>
          <a:sp3d extrusionH="12700" prstMaterial="softEdge">
            <a:bevelT w="25400" h="50800"/>
          </a:sp3d>
        </p:spPr>
        <p:txBody>
          <a:bodyPr vert="vert27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en-US" altLang="zh-CN" sz="1100" b="1" kern="0" dirty="0">
                <a:ea typeface="宋体" charset="0"/>
                <a:cs typeface="Arial" panose="020B0604020202020204" pitchFamily="34" charset="0"/>
              </a:rPr>
              <a:t>sub 6G Hz</a:t>
            </a:r>
            <a:endParaRPr lang="zh-CN" altLang="en-US" sz="1100" b="1" kern="0" dirty="0">
              <a:ea typeface="宋体" charset="0"/>
              <a:cs typeface="Arial" panose="020B0604020202020204" pitchFamily="34" charset="0"/>
            </a:endParaRPr>
          </a:p>
        </p:txBody>
      </p:sp>
      <p:cxnSp>
        <p:nvCxnSpPr>
          <p:cNvPr id="4118" name="直接连接符 32"/>
          <p:cNvCxnSpPr>
            <a:cxnSpLocks noChangeShapeType="1"/>
          </p:cNvCxnSpPr>
          <p:nvPr/>
        </p:nvCxnSpPr>
        <p:spPr bwMode="auto">
          <a:xfrm flipH="1" flipV="1">
            <a:off x="161925" y="3516313"/>
            <a:ext cx="8913813" cy="7937"/>
          </a:xfrm>
          <a:prstGeom prst="line">
            <a:avLst/>
          </a:prstGeom>
          <a:noFill/>
          <a:ln w="38100" cmpd="thickThin" algn="ctr">
            <a:solidFill>
              <a:srgbClr val="749805"/>
            </a:solidFill>
            <a:prstDash val="dash"/>
            <a:round/>
            <a:headEnd/>
            <a:tailEnd/>
          </a:ln>
        </p:spPr>
      </p:cxnSp>
      <p:sp>
        <p:nvSpPr>
          <p:cNvPr id="18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defRPr/>
            </a:pPr>
            <a:fld id="{D44F8E79-2D5C-49DD-8202-616106C235E8}" type="slidenum">
              <a:rPr lang="zh-CN" altLang="en-US" smtClean="0"/>
              <a:pPr algn="r">
                <a:defRPr/>
              </a:pPr>
              <a:t>8</a:t>
            </a:fld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标题 1"/>
          <p:cNvSpPr>
            <a:spLocks noGrp="1"/>
          </p:cNvSpPr>
          <p:nvPr>
            <p:ph type="title"/>
          </p:nvPr>
        </p:nvSpPr>
        <p:spPr bwMode="auto">
          <a:xfrm>
            <a:off x="179388" y="198438"/>
            <a:ext cx="7699375" cy="493712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 smtClean="0"/>
              <a:t>New Radio – Frame Structure Details</a:t>
            </a:r>
            <a:endParaRPr lang="zh-CN" altLang="en-US" smtClean="0"/>
          </a:p>
        </p:txBody>
      </p:sp>
      <p:sp>
        <p:nvSpPr>
          <p:cNvPr id="11267" name="内容占位符 2"/>
          <p:cNvSpPr>
            <a:spLocks noGrp="1"/>
          </p:cNvSpPr>
          <p:nvPr>
            <p:ph idx="1"/>
          </p:nvPr>
        </p:nvSpPr>
        <p:spPr bwMode="auto">
          <a:xfrm>
            <a:off x="457200" y="620713"/>
            <a:ext cx="8229600" cy="5903912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 sz="2000" smtClean="0"/>
              <a:t>Flexible UL/DL</a:t>
            </a:r>
          </a:p>
          <a:p>
            <a:pPr lvl="1"/>
            <a:r>
              <a:rPr lang="en-US" altLang="zh-CN" sz="1800" smtClean="0"/>
              <a:t>Each subframe can be dynamically configured as UL or DL subframe</a:t>
            </a:r>
          </a:p>
          <a:p>
            <a:pPr lvl="1"/>
            <a:r>
              <a:rPr lang="en-US" altLang="zh-CN" sz="1800" smtClean="0"/>
              <a:t>No predefined UL/DL configuration</a:t>
            </a:r>
          </a:p>
          <a:p>
            <a:pPr lvl="1"/>
            <a:endParaRPr lang="en-US" altLang="zh-CN" sz="1800" smtClean="0"/>
          </a:p>
          <a:p>
            <a:pPr lvl="1"/>
            <a:endParaRPr lang="en-US" altLang="zh-CN" sz="1800" smtClean="0"/>
          </a:p>
          <a:p>
            <a:r>
              <a:rPr lang="en-US" altLang="zh-CN" sz="2200" smtClean="0"/>
              <a:t>Consider DL-UL interference at the beginning of R14</a:t>
            </a:r>
          </a:p>
          <a:p>
            <a:pPr lvl="1"/>
            <a:r>
              <a:rPr lang="en-US" altLang="zh-CN" sz="1800" smtClean="0"/>
              <a:t>Proper control channel / RS multiplexing between UL and DL</a:t>
            </a:r>
          </a:p>
          <a:p>
            <a:endParaRPr lang="en-US" altLang="zh-CN" sz="2200" smtClean="0"/>
          </a:p>
          <a:p>
            <a:endParaRPr lang="en-US" altLang="zh-CN" sz="2200" smtClean="0"/>
          </a:p>
          <a:p>
            <a:endParaRPr lang="en-US" altLang="zh-CN" sz="2200" smtClean="0"/>
          </a:p>
          <a:p>
            <a:r>
              <a:rPr lang="en-US" altLang="zh-CN" sz="2200" smtClean="0"/>
              <a:t>The FS may be firstly applied on TDD bands, and then extended to FDD band via, e.g., mechanisms similar to flexible duplex.</a:t>
            </a:r>
          </a:p>
          <a:p>
            <a:pPr lvl="1"/>
            <a:endParaRPr lang="zh-CN" altLang="en-US" sz="1800" smtClean="0"/>
          </a:p>
        </p:txBody>
      </p:sp>
      <p:grpSp>
        <p:nvGrpSpPr>
          <p:cNvPr id="11268" name="组合 45"/>
          <p:cNvGrpSpPr>
            <a:grpSpLocks/>
          </p:cNvGrpSpPr>
          <p:nvPr/>
        </p:nvGrpSpPr>
        <p:grpSpPr bwMode="auto">
          <a:xfrm>
            <a:off x="1779588" y="2638425"/>
            <a:ext cx="1439862" cy="503238"/>
            <a:chOff x="611188" y="5434013"/>
            <a:chExt cx="1439862" cy="503237"/>
          </a:xfrm>
        </p:grpSpPr>
        <p:cxnSp>
          <p:nvCxnSpPr>
            <p:cNvPr id="4" name="直接箭头连接符 3"/>
            <p:cNvCxnSpPr/>
            <p:nvPr/>
          </p:nvCxnSpPr>
          <p:spPr bwMode="auto">
            <a:xfrm>
              <a:off x="611188" y="5721350"/>
              <a:ext cx="431800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 bwMode="auto">
            <a:xfrm>
              <a:off x="1042988" y="5434013"/>
              <a:ext cx="0" cy="50323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 bwMode="auto">
            <a:xfrm>
              <a:off x="1547813" y="5434013"/>
              <a:ext cx="0" cy="50323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箭头连接符 6"/>
            <p:cNvCxnSpPr/>
            <p:nvPr/>
          </p:nvCxnSpPr>
          <p:spPr bwMode="auto">
            <a:xfrm flipH="1">
              <a:off x="1547813" y="5721350"/>
              <a:ext cx="503237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363" name="TextBox 14"/>
            <p:cNvSpPr txBox="1">
              <a:spLocks noChangeArrowheads="1"/>
            </p:cNvSpPr>
            <p:nvPr/>
          </p:nvSpPr>
          <p:spPr bwMode="auto">
            <a:xfrm>
              <a:off x="1077913" y="5505583"/>
              <a:ext cx="469900" cy="3697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>
                  <a:latin typeface="Calibri" pitchFamily="34" charset="0"/>
                </a:rPr>
                <a:t>TTI</a:t>
              </a:r>
              <a:endParaRPr lang="zh-CN" altLang="en-US">
                <a:latin typeface="Calibri" pitchFamily="34" charset="0"/>
              </a:endParaRPr>
            </a:p>
          </p:txBody>
        </p:sp>
      </p:grpSp>
      <p:grpSp>
        <p:nvGrpSpPr>
          <p:cNvPr id="11269" name="组合 44"/>
          <p:cNvGrpSpPr>
            <a:grpSpLocks/>
          </p:cNvGrpSpPr>
          <p:nvPr/>
        </p:nvGrpSpPr>
        <p:grpSpPr bwMode="auto">
          <a:xfrm>
            <a:off x="2211388" y="2133600"/>
            <a:ext cx="3944937" cy="492125"/>
            <a:chOff x="1060450" y="4943475"/>
            <a:chExt cx="3944937" cy="492125"/>
          </a:xfrm>
        </p:grpSpPr>
        <p:sp>
          <p:nvSpPr>
            <p:cNvPr id="11327" name="Rectangle 45"/>
            <p:cNvSpPr>
              <a:spLocks noChangeArrowheads="1"/>
            </p:cNvSpPr>
            <p:nvPr/>
          </p:nvSpPr>
          <p:spPr bwMode="auto">
            <a:xfrm>
              <a:off x="1060450" y="4943475"/>
              <a:ext cx="493712" cy="49212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zh-CN" altLang="en-US"/>
            </a:p>
          </p:txBody>
        </p:sp>
        <p:sp>
          <p:nvSpPr>
            <p:cNvPr id="11328" name="Rectangle 46"/>
            <p:cNvSpPr>
              <a:spLocks noChangeArrowheads="1"/>
            </p:cNvSpPr>
            <p:nvPr/>
          </p:nvSpPr>
          <p:spPr bwMode="auto">
            <a:xfrm>
              <a:off x="1060450" y="4943475"/>
              <a:ext cx="493712" cy="492125"/>
            </a:xfrm>
            <a:prstGeom prst="rect">
              <a:avLst/>
            </a:prstGeom>
            <a:noFill/>
            <a:ln w="793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/>
              <a:endParaRPr lang="zh-CN" altLang="en-US"/>
            </a:p>
          </p:txBody>
        </p:sp>
        <p:sp>
          <p:nvSpPr>
            <p:cNvPr id="11329" name="Rectangle 47"/>
            <p:cNvSpPr>
              <a:spLocks noChangeArrowheads="1"/>
            </p:cNvSpPr>
            <p:nvPr/>
          </p:nvSpPr>
          <p:spPr bwMode="auto">
            <a:xfrm>
              <a:off x="1554163" y="4943475"/>
              <a:ext cx="492125" cy="49212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zh-CN" altLang="en-US"/>
            </a:p>
          </p:txBody>
        </p:sp>
        <p:sp>
          <p:nvSpPr>
            <p:cNvPr id="11330" name="Rectangle 48"/>
            <p:cNvSpPr>
              <a:spLocks noChangeArrowheads="1"/>
            </p:cNvSpPr>
            <p:nvPr/>
          </p:nvSpPr>
          <p:spPr bwMode="auto">
            <a:xfrm>
              <a:off x="1554163" y="4943475"/>
              <a:ext cx="492125" cy="492125"/>
            </a:xfrm>
            <a:prstGeom prst="rect">
              <a:avLst/>
            </a:prstGeom>
            <a:noFill/>
            <a:ln w="793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/>
              <a:endParaRPr lang="zh-CN" altLang="en-US"/>
            </a:p>
          </p:txBody>
        </p:sp>
        <p:sp>
          <p:nvSpPr>
            <p:cNvPr id="11331" name="Rectangle 49"/>
            <p:cNvSpPr>
              <a:spLocks noChangeArrowheads="1"/>
            </p:cNvSpPr>
            <p:nvPr/>
          </p:nvSpPr>
          <p:spPr bwMode="auto">
            <a:xfrm>
              <a:off x="2046288" y="4943475"/>
              <a:ext cx="493712" cy="49212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zh-CN" altLang="en-US"/>
            </a:p>
          </p:txBody>
        </p:sp>
        <p:sp>
          <p:nvSpPr>
            <p:cNvPr id="11332" name="Rectangle 50"/>
            <p:cNvSpPr>
              <a:spLocks noChangeArrowheads="1"/>
            </p:cNvSpPr>
            <p:nvPr/>
          </p:nvSpPr>
          <p:spPr bwMode="auto">
            <a:xfrm>
              <a:off x="2046288" y="4943475"/>
              <a:ext cx="493712" cy="492125"/>
            </a:xfrm>
            <a:prstGeom prst="rect">
              <a:avLst/>
            </a:prstGeom>
            <a:noFill/>
            <a:ln w="793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/>
              <a:endParaRPr lang="zh-CN" altLang="en-US"/>
            </a:p>
          </p:txBody>
        </p:sp>
        <p:sp>
          <p:nvSpPr>
            <p:cNvPr id="11333" name="Rectangle 51"/>
            <p:cNvSpPr>
              <a:spLocks noChangeArrowheads="1"/>
            </p:cNvSpPr>
            <p:nvPr/>
          </p:nvSpPr>
          <p:spPr bwMode="auto">
            <a:xfrm>
              <a:off x="2540000" y="4943475"/>
              <a:ext cx="493712" cy="49212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zh-CN" altLang="en-US"/>
            </a:p>
          </p:txBody>
        </p:sp>
        <p:sp>
          <p:nvSpPr>
            <p:cNvPr id="11334" name="Rectangle 52"/>
            <p:cNvSpPr>
              <a:spLocks noChangeArrowheads="1"/>
            </p:cNvSpPr>
            <p:nvPr/>
          </p:nvSpPr>
          <p:spPr bwMode="auto">
            <a:xfrm>
              <a:off x="2540000" y="4943475"/>
              <a:ext cx="493712" cy="492125"/>
            </a:xfrm>
            <a:prstGeom prst="rect">
              <a:avLst/>
            </a:prstGeom>
            <a:noFill/>
            <a:ln w="793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/>
              <a:endParaRPr lang="zh-CN" altLang="en-US"/>
            </a:p>
          </p:txBody>
        </p:sp>
        <p:sp>
          <p:nvSpPr>
            <p:cNvPr id="11335" name="Rectangle 77"/>
            <p:cNvSpPr>
              <a:spLocks noChangeArrowheads="1"/>
            </p:cNvSpPr>
            <p:nvPr/>
          </p:nvSpPr>
          <p:spPr bwMode="auto">
            <a:xfrm>
              <a:off x="3033713" y="4943475"/>
              <a:ext cx="492125" cy="49212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zh-CN" altLang="en-US"/>
            </a:p>
          </p:txBody>
        </p:sp>
        <p:sp>
          <p:nvSpPr>
            <p:cNvPr id="11336" name="Rectangle 78"/>
            <p:cNvSpPr>
              <a:spLocks noChangeArrowheads="1"/>
            </p:cNvSpPr>
            <p:nvPr/>
          </p:nvSpPr>
          <p:spPr bwMode="auto">
            <a:xfrm>
              <a:off x="3033713" y="4943475"/>
              <a:ext cx="492125" cy="492125"/>
            </a:xfrm>
            <a:prstGeom prst="rect">
              <a:avLst/>
            </a:prstGeom>
            <a:noFill/>
            <a:ln w="793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/>
              <a:endParaRPr lang="zh-CN" altLang="en-US"/>
            </a:p>
          </p:txBody>
        </p:sp>
        <p:sp>
          <p:nvSpPr>
            <p:cNvPr id="11337" name="Rectangle 79"/>
            <p:cNvSpPr>
              <a:spLocks noChangeArrowheads="1"/>
            </p:cNvSpPr>
            <p:nvPr/>
          </p:nvSpPr>
          <p:spPr bwMode="auto">
            <a:xfrm>
              <a:off x="3525838" y="4943475"/>
              <a:ext cx="493712" cy="49212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zh-CN" altLang="en-US"/>
            </a:p>
          </p:txBody>
        </p:sp>
        <p:sp>
          <p:nvSpPr>
            <p:cNvPr id="11338" name="Rectangle 80"/>
            <p:cNvSpPr>
              <a:spLocks noChangeArrowheads="1"/>
            </p:cNvSpPr>
            <p:nvPr/>
          </p:nvSpPr>
          <p:spPr bwMode="auto">
            <a:xfrm>
              <a:off x="3525838" y="4943475"/>
              <a:ext cx="493712" cy="492125"/>
            </a:xfrm>
            <a:prstGeom prst="rect">
              <a:avLst/>
            </a:prstGeom>
            <a:noFill/>
            <a:ln w="793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/>
              <a:endParaRPr lang="zh-CN" altLang="en-US"/>
            </a:p>
          </p:txBody>
        </p:sp>
        <p:sp>
          <p:nvSpPr>
            <p:cNvPr id="11339" name="Rectangle 81"/>
            <p:cNvSpPr>
              <a:spLocks noChangeArrowheads="1"/>
            </p:cNvSpPr>
            <p:nvPr/>
          </p:nvSpPr>
          <p:spPr bwMode="auto">
            <a:xfrm>
              <a:off x="4019550" y="4943475"/>
              <a:ext cx="492125" cy="49212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zh-CN" altLang="en-US"/>
            </a:p>
          </p:txBody>
        </p:sp>
        <p:sp>
          <p:nvSpPr>
            <p:cNvPr id="11340" name="Rectangle 82"/>
            <p:cNvSpPr>
              <a:spLocks noChangeArrowheads="1"/>
            </p:cNvSpPr>
            <p:nvPr/>
          </p:nvSpPr>
          <p:spPr bwMode="auto">
            <a:xfrm>
              <a:off x="4019550" y="4943475"/>
              <a:ext cx="492125" cy="492125"/>
            </a:xfrm>
            <a:prstGeom prst="rect">
              <a:avLst/>
            </a:prstGeom>
            <a:noFill/>
            <a:ln w="793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/>
              <a:endParaRPr lang="zh-CN" altLang="en-US"/>
            </a:p>
          </p:txBody>
        </p:sp>
        <p:sp>
          <p:nvSpPr>
            <p:cNvPr id="11341" name="Rectangle 83"/>
            <p:cNvSpPr>
              <a:spLocks noChangeArrowheads="1"/>
            </p:cNvSpPr>
            <p:nvPr/>
          </p:nvSpPr>
          <p:spPr bwMode="auto">
            <a:xfrm>
              <a:off x="4511675" y="4943475"/>
              <a:ext cx="493712" cy="49212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1" hangingPunct="1"/>
              <a:endParaRPr lang="zh-CN" altLang="en-US"/>
            </a:p>
          </p:txBody>
        </p:sp>
        <p:sp>
          <p:nvSpPr>
            <p:cNvPr id="11342" name="Rectangle 84"/>
            <p:cNvSpPr>
              <a:spLocks noChangeArrowheads="1"/>
            </p:cNvSpPr>
            <p:nvPr/>
          </p:nvSpPr>
          <p:spPr bwMode="auto">
            <a:xfrm>
              <a:off x="4511675" y="4943475"/>
              <a:ext cx="493712" cy="492125"/>
            </a:xfrm>
            <a:prstGeom prst="rect">
              <a:avLst/>
            </a:prstGeom>
            <a:noFill/>
            <a:ln w="793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eaLnBrk="1" hangingPunct="1"/>
              <a:endParaRPr lang="zh-CN" altLang="en-US"/>
            </a:p>
          </p:txBody>
        </p:sp>
        <p:sp>
          <p:nvSpPr>
            <p:cNvPr id="11343" name="Line 91"/>
            <p:cNvSpPr>
              <a:spLocks noChangeShapeType="1"/>
            </p:cNvSpPr>
            <p:nvPr/>
          </p:nvSpPr>
          <p:spPr bwMode="auto">
            <a:xfrm>
              <a:off x="2293938" y="5041900"/>
              <a:ext cx="1587" cy="185738"/>
            </a:xfrm>
            <a:prstGeom prst="line">
              <a:avLst/>
            </a:prstGeom>
            <a:noFill/>
            <a:ln w="5238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44" name="Freeform 92"/>
            <p:cNvSpPr>
              <a:spLocks/>
            </p:cNvSpPr>
            <p:nvPr/>
          </p:nvSpPr>
          <p:spPr bwMode="auto">
            <a:xfrm>
              <a:off x="2211388" y="5207000"/>
              <a:ext cx="163512" cy="163513"/>
            </a:xfrm>
            <a:custGeom>
              <a:avLst/>
              <a:gdLst>
                <a:gd name="T0" fmla="*/ 2147483647 w 103"/>
                <a:gd name="T1" fmla="*/ 0 h 103"/>
                <a:gd name="T2" fmla="*/ 2147483647 w 103"/>
                <a:gd name="T3" fmla="*/ 2147483647 h 103"/>
                <a:gd name="T4" fmla="*/ 0 w 103"/>
                <a:gd name="T5" fmla="*/ 0 h 103"/>
                <a:gd name="T6" fmla="*/ 2147483647 w 103"/>
                <a:gd name="T7" fmla="*/ 0 h 10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3"/>
                <a:gd name="T13" fmla="*/ 0 h 103"/>
                <a:gd name="T14" fmla="*/ 103 w 103"/>
                <a:gd name="T15" fmla="*/ 103 h 10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3" h="103">
                  <a:moveTo>
                    <a:pt x="103" y="0"/>
                  </a:moveTo>
                  <a:lnTo>
                    <a:pt x="52" y="103"/>
                  </a:lnTo>
                  <a:lnTo>
                    <a:pt x="0" y="0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45" name="Line 97"/>
            <p:cNvSpPr>
              <a:spLocks noChangeShapeType="1"/>
            </p:cNvSpPr>
            <p:nvPr/>
          </p:nvSpPr>
          <p:spPr bwMode="auto">
            <a:xfrm>
              <a:off x="3279775" y="5041900"/>
              <a:ext cx="1587" cy="185738"/>
            </a:xfrm>
            <a:prstGeom prst="line">
              <a:avLst/>
            </a:prstGeom>
            <a:noFill/>
            <a:ln w="5238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46" name="Freeform 98"/>
            <p:cNvSpPr>
              <a:spLocks/>
            </p:cNvSpPr>
            <p:nvPr/>
          </p:nvSpPr>
          <p:spPr bwMode="auto">
            <a:xfrm>
              <a:off x="3198813" y="5207000"/>
              <a:ext cx="161925" cy="163513"/>
            </a:xfrm>
            <a:custGeom>
              <a:avLst/>
              <a:gdLst>
                <a:gd name="T0" fmla="*/ 2147483647 w 102"/>
                <a:gd name="T1" fmla="*/ 0 h 103"/>
                <a:gd name="T2" fmla="*/ 2147483647 w 102"/>
                <a:gd name="T3" fmla="*/ 2147483647 h 103"/>
                <a:gd name="T4" fmla="*/ 0 w 102"/>
                <a:gd name="T5" fmla="*/ 0 h 103"/>
                <a:gd name="T6" fmla="*/ 2147483647 w 102"/>
                <a:gd name="T7" fmla="*/ 0 h 10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2"/>
                <a:gd name="T13" fmla="*/ 0 h 103"/>
                <a:gd name="T14" fmla="*/ 102 w 102"/>
                <a:gd name="T15" fmla="*/ 103 h 10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2" h="103">
                  <a:moveTo>
                    <a:pt x="102" y="0"/>
                  </a:moveTo>
                  <a:lnTo>
                    <a:pt x="51" y="103"/>
                  </a:lnTo>
                  <a:lnTo>
                    <a:pt x="0" y="0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47" name="Line 105"/>
            <p:cNvSpPr>
              <a:spLocks noChangeShapeType="1"/>
            </p:cNvSpPr>
            <p:nvPr/>
          </p:nvSpPr>
          <p:spPr bwMode="auto">
            <a:xfrm>
              <a:off x="4759325" y="5041900"/>
              <a:ext cx="1587" cy="185738"/>
            </a:xfrm>
            <a:prstGeom prst="line">
              <a:avLst/>
            </a:prstGeom>
            <a:noFill/>
            <a:ln w="5238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48" name="Freeform 106"/>
            <p:cNvSpPr>
              <a:spLocks/>
            </p:cNvSpPr>
            <p:nvPr/>
          </p:nvSpPr>
          <p:spPr bwMode="auto">
            <a:xfrm>
              <a:off x="4678363" y="5207000"/>
              <a:ext cx="161925" cy="163513"/>
            </a:xfrm>
            <a:custGeom>
              <a:avLst/>
              <a:gdLst>
                <a:gd name="T0" fmla="*/ 2147483647 w 102"/>
                <a:gd name="T1" fmla="*/ 0 h 103"/>
                <a:gd name="T2" fmla="*/ 2147483647 w 102"/>
                <a:gd name="T3" fmla="*/ 2147483647 h 103"/>
                <a:gd name="T4" fmla="*/ 0 w 102"/>
                <a:gd name="T5" fmla="*/ 0 h 103"/>
                <a:gd name="T6" fmla="*/ 2147483647 w 102"/>
                <a:gd name="T7" fmla="*/ 0 h 10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2"/>
                <a:gd name="T13" fmla="*/ 0 h 103"/>
                <a:gd name="T14" fmla="*/ 102 w 102"/>
                <a:gd name="T15" fmla="*/ 103 h 10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2" h="103">
                  <a:moveTo>
                    <a:pt x="102" y="0"/>
                  </a:moveTo>
                  <a:lnTo>
                    <a:pt x="51" y="103"/>
                  </a:lnTo>
                  <a:lnTo>
                    <a:pt x="0" y="0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49" name="Line 113"/>
            <p:cNvSpPr>
              <a:spLocks noChangeShapeType="1"/>
            </p:cNvSpPr>
            <p:nvPr/>
          </p:nvSpPr>
          <p:spPr bwMode="auto">
            <a:xfrm>
              <a:off x="4265613" y="5041900"/>
              <a:ext cx="1587" cy="185738"/>
            </a:xfrm>
            <a:prstGeom prst="line">
              <a:avLst/>
            </a:prstGeom>
            <a:noFill/>
            <a:ln w="5238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50" name="Freeform 114"/>
            <p:cNvSpPr>
              <a:spLocks/>
            </p:cNvSpPr>
            <p:nvPr/>
          </p:nvSpPr>
          <p:spPr bwMode="auto">
            <a:xfrm>
              <a:off x="4184650" y="5207000"/>
              <a:ext cx="161925" cy="163513"/>
            </a:xfrm>
            <a:custGeom>
              <a:avLst/>
              <a:gdLst>
                <a:gd name="T0" fmla="*/ 2147483647 w 102"/>
                <a:gd name="T1" fmla="*/ 0 h 103"/>
                <a:gd name="T2" fmla="*/ 2147483647 w 102"/>
                <a:gd name="T3" fmla="*/ 2147483647 h 103"/>
                <a:gd name="T4" fmla="*/ 0 w 102"/>
                <a:gd name="T5" fmla="*/ 0 h 103"/>
                <a:gd name="T6" fmla="*/ 2147483647 w 102"/>
                <a:gd name="T7" fmla="*/ 0 h 10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2"/>
                <a:gd name="T13" fmla="*/ 0 h 103"/>
                <a:gd name="T14" fmla="*/ 102 w 102"/>
                <a:gd name="T15" fmla="*/ 103 h 10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2" h="103">
                  <a:moveTo>
                    <a:pt x="102" y="0"/>
                  </a:moveTo>
                  <a:lnTo>
                    <a:pt x="51" y="103"/>
                  </a:lnTo>
                  <a:lnTo>
                    <a:pt x="0" y="0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51" name="Line 117"/>
            <p:cNvSpPr>
              <a:spLocks noChangeShapeType="1"/>
            </p:cNvSpPr>
            <p:nvPr/>
          </p:nvSpPr>
          <p:spPr bwMode="auto">
            <a:xfrm flipV="1">
              <a:off x="2786063" y="5167313"/>
              <a:ext cx="1587" cy="166688"/>
            </a:xfrm>
            <a:prstGeom prst="line">
              <a:avLst/>
            </a:prstGeom>
            <a:noFill/>
            <a:ln w="5238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52" name="Freeform 118"/>
            <p:cNvSpPr>
              <a:spLocks/>
            </p:cNvSpPr>
            <p:nvPr/>
          </p:nvSpPr>
          <p:spPr bwMode="auto">
            <a:xfrm>
              <a:off x="2705100" y="5024438"/>
              <a:ext cx="163512" cy="163513"/>
            </a:xfrm>
            <a:custGeom>
              <a:avLst/>
              <a:gdLst>
                <a:gd name="T0" fmla="*/ 0 w 103"/>
                <a:gd name="T1" fmla="*/ 2147483647 h 103"/>
                <a:gd name="T2" fmla="*/ 2147483647 w 103"/>
                <a:gd name="T3" fmla="*/ 0 h 103"/>
                <a:gd name="T4" fmla="*/ 2147483647 w 103"/>
                <a:gd name="T5" fmla="*/ 2147483647 h 103"/>
                <a:gd name="T6" fmla="*/ 0 w 103"/>
                <a:gd name="T7" fmla="*/ 2147483647 h 10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3"/>
                <a:gd name="T13" fmla="*/ 0 h 103"/>
                <a:gd name="T14" fmla="*/ 103 w 103"/>
                <a:gd name="T15" fmla="*/ 103 h 10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3" h="103">
                  <a:moveTo>
                    <a:pt x="0" y="103"/>
                  </a:moveTo>
                  <a:lnTo>
                    <a:pt x="51" y="0"/>
                  </a:lnTo>
                  <a:lnTo>
                    <a:pt x="103" y="103"/>
                  </a:lnTo>
                  <a:lnTo>
                    <a:pt x="0" y="10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53" name="Line 119"/>
            <p:cNvSpPr>
              <a:spLocks noChangeShapeType="1"/>
            </p:cNvSpPr>
            <p:nvPr/>
          </p:nvSpPr>
          <p:spPr bwMode="auto">
            <a:xfrm flipV="1">
              <a:off x="3771900" y="5167313"/>
              <a:ext cx="1587" cy="166688"/>
            </a:xfrm>
            <a:prstGeom prst="line">
              <a:avLst/>
            </a:prstGeom>
            <a:noFill/>
            <a:ln w="5238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54" name="Freeform 120"/>
            <p:cNvSpPr>
              <a:spLocks/>
            </p:cNvSpPr>
            <p:nvPr/>
          </p:nvSpPr>
          <p:spPr bwMode="auto">
            <a:xfrm>
              <a:off x="3690938" y="5024438"/>
              <a:ext cx="163512" cy="163513"/>
            </a:xfrm>
            <a:custGeom>
              <a:avLst/>
              <a:gdLst>
                <a:gd name="T0" fmla="*/ 0 w 103"/>
                <a:gd name="T1" fmla="*/ 2147483647 h 103"/>
                <a:gd name="T2" fmla="*/ 2147483647 w 103"/>
                <a:gd name="T3" fmla="*/ 0 h 103"/>
                <a:gd name="T4" fmla="*/ 2147483647 w 103"/>
                <a:gd name="T5" fmla="*/ 2147483647 h 103"/>
                <a:gd name="T6" fmla="*/ 0 w 103"/>
                <a:gd name="T7" fmla="*/ 2147483647 h 10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3"/>
                <a:gd name="T13" fmla="*/ 0 h 103"/>
                <a:gd name="T14" fmla="*/ 103 w 103"/>
                <a:gd name="T15" fmla="*/ 103 h 10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3" h="103">
                  <a:moveTo>
                    <a:pt x="0" y="103"/>
                  </a:moveTo>
                  <a:lnTo>
                    <a:pt x="51" y="0"/>
                  </a:lnTo>
                  <a:lnTo>
                    <a:pt x="103" y="103"/>
                  </a:lnTo>
                  <a:lnTo>
                    <a:pt x="0" y="10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55" name="Line 139"/>
            <p:cNvSpPr>
              <a:spLocks noChangeShapeType="1"/>
            </p:cNvSpPr>
            <p:nvPr/>
          </p:nvSpPr>
          <p:spPr bwMode="auto">
            <a:xfrm flipV="1">
              <a:off x="1800225" y="5153025"/>
              <a:ext cx="1587" cy="168275"/>
            </a:xfrm>
            <a:prstGeom prst="line">
              <a:avLst/>
            </a:prstGeom>
            <a:noFill/>
            <a:ln w="5238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56" name="Freeform 140"/>
            <p:cNvSpPr>
              <a:spLocks/>
            </p:cNvSpPr>
            <p:nvPr/>
          </p:nvSpPr>
          <p:spPr bwMode="auto">
            <a:xfrm>
              <a:off x="1719263" y="5011738"/>
              <a:ext cx="161925" cy="161925"/>
            </a:xfrm>
            <a:custGeom>
              <a:avLst/>
              <a:gdLst>
                <a:gd name="T0" fmla="*/ 0 w 102"/>
                <a:gd name="T1" fmla="*/ 2147483647 h 102"/>
                <a:gd name="T2" fmla="*/ 2147483647 w 102"/>
                <a:gd name="T3" fmla="*/ 0 h 102"/>
                <a:gd name="T4" fmla="*/ 2147483647 w 102"/>
                <a:gd name="T5" fmla="*/ 2147483647 h 102"/>
                <a:gd name="T6" fmla="*/ 0 w 102"/>
                <a:gd name="T7" fmla="*/ 2147483647 h 10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2"/>
                <a:gd name="T13" fmla="*/ 0 h 102"/>
                <a:gd name="T14" fmla="*/ 102 w 102"/>
                <a:gd name="T15" fmla="*/ 102 h 10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2" h="102">
                  <a:moveTo>
                    <a:pt x="0" y="102"/>
                  </a:moveTo>
                  <a:lnTo>
                    <a:pt x="51" y="0"/>
                  </a:lnTo>
                  <a:lnTo>
                    <a:pt x="102" y="102"/>
                  </a:lnTo>
                  <a:lnTo>
                    <a:pt x="0" y="10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57" name="Line 141"/>
            <p:cNvSpPr>
              <a:spLocks noChangeShapeType="1"/>
            </p:cNvSpPr>
            <p:nvPr/>
          </p:nvSpPr>
          <p:spPr bwMode="auto">
            <a:xfrm flipV="1">
              <a:off x="1306513" y="5153025"/>
              <a:ext cx="1587" cy="168275"/>
            </a:xfrm>
            <a:prstGeom prst="line">
              <a:avLst/>
            </a:prstGeom>
            <a:noFill/>
            <a:ln w="52388" cap="rnd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58" name="Freeform 142"/>
            <p:cNvSpPr>
              <a:spLocks/>
            </p:cNvSpPr>
            <p:nvPr/>
          </p:nvSpPr>
          <p:spPr bwMode="auto">
            <a:xfrm>
              <a:off x="1225550" y="5011738"/>
              <a:ext cx="163512" cy="161925"/>
            </a:xfrm>
            <a:custGeom>
              <a:avLst/>
              <a:gdLst>
                <a:gd name="T0" fmla="*/ 0 w 103"/>
                <a:gd name="T1" fmla="*/ 2147483647 h 102"/>
                <a:gd name="T2" fmla="*/ 2147483647 w 103"/>
                <a:gd name="T3" fmla="*/ 0 h 102"/>
                <a:gd name="T4" fmla="*/ 2147483647 w 103"/>
                <a:gd name="T5" fmla="*/ 2147483647 h 102"/>
                <a:gd name="T6" fmla="*/ 0 w 103"/>
                <a:gd name="T7" fmla="*/ 2147483647 h 10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3"/>
                <a:gd name="T13" fmla="*/ 0 h 102"/>
                <a:gd name="T14" fmla="*/ 103 w 103"/>
                <a:gd name="T15" fmla="*/ 102 h 10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3" h="102">
                  <a:moveTo>
                    <a:pt x="0" y="102"/>
                  </a:moveTo>
                  <a:lnTo>
                    <a:pt x="51" y="0"/>
                  </a:lnTo>
                  <a:lnTo>
                    <a:pt x="103" y="102"/>
                  </a:lnTo>
                  <a:lnTo>
                    <a:pt x="0" y="10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270" name="组合 46"/>
          <p:cNvGrpSpPr>
            <a:grpSpLocks/>
          </p:cNvGrpSpPr>
          <p:nvPr/>
        </p:nvGrpSpPr>
        <p:grpSpPr bwMode="auto">
          <a:xfrm>
            <a:off x="900113" y="4005263"/>
            <a:ext cx="7488237" cy="1655762"/>
            <a:chOff x="539750" y="2420938"/>
            <a:chExt cx="8135938" cy="1881187"/>
          </a:xfrm>
        </p:grpSpPr>
        <p:grpSp>
          <p:nvGrpSpPr>
            <p:cNvPr id="11271" name="Group 10"/>
            <p:cNvGrpSpPr>
              <a:grpSpLocks/>
            </p:cNvGrpSpPr>
            <p:nvPr/>
          </p:nvGrpSpPr>
          <p:grpSpPr bwMode="auto">
            <a:xfrm>
              <a:off x="4356100" y="3509963"/>
              <a:ext cx="4319588" cy="792162"/>
              <a:chOff x="1189" y="1820"/>
              <a:chExt cx="3368" cy="781"/>
            </a:xfrm>
          </p:grpSpPr>
          <p:sp>
            <p:nvSpPr>
              <p:cNvPr id="11325" name="Oval 8"/>
              <p:cNvSpPr>
                <a:spLocks noChangeArrowheads="1"/>
              </p:cNvSpPr>
              <p:nvPr/>
            </p:nvSpPr>
            <p:spPr bwMode="auto">
              <a:xfrm>
                <a:off x="1189" y="1820"/>
                <a:ext cx="3368" cy="781"/>
              </a:xfrm>
              <a:prstGeom prst="ellipse">
                <a:avLst/>
              </a:prstGeom>
              <a:solidFill>
                <a:srgbClr val="FFCC99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1326" name="Oval 9"/>
              <p:cNvSpPr>
                <a:spLocks noChangeArrowheads="1"/>
              </p:cNvSpPr>
              <p:nvPr/>
            </p:nvSpPr>
            <p:spPr bwMode="auto">
              <a:xfrm>
                <a:off x="1189" y="1820"/>
                <a:ext cx="3368" cy="781"/>
              </a:xfrm>
              <a:prstGeom prst="ellipse">
                <a:avLst/>
              </a:prstGeom>
              <a:noFill/>
              <a:ln w="11113" cap="rnd">
                <a:solidFill>
                  <a:srgbClr val="58585A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zh-CN" altLang="en-US">
                  <a:latin typeface="Calibri" pitchFamily="34" charset="0"/>
                </a:endParaRPr>
              </a:p>
            </p:txBody>
          </p:sp>
        </p:grpSp>
        <p:grpSp>
          <p:nvGrpSpPr>
            <p:cNvPr id="11272" name="Group 13"/>
            <p:cNvGrpSpPr>
              <a:grpSpLocks/>
            </p:cNvGrpSpPr>
            <p:nvPr/>
          </p:nvGrpSpPr>
          <p:grpSpPr bwMode="auto">
            <a:xfrm>
              <a:off x="539750" y="3509963"/>
              <a:ext cx="3978275" cy="735012"/>
              <a:chOff x="1189" y="1671"/>
              <a:chExt cx="3368" cy="781"/>
            </a:xfrm>
          </p:grpSpPr>
          <p:sp>
            <p:nvSpPr>
              <p:cNvPr id="11323" name="Oval 11"/>
              <p:cNvSpPr>
                <a:spLocks noChangeArrowheads="1"/>
              </p:cNvSpPr>
              <p:nvPr/>
            </p:nvSpPr>
            <p:spPr bwMode="auto">
              <a:xfrm>
                <a:off x="1189" y="1671"/>
                <a:ext cx="3368" cy="781"/>
              </a:xfrm>
              <a:prstGeom prst="ellipse">
                <a:avLst/>
              </a:prstGeom>
              <a:solidFill>
                <a:srgbClr val="CCFFCC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zh-CN" altLang="en-US">
                  <a:latin typeface="Calibri" pitchFamily="34" charset="0"/>
                </a:endParaRPr>
              </a:p>
            </p:txBody>
          </p:sp>
          <p:sp>
            <p:nvSpPr>
              <p:cNvPr id="11324" name="Oval 12"/>
              <p:cNvSpPr>
                <a:spLocks noChangeArrowheads="1"/>
              </p:cNvSpPr>
              <p:nvPr/>
            </p:nvSpPr>
            <p:spPr bwMode="auto">
              <a:xfrm>
                <a:off x="1189" y="1671"/>
                <a:ext cx="3368" cy="781"/>
              </a:xfrm>
              <a:prstGeom prst="ellipse">
                <a:avLst/>
              </a:prstGeom>
              <a:noFill/>
              <a:ln w="11113" cap="rnd">
                <a:solidFill>
                  <a:srgbClr val="58585A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eaLnBrk="1" hangingPunct="1"/>
                <a:endParaRPr lang="zh-CN" altLang="en-US">
                  <a:latin typeface="Calibri" pitchFamily="34" charset="0"/>
                </a:endParaRPr>
              </a:p>
            </p:txBody>
          </p:sp>
        </p:grpSp>
        <p:grpSp>
          <p:nvGrpSpPr>
            <p:cNvPr id="11273" name="Group 82"/>
            <p:cNvGrpSpPr>
              <a:grpSpLocks/>
            </p:cNvGrpSpPr>
            <p:nvPr/>
          </p:nvGrpSpPr>
          <p:grpSpPr bwMode="auto">
            <a:xfrm>
              <a:off x="2268538" y="2573338"/>
              <a:ext cx="409575" cy="1384300"/>
              <a:chOff x="1955" y="1262"/>
              <a:chExt cx="258" cy="872"/>
            </a:xfrm>
          </p:grpSpPr>
          <p:grpSp>
            <p:nvGrpSpPr>
              <p:cNvPr id="11305" name="Group 66"/>
              <p:cNvGrpSpPr>
                <a:grpSpLocks/>
              </p:cNvGrpSpPr>
              <p:nvPr/>
            </p:nvGrpSpPr>
            <p:grpSpPr bwMode="auto">
              <a:xfrm>
                <a:off x="2059" y="1356"/>
                <a:ext cx="49" cy="84"/>
                <a:chOff x="2059" y="1356"/>
                <a:chExt cx="49" cy="84"/>
              </a:xfrm>
            </p:grpSpPr>
            <p:sp>
              <p:nvSpPr>
                <p:cNvPr id="11321" name="Freeform 64"/>
                <p:cNvSpPr>
                  <a:spLocks/>
                </p:cNvSpPr>
                <p:nvPr/>
              </p:nvSpPr>
              <p:spPr bwMode="auto">
                <a:xfrm>
                  <a:off x="2059" y="1356"/>
                  <a:ext cx="49" cy="84"/>
                </a:xfrm>
                <a:custGeom>
                  <a:avLst/>
                  <a:gdLst>
                    <a:gd name="T0" fmla="*/ 10 w 49"/>
                    <a:gd name="T1" fmla="*/ 18 h 84"/>
                    <a:gd name="T2" fmla="*/ 26 w 49"/>
                    <a:gd name="T3" fmla="*/ 0 h 84"/>
                    <a:gd name="T4" fmla="*/ 45 w 49"/>
                    <a:gd name="T5" fmla="*/ 18 h 84"/>
                    <a:gd name="T6" fmla="*/ 49 w 49"/>
                    <a:gd name="T7" fmla="*/ 68 h 84"/>
                    <a:gd name="T8" fmla="*/ 26 w 49"/>
                    <a:gd name="T9" fmla="*/ 84 h 84"/>
                    <a:gd name="T10" fmla="*/ 0 w 49"/>
                    <a:gd name="T11" fmla="*/ 68 h 84"/>
                    <a:gd name="T12" fmla="*/ 10 w 49"/>
                    <a:gd name="T13" fmla="*/ 18 h 8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49"/>
                    <a:gd name="T22" fmla="*/ 0 h 84"/>
                    <a:gd name="T23" fmla="*/ 49 w 49"/>
                    <a:gd name="T24" fmla="*/ 84 h 8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49" h="84">
                      <a:moveTo>
                        <a:pt x="10" y="18"/>
                      </a:moveTo>
                      <a:lnTo>
                        <a:pt x="26" y="0"/>
                      </a:lnTo>
                      <a:lnTo>
                        <a:pt x="45" y="18"/>
                      </a:lnTo>
                      <a:lnTo>
                        <a:pt x="49" y="68"/>
                      </a:lnTo>
                      <a:lnTo>
                        <a:pt x="26" y="84"/>
                      </a:lnTo>
                      <a:lnTo>
                        <a:pt x="0" y="68"/>
                      </a:lnTo>
                      <a:lnTo>
                        <a:pt x="10" y="1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22" name="Freeform 65"/>
                <p:cNvSpPr>
                  <a:spLocks/>
                </p:cNvSpPr>
                <p:nvPr/>
              </p:nvSpPr>
              <p:spPr bwMode="auto">
                <a:xfrm>
                  <a:off x="2059" y="1356"/>
                  <a:ext cx="49" cy="84"/>
                </a:xfrm>
                <a:custGeom>
                  <a:avLst/>
                  <a:gdLst>
                    <a:gd name="T0" fmla="*/ 10 w 49"/>
                    <a:gd name="T1" fmla="*/ 18 h 84"/>
                    <a:gd name="T2" fmla="*/ 26 w 49"/>
                    <a:gd name="T3" fmla="*/ 0 h 84"/>
                    <a:gd name="T4" fmla="*/ 45 w 49"/>
                    <a:gd name="T5" fmla="*/ 18 h 84"/>
                    <a:gd name="T6" fmla="*/ 49 w 49"/>
                    <a:gd name="T7" fmla="*/ 68 h 84"/>
                    <a:gd name="T8" fmla="*/ 26 w 49"/>
                    <a:gd name="T9" fmla="*/ 84 h 84"/>
                    <a:gd name="T10" fmla="*/ 0 w 49"/>
                    <a:gd name="T11" fmla="*/ 68 h 84"/>
                    <a:gd name="T12" fmla="*/ 10 w 49"/>
                    <a:gd name="T13" fmla="*/ 18 h 8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49"/>
                    <a:gd name="T22" fmla="*/ 0 h 84"/>
                    <a:gd name="T23" fmla="*/ 49 w 49"/>
                    <a:gd name="T24" fmla="*/ 84 h 8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49" h="84">
                      <a:moveTo>
                        <a:pt x="10" y="18"/>
                      </a:moveTo>
                      <a:lnTo>
                        <a:pt x="26" y="0"/>
                      </a:lnTo>
                      <a:lnTo>
                        <a:pt x="45" y="18"/>
                      </a:lnTo>
                      <a:lnTo>
                        <a:pt x="49" y="68"/>
                      </a:lnTo>
                      <a:lnTo>
                        <a:pt x="26" y="84"/>
                      </a:lnTo>
                      <a:lnTo>
                        <a:pt x="0" y="68"/>
                      </a:lnTo>
                      <a:lnTo>
                        <a:pt x="10" y="18"/>
                      </a:lnTo>
                      <a:close/>
                    </a:path>
                  </a:pathLst>
                </a:custGeom>
                <a:noFill/>
                <a:ln w="22225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1306" name="Freeform 67"/>
              <p:cNvSpPr>
                <a:spLocks/>
              </p:cNvSpPr>
              <p:nvPr/>
            </p:nvSpPr>
            <p:spPr bwMode="auto">
              <a:xfrm>
                <a:off x="1955" y="1999"/>
                <a:ext cx="258" cy="65"/>
              </a:xfrm>
              <a:custGeom>
                <a:avLst/>
                <a:gdLst>
                  <a:gd name="T0" fmla="*/ 0 w 258"/>
                  <a:gd name="T1" fmla="*/ 65 h 65"/>
                  <a:gd name="T2" fmla="*/ 130 w 258"/>
                  <a:gd name="T3" fmla="*/ 0 h 65"/>
                  <a:gd name="T4" fmla="*/ 258 w 258"/>
                  <a:gd name="T5" fmla="*/ 65 h 65"/>
                  <a:gd name="T6" fmla="*/ 0 60000 65536"/>
                  <a:gd name="T7" fmla="*/ 0 60000 65536"/>
                  <a:gd name="T8" fmla="*/ 0 60000 65536"/>
                  <a:gd name="T9" fmla="*/ 0 w 258"/>
                  <a:gd name="T10" fmla="*/ 0 h 65"/>
                  <a:gd name="T11" fmla="*/ 258 w 258"/>
                  <a:gd name="T12" fmla="*/ 65 h 6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58" h="65">
                    <a:moveTo>
                      <a:pt x="0" y="65"/>
                    </a:moveTo>
                    <a:lnTo>
                      <a:pt x="130" y="0"/>
                    </a:lnTo>
                    <a:lnTo>
                      <a:pt x="258" y="65"/>
                    </a:ln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07" name="Freeform 68"/>
              <p:cNvSpPr>
                <a:spLocks/>
              </p:cNvSpPr>
              <p:nvPr/>
            </p:nvSpPr>
            <p:spPr bwMode="auto">
              <a:xfrm>
                <a:off x="1955" y="1322"/>
                <a:ext cx="258" cy="812"/>
              </a:xfrm>
              <a:custGeom>
                <a:avLst/>
                <a:gdLst>
                  <a:gd name="T0" fmla="*/ 130 w 258"/>
                  <a:gd name="T1" fmla="*/ 0 h 812"/>
                  <a:gd name="T2" fmla="*/ 130 w 258"/>
                  <a:gd name="T3" fmla="*/ 812 h 812"/>
                  <a:gd name="T4" fmla="*/ 0 w 258"/>
                  <a:gd name="T5" fmla="*/ 742 h 812"/>
                  <a:gd name="T6" fmla="*/ 130 w 258"/>
                  <a:gd name="T7" fmla="*/ 0 h 812"/>
                  <a:gd name="T8" fmla="*/ 258 w 258"/>
                  <a:gd name="T9" fmla="*/ 742 h 812"/>
                  <a:gd name="T10" fmla="*/ 130 w 258"/>
                  <a:gd name="T11" fmla="*/ 812 h 81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58"/>
                  <a:gd name="T19" fmla="*/ 0 h 812"/>
                  <a:gd name="T20" fmla="*/ 258 w 258"/>
                  <a:gd name="T21" fmla="*/ 812 h 81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58" h="812">
                    <a:moveTo>
                      <a:pt x="130" y="0"/>
                    </a:moveTo>
                    <a:lnTo>
                      <a:pt x="130" y="812"/>
                    </a:lnTo>
                    <a:lnTo>
                      <a:pt x="0" y="742"/>
                    </a:lnTo>
                    <a:lnTo>
                      <a:pt x="130" y="0"/>
                    </a:lnTo>
                    <a:lnTo>
                      <a:pt x="258" y="742"/>
                    </a:lnTo>
                    <a:lnTo>
                      <a:pt x="130" y="812"/>
                    </a:ln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08" name="Freeform 69"/>
              <p:cNvSpPr>
                <a:spLocks/>
              </p:cNvSpPr>
              <p:nvPr/>
            </p:nvSpPr>
            <p:spPr bwMode="auto">
              <a:xfrm>
                <a:off x="2055" y="1509"/>
                <a:ext cx="61" cy="16"/>
              </a:xfrm>
              <a:custGeom>
                <a:avLst/>
                <a:gdLst>
                  <a:gd name="T0" fmla="*/ 0 w 61"/>
                  <a:gd name="T1" fmla="*/ 0 h 16"/>
                  <a:gd name="T2" fmla="*/ 29 w 61"/>
                  <a:gd name="T3" fmla="*/ 16 h 16"/>
                  <a:gd name="T4" fmla="*/ 61 w 61"/>
                  <a:gd name="T5" fmla="*/ 0 h 16"/>
                  <a:gd name="T6" fmla="*/ 0 60000 65536"/>
                  <a:gd name="T7" fmla="*/ 0 60000 65536"/>
                  <a:gd name="T8" fmla="*/ 0 60000 65536"/>
                  <a:gd name="T9" fmla="*/ 0 w 61"/>
                  <a:gd name="T10" fmla="*/ 0 h 16"/>
                  <a:gd name="T11" fmla="*/ 61 w 61"/>
                  <a:gd name="T12" fmla="*/ 16 h 1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61" h="16">
                    <a:moveTo>
                      <a:pt x="0" y="0"/>
                    </a:moveTo>
                    <a:lnTo>
                      <a:pt x="29" y="16"/>
                    </a:lnTo>
                    <a:lnTo>
                      <a:pt x="61" y="0"/>
                    </a:ln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09" name="Freeform 70"/>
              <p:cNvSpPr>
                <a:spLocks/>
              </p:cNvSpPr>
              <p:nvPr/>
            </p:nvSpPr>
            <p:spPr bwMode="auto">
              <a:xfrm>
                <a:off x="2041" y="1570"/>
                <a:ext cx="90" cy="25"/>
              </a:xfrm>
              <a:custGeom>
                <a:avLst/>
                <a:gdLst>
                  <a:gd name="T0" fmla="*/ 0 w 90"/>
                  <a:gd name="T1" fmla="*/ 0 h 25"/>
                  <a:gd name="T2" fmla="*/ 44 w 90"/>
                  <a:gd name="T3" fmla="*/ 25 h 25"/>
                  <a:gd name="T4" fmla="*/ 90 w 90"/>
                  <a:gd name="T5" fmla="*/ 0 h 25"/>
                  <a:gd name="T6" fmla="*/ 0 60000 65536"/>
                  <a:gd name="T7" fmla="*/ 0 60000 65536"/>
                  <a:gd name="T8" fmla="*/ 0 60000 65536"/>
                  <a:gd name="T9" fmla="*/ 0 w 90"/>
                  <a:gd name="T10" fmla="*/ 0 h 25"/>
                  <a:gd name="T11" fmla="*/ 90 w 90"/>
                  <a:gd name="T12" fmla="*/ 25 h 2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90" h="25">
                    <a:moveTo>
                      <a:pt x="0" y="0"/>
                    </a:moveTo>
                    <a:lnTo>
                      <a:pt x="44" y="25"/>
                    </a:lnTo>
                    <a:lnTo>
                      <a:pt x="90" y="0"/>
                    </a:ln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10" name="Freeform 71"/>
              <p:cNvSpPr>
                <a:spLocks/>
              </p:cNvSpPr>
              <p:nvPr/>
            </p:nvSpPr>
            <p:spPr bwMode="auto">
              <a:xfrm>
                <a:off x="2032" y="1633"/>
                <a:ext cx="109" cy="27"/>
              </a:xfrm>
              <a:custGeom>
                <a:avLst/>
                <a:gdLst>
                  <a:gd name="T0" fmla="*/ 0 w 109"/>
                  <a:gd name="T1" fmla="*/ 0 h 27"/>
                  <a:gd name="T2" fmla="*/ 53 w 109"/>
                  <a:gd name="T3" fmla="*/ 27 h 27"/>
                  <a:gd name="T4" fmla="*/ 109 w 109"/>
                  <a:gd name="T5" fmla="*/ 0 h 27"/>
                  <a:gd name="T6" fmla="*/ 0 60000 65536"/>
                  <a:gd name="T7" fmla="*/ 0 60000 65536"/>
                  <a:gd name="T8" fmla="*/ 0 60000 65536"/>
                  <a:gd name="T9" fmla="*/ 0 w 109"/>
                  <a:gd name="T10" fmla="*/ 0 h 27"/>
                  <a:gd name="T11" fmla="*/ 109 w 109"/>
                  <a:gd name="T12" fmla="*/ 27 h 2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9" h="27">
                    <a:moveTo>
                      <a:pt x="0" y="0"/>
                    </a:moveTo>
                    <a:lnTo>
                      <a:pt x="53" y="27"/>
                    </a:lnTo>
                    <a:lnTo>
                      <a:pt x="109" y="0"/>
                    </a:ln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11" name="Freeform 72"/>
              <p:cNvSpPr>
                <a:spLocks/>
              </p:cNvSpPr>
              <p:nvPr/>
            </p:nvSpPr>
            <p:spPr bwMode="auto">
              <a:xfrm>
                <a:off x="2020" y="1693"/>
                <a:ext cx="131" cy="34"/>
              </a:xfrm>
              <a:custGeom>
                <a:avLst/>
                <a:gdLst>
                  <a:gd name="T0" fmla="*/ 0 w 131"/>
                  <a:gd name="T1" fmla="*/ 0 h 34"/>
                  <a:gd name="T2" fmla="*/ 65 w 131"/>
                  <a:gd name="T3" fmla="*/ 34 h 34"/>
                  <a:gd name="T4" fmla="*/ 131 w 131"/>
                  <a:gd name="T5" fmla="*/ 0 h 34"/>
                  <a:gd name="T6" fmla="*/ 0 60000 65536"/>
                  <a:gd name="T7" fmla="*/ 0 60000 65536"/>
                  <a:gd name="T8" fmla="*/ 0 60000 65536"/>
                  <a:gd name="T9" fmla="*/ 0 w 131"/>
                  <a:gd name="T10" fmla="*/ 0 h 34"/>
                  <a:gd name="T11" fmla="*/ 131 w 131"/>
                  <a:gd name="T12" fmla="*/ 34 h 3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31" h="34">
                    <a:moveTo>
                      <a:pt x="0" y="0"/>
                    </a:moveTo>
                    <a:lnTo>
                      <a:pt x="65" y="34"/>
                    </a:lnTo>
                    <a:lnTo>
                      <a:pt x="131" y="0"/>
                    </a:ln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12" name="Freeform 73"/>
              <p:cNvSpPr>
                <a:spLocks/>
              </p:cNvSpPr>
              <p:nvPr/>
            </p:nvSpPr>
            <p:spPr bwMode="auto">
              <a:xfrm>
                <a:off x="2011" y="1757"/>
                <a:ext cx="149" cy="40"/>
              </a:xfrm>
              <a:custGeom>
                <a:avLst/>
                <a:gdLst>
                  <a:gd name="T0" fmla="*/ 0 w 149"/>
                  <a:gd name="T1" fmla="*/ 0 h 40"/>
                  <a:gd name="T2" fmla="*/ 73 w 149"/>
                  <a:gd name="T3" fmla="*/ 40 h 40"/>
                  <a:gd name="T4" fmla="*/ 149 w 149"/>
                  <a:gd name="T5" fmla="*/ 0 h 40"/>
                  <a:gd name="T6" fmla="*/ 0 60000 65536"/>
                  <a:gd name="T7" fmla="*/ 0 60000 65536"/>
                  <a:gd name="T8" fmla="*/ 0 60000 65536"/>
                  <a:gd name="T9" fmla="*/ 0 w 149"/>
                  <a:gd name="T10" fmla="*/ 0 h 40"/>
                  <a:gd name="T11" fmla="*/ 149 w 149"/>
                  <a:gd name="T12" fmla="*/ 40 h 4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49" h="40">
                    <a:moveTo>
                      <a:pt x="0" y="0"/>
                    </a:moveTo>
                    <a:lnTo>
                      <a:pt x="73" y="40"/>
                    </a:lnTo>
                    <a:lnTo>
                      <a:pt x="149" y="0"/>
                    </a:ln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13" name="Freeform 74"/>
              <p:cNvSpPr>
                <a:spLocks/>
              </p:cNvSpPr>
              <p:nvPr/>
            </p:nvSpPr>
            <p:spPr bwMode="auto">
              <a:xfrm>
                <a:off x="1998" y="1817"/>
                <a:ext cx="172" cy="45"/>
              </a:xfrm>
              <a:custGeom>
                <a:avLst/>
                <a:gdLst>
                  <a:gd name="T0" fmla="*/ 0 w 172"/>
                  <a:gd name="T1" fmla="*/ 0 h 45"/>
                  <a:gd name="T2" fmla="*/ 87 w 172"/>
                  <a:gd name="T3" fmla="*/ 45 h 45"/>
                  <a:gd name="T4" fmla="*/ 172 w 172"/>
                  <a:gd name="T5" fmla="*/ 0 h 45"/>
                  <a:gd name="T6" fmla="*/ 0 60000 65536"/>
                  <a:gd name="T7" fmla="*/ 0 60000 65536"/>
                  <a:gd name="T8" fmla="*/ 0 60000 65536"/>
                  <a:gd name="T9" fmla="*/ 0 w 172"/>
                  <a:gd name="T10" fmla="*/ 0 h 45"/>
                  <a:gd name="T11" fmla="*/ 172 w 172"/>
                  <a:gd name="T12" fmla="*/ 45 h 4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72" h="45">
                    <a:moveTo>
                      <a:pt x="0" y="0"/>
                    </a:moveTo>
                    <a:lnTo>
                      <a:pt x="87" y="45"/>
                    </a:lnTo>
                    <a:lnTo>
                      <a:pt x="172" y="0"/>
                    </a:ln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14" name="Freeform 75"/>
              <p:cNvSpPr>
                <a:spLocks/>
              </p:cNvSpPr>
              <p:nvPr/>
            </p:nvSpPr>
            <p:spPr bwMode="auto">
              <a:xfrm>
                <a:off x="1989" y="1879"/>
                <a:ext cx="195" cy="53"/>
              </a:xfrm>
              <a:custGeom>
                <a:avLst/>
                <a:gdLst>
                  <a:gd name="T0" fmla="*/ 0 w 195"/>
                  <a:gd name="T1" fmla="*/ 0 h 53"/>
                  <a:gd name="T2" fmla="*/ 96 w 195"/>
                  <a:gd name="T3" fmla="*/ 53 h 53"/>
                  <a:gd name="T4" fmla="*/ 195 w 195"/>
                  <a:gd name="T5" fmla="*/ 0 h 53"/>
                  <a:gd name="T6" fmla="*/ 0 60000 65536"/>
                  <a:gd name="T7" fmla="*/ 0 60000 65536"/>
                  <a:gd name="T8" fmla="*/ 0 60000 65536"/>
                  <a:gd name="T9" fmla="*/ 0 w 195"/>
                  <a:gd name="T10" fmla="*/ 0 h 53"/>
                  <a:gd name="T11" fmla="*/ 195 w 195"/>
                  <a:gd name="T12" fmla="*/ 53 h 5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95" h="53">
                    <a:moveTo>
                      <a:pt x="0" y="0"/>
                    </a:moveTo>
                    <a:lnTo>
                      <a:pt x="96" y="53"/>
                    </a:lnTo>
                    <a:lnTo>
                      <a:pt x="195" y="0"/>
                    </a:ln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15" name="Freeform 76"/>
              <p:cNvSpPr>
                <a:spLocks/>
              </p:cNvSpPr>
              <p:nvPr/>
            </p:nvSpPr>
            <p:spPr bwMode="auto">
              <a:xfrm>
                <a:off x="1975" y="1941"/>
                <a:ext cx="223" cy="58"/>
              </a:xfrm>
              <a:custGeom>
                <a:avLst/>
                <a:gdLst>
                  <a:gd name="T0" fmla="*/ 0 w 223"/>
                  <a:gd name="T1" fmla="*/ 0 h 58"/>
                  <a:gd name="T2" fmla="*/ 110 w 223"/>
                  <a:gd name="T3" fmla="*/ 58 h 58"/>
                  <a:gd name="T4" fmla="*/ 223 w 223"/>
                  <a:gd name="T5" fmla="*/ 0 h 58"/>
                  <a:gd name="T6" fmla="*/ 0 60000 65536"/>
                  <a:gd name="T7" fmla="*/ 0 60000 65536"/>
                  <a:gd name="T8" fmla="*/ 0 60000 65536"/>
                  <a:gd name="T9" fmla="*/ 0 w 223"/>
                  <a:gd name="T10" fmla="*/ 0 h 58"/>
                  <a:gd name="T11" fmla="*/ 223 w 223"/>
                  <a:gd name="T12" fmla="*/ 58 h 5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3" h="58">
                    <a:moveTo>
                      <a:pt x="0" y="0"/>
                    </a:moveTo>
                    <a:lnTo>
                      <a:pt x="110" y="58"/>
                    </a:lnTo>
                    <a:lnTo>
                      <a:pt x="223" y="0"/>
                    </a:ln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16" name="Freeform 77"/>
              <p:cNvSpPr>
                <a:spLocks/>
              </p:cNvSpPr>
              <p:nvPr/>
            </p:nvSpPr>
            <p:spPr bwMode="auto">
              <a:xfrm>
                <a:off x="1967" y="2003"/>
                <a:ext cx="237" cy="61"/>
              </a:xfrm>
              <a:custGeom>
                <a:avLst/>
                <a:gdLst>
                  <a:gd name="T0" fmla="*/ 0 w 237"/>
                  <a:gd name="T1" fmla="*/ 0 h 61"/>
                  <a:gd name="T2" fmla="*/ 119 w 237"/>
                  <a:gd name="T3" fmla="*/ 61 h 61"/>
                  <a:gd name="T4" fmla="*/ 237 w 237"/>
                  <a:gd name="T5" fmla="*/ 0 h 61"/>
                  <a:gd name="T6" fmla="*/ 0 60000 65536"/>
                  <a:gd name="T7" fmla="*/ 0 60000 65536"/>
                  <a:gd name="T8" fmla="*/ 0 60000 65536"/>
                  <a:gd name="T9" fmla="*/ 0 w 237"/>
                  <a:gd name="T10" fmla="*/ 0 h 61"/>
                  <a:gd name="T11" fmla="*/ 237 w 237"/>
                  <a:gd name="T12" fmla="*/ 61 h 6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7" h="61">
                    <a:moveTo>
                      <a:pt x="0" y="0"/>
                    </a:moveTo>
                    <a:lnTo>
                      <a:pt x="119" y="61"/>
                    </a:lnTo>
                    <a:lnTo>
                      <a:pt x="237" y="0"/>
                    </a:ln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17" name="Freeform 78"/>
              <p:cNvSpPr>
                <a:spLocks/>
              </p:cNvSpPr>
              <p:nvPr/>
            </p:nvSpPr>
            <p:spPr bwMode="auto">
              <a:xfrm>
                <a:off x="2059" y="1356"/>
                <a:ext cx="49" cy="84"/>
              </a:xfrm>
              <a:custGeom>
                <a:avLst/>
                <a:gdLst>
                  <a:gd name="T0" fmla="*/ 10 w 49"/>
                  <a:gd name="T1" fmla="*/ 18 h 84"/>
                  <a:gd name="T2" fmla="*/ 26 w 49"/>
                  <a:gd name="T3" fmla="*/ 0 h 84"/>
                  <a:gd name="T4" fmla="*/ 45 w 49"/>
                  <a:gd name="T5" fmla="*/ 18 h 84"/>
                  <a:gd name="T6" fmla="*/ 49 w 49"/>
                  <a:gd name="T7" fmla="*/ 68 h 84"/>
                  <a:gd name="T8" fmla="*/ 26 w 49"/>
                  <a:gd name="T9" fmla="*/ 84 h 84"/>
                  <a:gd name="T10" fmla="*/ 0 w 49"/>
                  <a:gd name="T11" fmla="*/ 68 h 84"/>
                  <a:gd name="T12" fmla="*/ 10 w 49"/>
                  <a:gd name="T13" fmla="*/ 18 h 8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9"/>
                  <a:gd name="T22" fmla="*/ 0 h 84"/>
                  <a:gd name="T23" fmla="*/ 49 w 49"/>
                  <a:gd name="T24" fmla="*/ 84 h 8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9" h="84">
                    <a:moveTo>
                      <a:pt x="10" y="18"/>
                    </a:moveTo>
                    <a:lnTo>
                      <a:pt x="26" y="0"/>
                    </a:lnTo>
                    <a:lnTo>
                      <a:pt x="45" y="18"/>
                    </a:lnTo>
                    <a:lnTo>
                      <a:pt x="49" y="68"/>
                    </a:lnTo>
                    <a:lnTo>
                      <a:pt x="26" y="84"/>
                    </a:lnTo>
                    <a:lnTo>
                      <a:pt x="0" y="68"/>
                    </a:lnTo>
                    <a:lnTo>
                      <a:pt x="10" y="18"/>
                    </a:ln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18" name="Line 79"/>
              <p:cNvSpPr>
                <a:spLocks noChangeShapeType="1"/>
              </p:cNvSpPr>
              <p:nvPr/>
            </p:nvSpPr>
            <p:spPr bwMode="auto">
              <a:xfrm>
                <a:off x="2004" y="1328"/>
                <a:ext cx="159" cy="1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19" name="Line 80"/>
              <p:cNvSpPr>
                <a:spLocks noChangeShapeType="1"/>
              </p:cNvSpPr>
              <p:nvPr/>
            </p:nvSpPr>
            <p:spPr bwMode="auto">
              <a:xfrm>
                <a:off x="2004" y="1262"/>
                <a:ext cx="1" cy="73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20" name="Line 81"/>
              <p:cNvSpPr>
                <a:spLocks noChangeShapeType="1"/>
              </p:cNvSpPr>
              <p:nvPr/>
            </p:nvSpPr>
            <p:spPr bwMode="auto">
              <a:xfrm>
                <a:off x="2163" y="1262"/>
                <a:ext cx="1" cy="73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1274" name="Group 82"/>
            <p:cNvGrpSpPr>
              <a:grpSpLocks/>
            </p:cNvGrpSpPr>
            <p:nvPr/>
          </p:nvGrpSpPr>
          <p:grpSpPr bwMode="auto">
            <a:xfrm>
              <a:off x="6249988" y="2557463"/>
              <a:ext cx="409575" cy="1384300"/>
              <a:chOff x="1955" y="1262"/>
              <a:chExt cx="258" cy="872"/>
            </a:xfrm>
          </p:grpSpPr>
          <p:grpSp>
            <p:nvGrpSpPr>
              <p:cNvPr id="11287" name="Group 66"/>
              <p:cNvGrpSpPr>
                <a:grpSpLocks/>
              </p:cNvGrpSpPr>
              <p:nvPr/>
            </p:nvGrpSpPr>
            <p:grpSpPr bwMode="auto">
              <a:xfrm>
                <a:off x="2059" y="1356"/>
                <a:ext cx="49" cy="84"/>
                <a:chOff x="2059" y="1356"/>
                <a:chExt cx="49" cy="84"/>
              </a:xfrm>
            </p:grpSpPr>
            <p:sp>
              <p:nvSpPr>
                <p:cNvPr id="11303" name="Freeform 64"/>
                <p:cNvSpPr>
                  <a:spLocks/>
                </p:cNvSpPr>
                <p:nvPr/>
              </p:nvSpPr>
              <p:spPr bwMode="auto">
                <a:xfrm>
                  <a:off x="2059" y="1356"/>
                  <a:ext cx="49" cy="84"/>
                </a:xfrm>
                <a:custGeom>
                  <a:avLst/>
                  <a:gdLst>
                    <a:gd name="T0" fmla="*/ 10 w 49"/>
                    <a:gd name="T1" fmla="*/ 18 h 84"/>
                    <a:gd name="T2" fmla="*/ 26 w 49"/>
                    <a:gd name="T3" fmla="*/ 0 h 84"/>
                    <a:gd name="T4" fmla="*/ 45 w 49"/>
                    <a:gd name="T5" fmla="*/ 18 h 84"/>
                    <a:gd name="T6" fmla="*/ 49 w 49"/>
                    <a:gd name="T7" fmla="*/ 68 h 84"/>
                    <a:gd name="T8" fmla="*/ 26 w 49"/>
                    <a:gd name="T9" fmla="*/ 84 h 84"/>
                    <a:gd name="T10" fmla="*/ 0 w 49"/>
                    <a:gd name="T11" fmla="*/ 68 h 84"/>
                    <a:gd name="T12" fmla="*/ 10 w 49"/>
                    <a:gd name="T13" fmla="*/ 18 h 8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49"/>
                    <a:gd name="T22" fmla="*/ 0 h 84"/>
                    <a:gd name="T23" fmla="*/ 49 w 49"/>
                    <a:gd name="T24" fmla="*/ 84 h 8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49" h="84">
                      <a:moveTo>
                        <a:pt x="10" y="18"/>
                      </a:moveTo>
                      <a:lnTo>
                        <a:pt x="26" y="0"/>
                      </a:lnTo>
                      <a:lnTo>
                        <a:pt x="45" y="18"/>
                      </a:lnTo>
                      <a:lnTo>
                        <a:pt x="49" y="68"/>
                      </a:lnTo>
                      <a:lnTo>
                        <a:pt x="26" y="84"/>
                      </a:lnTo>
                      <a:lnTo>
                        <a:pt x="0" y="68"/>
                      </a:lnTo>
                      <a:lnTo>
                        <a:pt x="10" y="18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04" name="Freeform 65"/>
                <p:cNvSpPr>
                  <a:spLocks/>
                </p:cNvSpPr>
                <p:nvPr/>
              </p:nvSpPr>
              <p:spPr bwMode="auto">
                <a:xfrm>
                  <a:off x="2059" y="1356"/>
                  <a:ext cx="49" cy="84"/>
                </a:xfrm>
                <a:custGeom>
                  <a:avLst/>
                  <a:gdLst>
                    <a:gd name="T0" fmla="*/ 10 w 49"/>
                    <a:gd name="T1" fmla="*/ 18 h 84"/>
                    <a:gd name="T2" fmla="*/ 26 w 49"/>
                    <a:gd name="T3" fmla="*/ 0 h 84"/>
                    <a:gd name="T4" fmla="*/ 45 w 49"/>
                    <a:gd name="T5" fmla="*/ 18 h 84"/>
                    <a:gd name="T6" fmla="*/ 49 w 49"/>
                    <a:gd name="T7" fmla="*/ 68 h 84"/>
                    <a:gd name="T8" fmla="*/ 26 w 49"/>
                    <a:gd name="T9" fmla="*/ 84 h 84"/>
                    <a:gd name="T10" fmla="*/ 0 w 49"/>
                    <a:gd name="T11" fmla="*/ 68 h 84"/>
                    <a:gd name="T12" fmla="*/ 10 w 49"/>
                    <a:gd name="T13" fmla="*/ 18 h 8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49"/>
                    <a:gd name="T22" fmla="*/ 0 h 84"/>
                    <a:gd name="T23" fmla="*/ 49 w 49"/>
                    <a:gd name="T24" fmla="*/ 84 h 8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49" h="84">
                      <a:moveTo>
                        <a:pt x="10" y="18"/>
                      </a:moveTo>
                      <a:lnTo>
                        <a:pt x="26" y="0"/>
                      </a:lnTo>
                      <a:lnTo>
                        <a:pt x="45" y="18"/>
                      </a:lnTo>
                      <a:lnTo>
                        <a:pt x="49" y="68"/>
                      </a:lnTo>
                      <a:lnTo>
                        <a:pt x="26" y="84"/>
                      </a:lnTo>
                      <a:lnTo>
                        <a:pt x="0" y="68"/>
                      </a:lnTo>
                      <a:lnTo>
                        <a:pt x="10" y="18"/>
                      </a:lnTo>
                      <a:close/>
                    </a:path>
                  </a:pathLst>
                </a:custGeom>
                <a:noFill/>
                <a:ln w="22225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1288" name="Freeform 67"/>
              <p:cNvSpPr>
                <a:spLocks/>
              </p:cNvSpPr>
              <p:nvPr/>
            </p:nvSpPr>
            <p:spPr bwMode="auto">
              <a:xfrm>
                <a:off x="1955" y="1999"/>
                <a:ext cx="258" cy="65"/>
              </a:xfrm>
              <a:custGeom>
                <a:avLst/>
                <a:gdLst>
                  <a:gd name="T0" fmla="*/ 0 w 258"/>
                  <a:gd name="T1" fmla="*/ 65 h 65"/>
                  <a:gd name="T2" fmla="*/ 130 w 258"/>
                  <a:gd name="T3" fmla="*/ 0 h 65"/>
                  <a:gd name="T4" fmla="*/ 258 w 258"/>
                  <a:gd name="T5" fmla="*/ 65 h 65"/>
                  <a:gd name="T6" fmla="*/ 0 60000 65536"/>
                  <a:gd name="T7" fmla="*/ 0 60000 65536"/>
                  <a:gd name="T8" fmla="*/ 0 60000 65536"/>
                  <a:gd name="T9" fmla="*/ 0 w 258"/>
                  <a:gd name="T10" fmla="*/ 0 h 65"/>
                  <a:gd name="T11" fmla="*/ 258 w 258"/>
                  <a:gd name="T12" fmla="*/ 65 h 6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58" h="65">
                    <a:moveTo>
                      <a:pt x="0" y="65"/>
                    </a:moveTo>
                    <a:lnTo>
                      <a:pt x="130" y="0"/>
                    </a:lnTo>
                    <a:lnTo>
                      <a:pt x="258" y="65"/>
                    </a:ln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89" name="Freeform 68"/>
              <p:cNvSpPr>
                <a:spLocks/>
              </p:cNvSpPr>
              <p:nvPr/>
            </p:nvSpPr>
            <p:spPr bwMode="auto">
              <a:xfrm>
                <a:off x="1955" y="1322"/>
                <a:ext cx="258" cy="812"/>
              </a:xfrm>
              <a:custGeom>
                <a:avLst/>
                <a:gdLst>
                  <a:gd name="T0" fmla="*/ 130 w 258"/>
                  <a:gd name="T1" fmla="*/ 0 h 812"/>
                  <a:gd name="T2" fmla="*/ 130 w 258"/>
                  <a:gd name="T3" fmla="*/ 812 h 812"/>
                  <a:gd name="T4" fmla="*/ 0 w 258"/>
                  <a:gd name="T5" fmla="*/ 742 h 812"/>
                  <a:gd name="T6" fmla="*/ 130 w 258"/>
                  <a:gd name="T7" fmla="*/ 0 h 812"/>
                  <a:gd name="T8" fmla="*/ 258 w 258"/>
                  <a:gd name="T9" fmla="*/ 742 h 812"/>
                  <a:gd name="T10" fmla="*/ 130 w 258"/>
                  <a:gd name="T11" fmla="*/ 812 h 81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58"/>
                  <a:gd name="T19" fmla="*/ 0 h 812"/>
                  <a:gd name="T20" fmla="*/ 258 w 258"/>
                  <a:gd name="T21" fmla="*/ 812 h 81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58" h="812">
                    <a:moveTo>
                      <a:pt x="130" y="0"/>
                    </a:moveTo>
                    <a:lnTo>
                      <a:pt x="130" y="812"/>
                    </a:lnTo>
                    <a:lnTo>
                      <a:pt x="0" y="742"/>
                    </a:lnTo>
                    <a:lnTo>
                      <a:pt x="130" y="0"/>
                    </a:lnTo>
                    <a:lnTo>
                      <a:pt x="258" y="742"/>
                    </a:lnTo>
                    <a:lnTo>
                      <a:pt x="130" y="812"/>
                    </a:ln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90" name="Freeform 69"/>
              <p:cNvSpPr>
                <a:spLocks/>
              </p:cNvSpPr>
              <p:nvPr/>
            </p:nvSpPr>
            <p:spPr bwMode="auto">
              <a:xfrm>
                <a:off x="2055" y="1509"/>
                <a:ext cx="61" cy="16"/>
              </a:xfrm>
              <a:custGeom>
                <a:avLst/>
                <a:gdLst>
                  <a:gd name="T0" fmla="*/ 0 w 61"/>
                  <a:gd name="T1" fmla="*/ 0 h 16"/>
                  <a:gd name="T2" fmla="*/ 29 w 61"/>
                  <a:gd name="T3" fmla="*/ 16 h 16"/>
                  <a:gd name="T4" fmla="*/ 61 w 61"/>
                  <a:gd name="T5" fmla="*/ 0 h 16"/>
                  <a:gd name="T6" fmla="*/ 0 60000 65536"/>
                  <a:gd name="T7" fmla="*/ 0 60000 65536"/>
                  <a:gd name="T8" fmla="*/ 0 60000 65536"/>
                  <a:gd name="T9" fmla="*/ 0 w 61"/>
                  <a:gd name="T10" fmla="*/ 0 h 16"/>
                  <a:gd name="T11" fmla="*/ 61 w 61"/>
                  <a:gd name="T12" fmla="*/ 16 h 1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61" h="16">
                    <a:moveTo>
                      <a:pt x="0" y="0"/>
                    </a:moveTo>
                    <a:lnTo>
                      <a:pt x="29" y="16"/>
                    </a:lnTo>
                    <a:lnTo>
                      <a:pt x="61" y="0"/>
                    </a:ln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91" name="Freeform 70"/>
              <p:cNvSpPr>
                <a:spLocks/>
              </p:cNvSpPr>
              <p:nvPr/>
            </p:nvSpPr>
            <p:spPr bwMode="auto">
              <a:xfrm>
                <a:off x="2041" y="1570"/>
                <a:ext cx="90" cy="25"/>
              </a:xfrm>
              <a:custGeom>
                <a:avLst/>
                <a:gdLst>
                  <a:gd name="T0" fmla="*/ 0 w 90"/>
                  <a:gd name="T1" fmla="*/ 0 h 25"/>
                  <a:gd name="T2" fmla="*/ 44 w 90"/>
                  <a:gd name="T3" fmla="*/ 25 h 25"/>
                  <a:gd name="T4" fmla="*/ 90 w 90"/>
                  <a:gd name="T5" fmla="*/ 0 h 25"/>
                  <a:gd name="T6" fmla="*/ 0 60000 65536"/>
                  <a:gd name="T7" fmla="*/ 0 60000 65536"/>
                  <a:gd name="T8" fmla="*/ 0 60000 65536"/>
                  <a:gd name="T9" fmla="*/ 0 w 90"/>
                  <a:gd name="T10" fmla="*/ 0 h 25"/>
                  <a:gd name="T11" fmla="*/ 90 w 90"/>
                  <a:gd name="T12" fmla="*/ 25 h 2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90" h="25">
                    <a:moveTo>
                      <a:pt x="0" y="0"/>
                    </a:moveTo>
                    <a:lnTo>
                      <a:pt x="44" y="25"/>
                    </a:lnTo>
                    <a:lnTo>
                      <a:pt x="90" y="0"/>
                    </a:ln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92" name="Freeform 71"/>
              <p:cNvSpPr>
                <a:spLocks/>
              </p:cNvSpPr>
              <p:nvPr/>
            </p:nvSpPr>
            <p:spPr bwMode="auto">
              <a:xfrm>
                <a:off x="2032" y="1633"/>
                <a:ext cx="109" cy="27"/>
              </a:xfrm>
              <a:custGeom>
                <a:avLst/>
                <a:gdLst>
                  <a:gd name="T0" fmla="*/ 0 w 109"/>
                  <a:gd name="T1" fmla="*/ 0 h 27"/>
                  <a:gd name="T2" fmla="*/ 53 w 109"/>
                  <a:gd name="T3" fmla="*/ 27 h 27"/>
                  <a:gd name="T4" fmla="*/ 109 w 109"/>
                  <a:gd name="T5" fmla="*/ 0 h 27"/>
                  <a:gd name="T6" fmla="*/ 0 60000 65536"/>
                  <a:gd name="T7" fmla="*/ 0 60000 65536"/>
                  <a:gd name="T8" fmla="*/ 0 60000 65536"/>
                  <a:gd name="T9" fmla="*/ 0 w 109"/>
                  <a:gd name="T10" fmla="*/ 0 h 27"/>
                  <a:gd name="T11" fmla="*/ 109 w 109"/>
                  <a:gd name="T12" fmla="*/ 27 h 2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09" h="27">
                    <a:moveTo>
                      <a:pt x="0" y="0"/>
                    </a:moveTo>
                    <a:lnTo>
                      <a:pt x="53" y="27"/>
                    </a:lnTo>
                    <a:lnTo>
                      <a:pt x="109" y="0"/>
                    </a:ln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93" name="Freeform 72"/>
              <p:cNvSpPr>
                <a:spLocks/>
              </p:cNvSpPr>
              <p:nvPr/>
            </p:nvSpPr>
            <p:spPr bwMode="auto">
              <a:xfrm>
                <a:off x="2020" y="1693"/>
                <a:ext cx="131" cy="34"/>
              </a:xfrm>
              <a:custGeom>
                <a:avLst/>
                <a:gdLst>
                  <a:gd name="T0" fmla="*/ 0 w 131"/>
                  <a:gd name="T1" fmla="*/ 0 h 34"/>
                  <a:gd name="T2" fmla="*/ 65 w 131"/>
                  <a:gd name="T3" fmla="*/ 34 h 34"/>
                  <a:gd name="T4" fmla="*/ 131 w 131"/>
                  <a:gd name="T5" fmla="*/ 0 h 34"/>
                  <a:gd name="T6" fmla="*/ 0 60000 65536"/>
                  <a:gd name="T7" fmla="*/ 0 60000 65536"/>
                  <a:gd name="T8" fmla="*/ 0 60000 65536"/>
                  <a:gd name="T9" fmla="*/ 0 w 131"/>
                  <a:gd name="T10" fmla="*/ 0 h 34"/>
                  <a:gd name="T11" fmla="*/ 131 w 131"/>
                  <a:gd name="T12" fmla="*/ 34 h 3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31" h="34">
                    <a:moveTo>
                      <a:pt x="0" y="0"/>
                    </a:moveTo>
                    <a:lnTo>
                      <a:pt x="65" y="34"/>
                    </a:lnTo>
                    <a:lnTo>
                      <a:pt x="131" y="0"/>
                    </a:ln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94" name="Freeform 73"/>
              <p:cNvSpPr>
                <a:spLocks/>
              </p:cNvSpPr>
              <p:nvPr/>
            </p:nvSpPr>
            <p:spPr bwMode="auto">
              <a:xfrm>
                <a:off x="2011" y="1757"/>
                <a:ext cx="149" cy="40"/>
              </a:xfrm>
              <a:custGeom>
                <a:avLst/>
                <a:gdLst>
                  <a:gd name="T0" fmla="*/ 0 w 149"/>
                  <a:gd name="T1" fmla="*/ 0 h 40"/>
                  <a:gd name="T2" fmla="*/ 73 w 149"/>
                  <a:gd name="T3" fmla="*/ 40 h 40"/>
                  <a:gd name="T4" fmla="*/ 149 w 149"/>
                  <a:gd name="T5" fmla="*/ 0 h 40"/>
                  <a:gd name="T6" fmla="*/ 0 60000 65536"/>
                  <a:gd name="T7" fmla="*/ 0 60000 65536"/>
                  <a:gd name="T8" fmla="*/ 0 60000 65536"/>
                  <a:gd name="T9" fmla="*/ 0 w 149"/>
                  <a:gd name="T10" fmla="*/ 0 h 40"/>
                  <a:gd name="T11" fmla="*/ 149 w 149"/>
                  <a:gd name="T12" fmla="*/ 40 h 4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49" h="40">
                    <a:moveTo>
                      <a:pt x="0" y="0"/>
                    </a:moveTo>
                    <a:lnTo>
                      <a:pt x="73" y="40"/>
                    </a:lnTo>
                    <a:lnTo>
                      <a:pt x="149" y="0"/>
                    </a:ln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95" name="Freeform 74"/>
              <p:cNvSpPr>
                <a:spLocks/>
              </p:cNvSpPr>
              <p:nvPr/>
            </p:nvSpPr>
            <p:spPr bwMode="auto">
              <a:xfrm>
                <a:off x="1998" y="1817"/>
                <a:ext cx="172" cy="45"/>
              </a:xfrm>
              <a:custGeom>
                <a:avLst/>
                <a:gdLst>
                  <a:gd name="T0" fmla="*/ 0 w 172"/>
                  <a:gd name="T1" fmla="*/ 0 h 45"/>
                  <a:gd name="T2" fmla="*/ 87 w 172"/>
                  <a:gd name="T3" fmla="*/ 45 h 45"/>
                  <a:gd name="T4" fmla="*/ 172 w 172"/>
                  <a:gd name="T5" fmla="*/ 0 h 45"/>
                  <a:gd name="T6" fmla="*/ 0 60000 65536"/>
                  <a:gd name="T7" fmla="*/ 0 60000 65536"/>
                  <a:gd name="T8" fmla="*/ 0 60000 65536"/>
                  <a:gd name="T9" fmla="*/ 0 w 172"/>
                  <a:gd name="T10" fmla="*/ 0 h 45"/>
                  <a:gd name="T11" fmla="*/ 172 w 172"/>
                  <a:gd name="T12" fmla="*/ 45 h 4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72" h="45">
                    <a:moveTo>
                      <a:pt x="0" y="0"/>
                    </a:moveTo>
                    <a:lnTo>
                      <a:pt x="87" y="45"/>
                    </a:lnTo>
                    <a:lnTo>
                      <a:pt x="172" y="0"/>
                    </a:ln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96" name="Freeform 75"/>
              <p:cNvSpPr>
                <a:spLocks/>
              </p:cNvSpPr>
              <p:nvPr/>
            </p:nvSpPr>
            <p:spPr bwMode="auto">
              <a:xfrm>
                <a:off x="1989" y="1879"/>
                <a:ext cx="195" cy="53"/>
              </a:xfrm>
              <a:custGeom>
                <a:avLst/>
                <a:gdLst>
                  <a:gd name="T0" fmla="*/ 0 w 195"/>
                  <a:gd name="T1" fmla="*/ 0 h 53"/>
                  <a:gd name="T2" fmla="*/ 96 w 195"/>
                  <a:gd name="T3" fmla="*/ 53 h 53"/>
                  <a:gd name="T4" fmla="*/ 195 w 195"/>
                  <a:gd name="T5" fmla="*/ 0 h 53"/>
                  <a:gd name="T6" fmla="*/ 0 60000 65536"/>
                  <a:gd name="T7" fmla="*/ 0 60000 65536"/>
                  <a:gd name="T8" fmla="*/ 0 60000 65536"/>
                  <a:gd name="T9" fmla="*/ 0 w 195"/>
                  <a:gd name="T10" fmla="*/ 0 h 53"/>
                  <a:gd name="T11" fmla="*/ 195 w 195"/>
                  <a:gd name="T12" fmla="*/ 53 h 5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95" h="53">
                    <a:moveTo>
                      <a:pt x="0" y="0"/>
                    </a:moveTo>
                    <a:lnTo>
                      <a:pt x="96" y="53"/>
                    </a:lnTo>
                    <a:lnTo>
                      <a:pt x="195" y="0"/>
                    </a:ln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97" name="Freeform 76"/>
              <p:cNvSpPr>
                <a:spLocks/>
              </p:cNvSpPr>
              <p:nvPr/>
            </p:nvSpPr>
            <p:spPr bwMode="auto">
              <a:xfrm>
                <a:off x="1975" y="1941"/>
                <a:ext cx="223" cy="58"/>
              </a:xfrm>
              <a:custGeom>
                <a:avLst/>
                <a:gdLst>
                  <a:gd name="T0" fmla="*/ 0 w 223"/>
                  <a:gd name="T1" fmla="*/ 0 h 58"/>
                  <a:gd name="T2" fmla="*/ 110 w 223"/>
                  <a:gd name="T3" fmla="*/ 58 h 58"/>
                  <a:gd name="T4" fmla="*/ 223 w 223"/>
                  <a:gd name="T5" fmla="*/ 0 h 58"/>
                  <a:gd name="T6" fmla="*/ 0 60000 65536"/>
                  <a:gd name="T7" fmla="*/ 0 60000 65536"/>
                  <a:gd name="T8" fmla="*/ 0 60000 65536"/>
                  <a:gd name="T9" fmla="*/ 0 w 223"/>
                  <a:gd name="T10" fmla="*/ 0 h 58"/>
                  <a:gd name="T11" fmla="*/ 223 w 223"/>
                  <a:gd name="T12" fmla="*/ 58 h 58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3" h="58">
                    <a:moveTo>
                      <a:pt x="0" y="0"/>
                    </a:moveTo>
                    <a:lnTo>
                      <a:pt x="110" y="58"/>
                    </a:lnTo>
                    <a:lnTo>
                      <a:pt x="223" y="0"/>
                    </a:ln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98" name="Freeform 77"/>
              <p:cNvSpPr>
                <a:spLocks/>
              </p:cNvSpPr>
              <p:nvPr/>
            </p:nvSpPr>
            <p:spPr bwMode="auto">
              <a:xfrm>
                <a:off x="1967" y="2003"/>
                <a:ext cx="237" cy="61"/>
              </a:xfrm>
              <a:custGeom>
                <a:avLst/>
                <a:gdLst>
                  <a:gd name="T0" fmla="*/ 0 w 237"/>
                  <a:gd name="T1" fmla="*/ 0 h 61"/>
                  <a:gd name="T2" fmla="*/ 119 w 237"/>
                  <a:gd name="T3" fmla="*/ 61 h 61"/>
                  <a:gd name="T4" fmla="*/ 237 w 237"/>
                  <a:gd name="T5" fmla="*/ 0 h 61"/>
                  <a:gd name="T6" fmla="*/ 0 60000 65536"/>
                  <a:gd name="T7" fmla="*/ 0 60000 65536"/>
                  <a:gd name="T8" fmla="*/ 0 60000 65536"/>
                  <a:gd name="T9" fmla="*/ 0 w 237"/>
                  <a:gd name="T10" fmla="*/ 0 h 61"/>
                  <a:gd name="T11" fmla="*/ 237 w 237"/>
                  <a:gd name="T12" fmla="*/ 61 h 6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37" h="61">
                    <a:moveTo>
                      <a:pt x="0" y="0"/>
                    </a:moveTo>
                    <a:lnTo>
                      <a:pt x="119" y="61"/>
                    </a:lnTo>
                    <a:lnTo>
                      <a:pt x="237" y="0"/>
                    </a:ln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299" name="Freeform 78"/>
              <p:cNvSpPr>
                <a:spLocks/>
              </p:cNvSpPr>
              <p:nvPr/>
            </p:nvSpPr>
            <p:spPr bwMode="auto">
              <a:xfrm>
                <a:off x="2059" y="1356"/>
                <a:ext cx="49" cy="84"/>
              </a:xfrm>
              <a:custGeom>
                <a:avLst/>
                <a:gdLst>
                  <a:gd name="T0" fmla="*/ 10 w 49"/>
                  <a:gd name="T1" fmla="*/ 18 h 84"/>
                  <a:gd name="T2" fmla="*/ 26 w 49"/>
                  <a:gd name="T3" fmla="*/ 0 h 84"/>
                  <a:gd name="T4" fmla="*/ 45 w 49"/>
                  <a:gd name="T5" fmla="*/ 18 h 84"/>
                  <a:gd name="T6" fmla="*/ 49 w 49"/>
                  <a:gd name="T7" fmla="*/ 68 h 84"/>
                  <a:gd name="T8" fmla="*/ 26 w 49"/>
                  <a:gd name="T9" fmla="*/ 84 h 84"/>
                  <a:gd name="T10" fmla="*/ 0 w 49"/>
                  <a:gd name="T11" fmla="*/ 68 h 84"/>
                  <a:gd name="T12" fmla="*/ 10 w 49"/>
                  <a:gd name="T13" fmla="*/ 18 h 8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9"/>
                  <a:gd name="T22" fmla="*/ 0 h 84"/>
                  <a:gd name="T23" fmla="*/ 49 w 49"/>
                  <a:gd name="T24" fmla="*/ 84 h 8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9" h="84">
                    <a:moveTo>
                      <a:pt x="10" y="18"/>
                    </a:moveTo>
                    <a:lnTo>
                      <a:pt x="26" y="0"/>
                    </a:lnTo>
                    <a:lnTo>
                      <a:pt x="45" y="18"/>
                    </a:lnTo>
                    <a:lnTo>
                      <a:pt x="49" y="68"/>
                    </a:lnTo>
                    <a:lnTo>
                      <a:pt x="26" y="84"/>
                    </a:lnTo>
                    <a:lnTo>
                      <a:pt x="0" y="68"/>
                    </a:lnTo>
                    <a:lnTo>
                      <a:pt x="10" y="18"/>
                    </a:lnTo>
                  </a:path>
                </a:pathLst>
              </a:custGeom>
              <a:noFill/>
              <a:ln w="22225" cap="flat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00" name="Line 79"/>
              <p:cNvSpPr>
                <a:spLocks noChangeShapeType="1"/>
              </p:cNvSpPr>
              <p:nvPr/>
            </p:nvSpPr>
            <p:spPr bwMode="auto">
              <a:xfrm>
                <a:off x="2004" y="1328"/>
                <a:ext cx="159" cy="1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01" name="Line 80"/>
              <p:cNvSpPr>
                <a:spLocks noChangeShapeType="1"/>
              </p:cNvSpPr>
              <p:nvPr/>
            </p:nvSpPr>
            <p:spPr bwMode="auto">
              <a:xfrm>
                <a:off x="2004" y="1262"/>
                <a:ext cx="1" cy="73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302" name="Line 81"/>
              <p:cNvSpPr>
                <a:spLocks noChangeShapeType="1"/>
              </p:cNvSpPr>
              <p:nvPr/>
            </p:nvSpPr>
            <p:spPr bwMode="auto">
              <a:xfrm>
                <a:off x="2163" y="1262"/>
                <a:ext cx="1" cy="73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1275" name="Group 89"/>
            <p:cNvGrpSpPr>
              <a:grpSpLocks/>
            </p:cNvGrpSpPr>
            <p:nvPr/>
          </p:nvGrpSpPr>
          <p:grpSpPr bwMode="auto">
            <a:xfrm>
              <a:off x="3779838" y="3725863"/>
              <a:ext cx="452437" cy="454025"/>
              <a:chOff x="2989" y="1806"/>
              <a:chExt cx="285" cy="286"/>
            </a:xfrm>
          </p:grpSpPr>
          <p:pic>
            <p:nvPicPr>
              <p:cNvPr id="11285" name="Picture 87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2989" y="1806"/>
                <a:ext cx="285" cy="28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1286" name="Picture 88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2989" y="1806"/>
                <a:ext cx="285" cy="28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cxnSp>
          <p:nvCxnSpPr>
            <p:cNvPr id="53" name="直接箭头连接符 52"/>
            <p:cNvCxnSpPr/>
            <p:nvPr/>
          </p:nvCxnSpPr>
          <p:spPr>
            <a:xfrm>
              <a:off x="2626773" y="2862827"/>
              <a:ext cx="1224617" cy="1008231"/>
            </a:xfrm>
            <a:prstGeom prst="straightConnector1">
              <a:avLst/>
            </a:prstGeom>
            <a:ln w="4762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277" name="Group 89"/>
            <p:cNvGrpSpPr>
              <a:grpSpLocks/>
            </p:cNvGrpSpPr>
            <p:nvPr/>
          </p:nvGrpSpPr>
          <p:grpSpPr bwMode="auto">
            <a:xfrm>
              <a:off x="5364163" y="3797300"/>
              <a:ext cx="452437" cy="454025"/>
              <a:chOff x="2989" y="1806"/>
              <a:chExt cx="285" cy="286"/>
            </a:xfrm>
          </p:grpSpPr>
          <p:pic>
            <p:nvPicPr>
              <p:cNvPr id="11283" name="Picture 87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2989" y="1806"/>
                <a:ext cx="285" cy="28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1284" name="Picture 88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2989" y="1806"/>
                <a:ext cx="285" cy="28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cxnSp>
          <p:nvCxnSpPr>
            <p:cNvPr id="55" name="直接箭头连接符 54"/>
            <p:cNvCxnSpPr/>
            <p:nvPr/>
          </p:nvCxnSpPr>
          <p:spPr>
            <a:xfrm flipV="1">
              <a:off x="5795252" y="2788879"/>
              <a:ext cx="505370" cy="1082179"/>
            </a:xfrm>
            <a:prstGeom prst="straightConnector1">
              <a:avLst/>
            </a:prstGeom>
            <a:ln w="44450">
              <a:solidFill>
                <a:schemeClr val="accent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279" name="TextBox 78"/>
            <p:cNvSpPr txBox="1">
              <a:spLocks noChangeArrowheads="1"/>
            </p:cNvSpPr>
            <p:nvPr/>
          </p:nvSpPr>
          <p:spPr bwMode="auto">
            <a:xfrm>
              <a:off x="3348038" y="3222625"/>
              <a:ext cx="425450" cy="368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>
                  <a:latin typeface="Calibri" pitchFamily="34" charset="0"/>
                </a:rPr>
                <a:t>DL</a:t>
              </a:r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11280" name="TextBox 82"/>
            <p:cNvSpPr txBox="1">
              <a:spLocks noChangeArrowheads="1"/>
            </p:cNvSpPr>
            <p:nvPr/>
          </p:nvSpPr>
          <p:spPr bwMode="auto">
            <a:xfrm>
              <a:off x="5580063" y="3149600"/>
              <a:ext cx="430212" cy="3698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>
                  <a:latin typeface="Calibri" pitchFamily="34" charset="0"/>
                </a:rPr>
                <a:t>UL</a:t>
              </a:r>
              <a:endParaRPr lang="zh-CN" altLang="en-US">
                <a:latin typeface="Calibri" pitchFamily="34" charset="0"/>
              </a:endParaRPr>
            </a:p>
          </p:txBody>
        </p:sp>
        <p:cxnSp>
          <p:nvCxnSpPr>
            <p:cNvPr id="58" name="直接箭头连接符 57"/>
            <p:cNvCxnSpPr/>
            <p:nvPr/>
          </p:nvCxnSpPr>
          <p:spPr>
            <a:xfrm>
              <a:off x="2771657" y="2788879"/>
              <a:ext cx="3313363" cy="0"/>
            </a:xfrm>
            <a:prstGeom prst="straightConnector1">
              <a:avLst/>
            </a:prstGeom>
            <a:ln w="44450">
              <a:solidFill>
                <a:srgbClr val="FF0000"/>
              </a:solidFill>
              <a:prstDash val="sysDash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282" name="TextBox 85"/>
            <p:cNvSpPr txBox="1">
              <a:spLocks noChangeArrowheads="1"/>
            </p:cNvSpPr>
            <p:nvPr/>
          </p:nvSpPr>
          <p:spPr bwMode="auto">
            <a:xfrm>
              <a:off x="3708400" y="2420938"/>
              <a:ext cx="1335088" cy="368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>
                  <a:latin typeface="Calibri" pitchFamily="34" charset="0"/>
                </a:rPr>
                <a:t>interference</a:t>
              </a:r>
              <a:endParaRPr lang="zh-CN" altLang="en-US">
                <a:latin typeface="Calibri" pitchFamily="34" charset="0"/>
              </a:endParaRPr>
            </a:p>
          </p:txBody>
        </p:sp>
      </p:grpSp>
      <p:sp>
        <p:nvSpPr>
          <p:cNvPr id="100" name="灯片编号占位符 9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>
              <a:defRPr/>
            </a:pPr>
            <a:fld id="{D44F8E79-2D5C-49DD-8202-616106C235E8}" type="slidenum">
              <a:rPr lang="zh-CN" altLang="en-US" smtClean="0"/>
              <a:pPr algn="r">
                <a:defRPr/>
              </a:pPr>
              <a:t>9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新PPT模板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一种网络辅助干扰删除的方法-UE能力v3</Template>
  <TotalTime>3750</TotalTime>
  <Words>1331</Words>
  <Application>Microsoft Office PowerPoint</Application>
  <PresentationFormat>全屏显示(4:3)</PresentationFormat>
  <Paragraphs>329</Paragraphs>
  <Slides>16</Slides>
  <Notes>16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18" baseType="lpstr">
      <vt:lpstr>新PPT模板</vt:lpstr>
      <vt:lpstr>自定义设计方案</vt:lpstr>
      <vt:lpstr>Vision and Technologies for 5G</vt:lpstr>
      <vt:lpstr>Vision of 5G Life</vt:lpstr>
      <vt:lpstr>Key Capabilities to Realize the Vision</vt:lpstr>
      <vt:lpstr>5G Overview: Dual Path to meet IMT-2020 Requirements</vt:lpstr>
      <vt:lpstr>Evolution Path SI/WI Arrangement</vt:lpstr>
      <vt:lpstr>5G System Concept</vt:lpstr>
      <vt:lpstr>New Radio Path SI/WI arrangement</vt:lpstr>
      <vt:lpstr>New radio – Frame Structure Overview</vt:lpstr>
      <vt:lpstr>New Radio – Frame Structure Details</vt:lpstr>
      <vt:lpstr>New Radio: mmW channel modeling </vt:lpstr>
      <vt:lpstr>New Radio – Massive MIMO</vt:lpstr>
      <vt:lpstr>幻灯片 12</vt:lpstr>
      <vt:lpstr>5G RAN Logical Architecture</vt:lpstr>
      <vt:lpstr>Key consideration of 5G RAN</vt:lpstr>
      <vt:lpstr>幻灯片 15</vt:lpstr>
      <vt:lpstr>Summary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2014年度无线所7级岗位 竞聘报告</dc:title>
  <dc:creator>cmri</dc:creator>
  <cp:lastModifiedBy>xiaodong</cp:lastModifiedBy>
  <cp:revision>80</cp:revision>
  <dcterms:created xsi:type="dcterms:W3CDTF">2014-06-14T11:04:18Z</dcterms:created>
  <dcterms:modified xsi:type="dcterms:W3CDTF">2015-09-17T14:56:13Z</dcterms:modified>
</cp:coreProperties>
</file>