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5"/>
  </p:notesMasterIdLst>
  <p:sldIdLst>
    <p:sldId id="1255" r:id="rId2"/>
    <p:sldId id="1557" r:id="rId3"/>
    <p:sldId id="1558" r:id="rId4"/>
    <p:sldId id="1552" r:id="rId5"/>
    <p:sldId id="1555" r:id="rId6"/>
    <p:sldId id="1553" r:id="rId7"/>
    <p:sldId id="1546" r:id="rId8"/>
    <p:sldId id="1547" r:id="rId9"/>
    <p:sldId id="1548" r:id="rId10"/>
    <p:sldId id="1527" r:id="rId11"/>
    <p:sldId id="1556" r:id="rId12"/>
    <p:sldId id="1551" r:id="rId13"/>
    <p:sldId id="1541" r:id="rId14"/>
  </p:sldIdLst>
  <p:sldSz cx="9144000" cy="6858000" type="screen4x3"/>
  <p:notesSz cx="6735763" cy="9866313"/>
  <p:custDataLst>
    <p:tags r:id="rId16"/>
  </p:custDataLst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hilipp Deibert" initials="" lastIdx="3" clrIdx="0"/>
  <p:cmAuthor id="1" name="p.stevens" initials="p" lastIdx="7" clrIdx="1"/>
  <p:cmAuthor id="2" name="姜大洁" initials="c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242"/>
    <a:srgbClr val="468329"/>
    <a:srgbClr val="FFFFE5"/>
    <a:srgbClr val="CC3300"/>
    <a:srgbClr val="B7E3A1"/>
    <a:srgbClr val="CDECBE"/>
    <a:srgbClr val="E0A993"/>
    <a:srgbClr val="C34E3A"/>
    <a:srgbClr val="F0F0F0"/>
    <a:srgbClr val="FFFF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867" autoAdjust="0"/>
    <p:restoredTop sz="77975" autoAdjust="0"/>
  </p:normalViewPr>
  <p:slideViewPr>
    <p:cSldViewPr snapToGrid="0" snapToObjects="1">
      <p:cViewPr>
        <p:scale>
          <a:sx n="80" d="100"/>
          <a:sy n="80" d="100"/>
        </p:scale>
        <p:origin x="-1260" y="-210"/>
      </p:cViewPr>
      <p:guideLst>
        <p:guide orient="horz" pos="358"/>
        <p:guide orient="horz" pos="4135"/>
        <p:guide orient="horz" pos="1213"/>
        <p:guide orient="horz" pos="788"/>
        <p:guide pos="423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9413" cy="493713"/>
          </a:xfrm>
          <a:prstGeom prst="rect">
            <a:avLst/>
          </a:prstGeom>
        </p:spPr>
        <p:txBody>
          <a:bodyPr vert="horz" lIns="90531" tIns="45266" rIns="90531" bIns="45266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0531" tIns="45266" rIns="90531" bIns="45266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FD418221-C8B8-4AB3-9ECE-ACCF1941F205}" type="datetimeFigureOut">
              <a:rPr lang="de-DE"/>
              <a:pPr>
                <a:defRPr/>
              </a:pPr>
              <a:t>01.09.2015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531" tIns="45266" rIns="90531" bIns="45266" rtlCol="0" anchor="ctr"/>
          <a:lstStyle/>
          <a:p>
            <a:pPr lvl="0"/>
            <a:endParaRPr lang="de-CH" noProof="0" smtClean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3101" y="4686300"/>
            <a:ext cx="5389563" cy="4440238"/>
          </a:xfrm>
          <a:prstGeom prst="rect">
            <a:avLst/>
          </a:prstGeom>
        </p:spPr>
        <p:txBody>
          <a:bodyPr vert="horz" lIns="90531" tIns="45266" rIns="90531" bIns="45266" rtlCol="0">
            <a:normAutofit/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  <a:endParaRPr lang="de-CH" noProof="0" smtClean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1" y="9371014"/>
            <a:ext cx="2919413" cy="493712"/>
          </a:xfrm>
          <a:prstGeom prst="rect">
            <a:avLst/>
          </a:prstGeom>
        </p:spPr>
        <p:txBody>
          <a:bodyPr vert="horz" lIns="90531" tIns="45266" rIns="90531" bIns="45266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14763" y="9371014"/>
            <a:ext cx="2919412" cy="493712"/>
          </a:xfrm>
          <a:prstGeom prst="rect">
            <a:avLst/>
          </a:prstGeom>
        </p:spPr>
        <p:txBody>
          <a:bodyPr vert="horz" lIns="90531" tIns="45266" rIns="90531" bIns="45266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9FA1FB9-A9E5-4498-B17E-7667AE174783}" type="slidenum">
              <a:rPr lang="de-CH"/>
              <a:pPr>
                <a:defRPr/>
              </a:pPr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171168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D1612F-54F6-4398-9B62-C92EB2ADA520}" type="slidenum">
              <a:rPr lang="de-CH" smtClean="0"/>
              <a:pPr>
                <a:defRPr/>
              </a:pPr>
              <a:t>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084009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225425" indent="-225425">
              <a:lnSpc>
                <a:spcPct val="70000"/>
              </a:lnSpc>
            </a:pPr>
            <a:endParaRPr lang="en-GB" sz="800" smtClean="0"/>
          </a:p>
          <a:p>
            <a:pPr marL="225425" indent="-225425">
              <a:lnSpc>
                <a:spcPct val="70000"/>
              </a:lnSpc>
            </a:pPr>
            <a:endParaRPr lang="en-GB" sz="800" smtClean="0"/>
          </a:p>
          <a:p>
            <a:pPr marL="225425" indent="-225425">
              <a:lnSpc>
                <a:spcPct val="70000"/>
              </a:lnSpc>
            </a:pPr>
            <a:r>
              <a:rPr lang="en-GB" sz="800" smtClean="0"/>
              <a:t>The goal of the NGMN alliance is:</a:t>
            </a:r>
          </a:p>
          <a:p>
            <a:pPr marL="225425" indent="-225425">
              <a:lnSpc>
                <a:spcPct val="70000"/>
              </a:lnSpc>
            </a:pPr>
            <a:r>
              <a:rPr lang="en-GB" sz="800" smtClean="0"/>
              <a:t>	- </a:t>
            </a:r>
            <a:r>
              <a:rPr lang="en-GB" sz="900" smtClean="0"/>
              <a:t>Enable creation of desirable products</a:t>
            </a:r>
          </a:p>
          <a:p>
            <a:pPr marL="225425" indent="-225425"/>
            <a:r>
              <a:rPr lang="en-GB" sz="900" smtClean="0"/>
              <a:t>	- Provide viable economic incentives </a:t>
            </a:r>
          </a:p>
          <a:p>
            <a:pPr marL="225425" indent="-225425"/>
            <a:r>
              <a:rPr lang="en-GB" sz="900" smtClean="0"/>
              <a:t>	- Be built on feasible technology</a:t>
            </a:r>
          </a:p>
          <a:p>
            <a:pPr marL="225425" indent="-225425"/>
            <a:endParaRPr lang="en-GB" sz="800" smtClean="0"/>
          </a:p>
          <a:p>
            <a:pPr marL="225425" indent="-225425"/>
            <a:r>
              <a:rPr lang="en-GB" sz="800" smtClean="0"/>
              <a:t>The role of NGMN alliance is to:</a:t>
            </a:r>
          </a:p>
          <a:p>
            <a:pPr marL="225425" indent="-225425"/>
            <a:r>
              <a:rPr lang="en-GB" sz="800" smtClean="0"/>
              <a:t>	- </a:t>
            </a:r>
            <a:r>
              <a:rPr lang="en-GB" sz="900" smtClean="0"/>
              <a:t>Articulate requirements of future mobile broadband</a:t>
            </a:r>
            <a:r>
              <a:rPr lang="en-GB" sz="900" smtClean="0">
                <a:solidFill>
                  <a:srgbClr val="CC3300"/>
                </a:solidFill>
              </a:rPr>
              <a:t> </a:t>
            </a:r>
            <a:r>
              <a:rPr lang="en-GB" sz="900" smtClean="0"/>
              <a:t>networks, devices &amp; services</a:t>
            </a:r>
          </a:p>
          <a:p>
            <a:pPr marL="225425" indent="-225425"/>
            <a:r>
              <a:rPr lang="en-GB" sz="900" smtClean="0"/>
              <a:t>	- Drive customer &amp; service centric innovation</a:t>
            </a:r>
          </a:p>
          <a:p>
            <a:pPr marL="225425" indent="-225425"/>
            <a:r>
              <a:rPr lang="en-GB" sz="900" smtClean="0"/>
              <a:t>	- Collate and uses the expertise of its partners to develop a viable ecosystem</a:t>
            </a:r>
          </a:p>
          <a:p>
            <a:pPr marL="225425" indent="-225425"/>
            <a:r>
              <a:rPr lang="en-GB" sz="900" smtClean="0"/>
              <a:t>	- Promote the adoption of NGMN technologies by the industry and users</a:t>
            </a:r>
          </a:p>
          <a:p>
            <a:pPr marL="225425" indent="-225425"/>
            <a:r>
              <a:rPr lang="en-GB" sz="900" smtClean="0"/>
              <a:t>	- Be business driven with a strong focus on end-to-end requirements</a:t>
            </a:r>
          </a:p>
          <a:p>
            <a:pPr marL="225425" indent="-225425"/>
            <a:r>
              <a:rPr lang="en-GB" sz="900" smtClean="0"/>
              <a:t>	- Minimise fragmentation of technologies &amp; maximises economies of scale</a:t>
            </a:r>
          </a:p>
          <a:p>
            <a:pPr marL="225425" indent="-225425">
              <a:lnSpc>
                <a:spcPct val="70000"/>
              </a:lnSpc>
            </a:pPr>
            <a:endParaRPr lang="en-GB" sz="800" smtClean="0"/>
          </a:p>
          <a:p>
            <a:pPr marL="225425" indent="-225425">
              <a:lnSpc>
                <a:spcPct val="70000"/>
              </a:lnSpc>
            </a:pPr>
            <a:r>
              <a:rPr lang="en-GB" sz="800" smtClean="0"/>
              <a:t>The organisation of the NGMN as of JUne 2008:</a:t>
            </a:r>
          </a:p>
          <a:p>
            <a:pPr marL="1587500" lvl="3" indent="-225425">
              <a:lnSpc>
                <a:spcPct val="70000"/>
              </a:lnSpc>
              <a:buFontTx/>
              <a:buChar char="•"/>
            </a:pPr>
            <a:r>
              <a:rPr lang="en-GB" sz="800" smtClean="0"/>
              <a:t>19 Members who are mobile operators</a:t>
            </a:r>
          </a:p>
          <a:p>
            <a:pPr marL="1587500" lvl="3" indent="-225425">
              <a:lnSpc>
                <a:spcPct val="70000"/>
              </a:lnSpc>
              <a:buFontTx/>
              <a:buChar char="•"/>
            </a:pPr>
            <a:r>
              <a:rPr lang="en-GB" sz="800" smtClean="0"/>
              <a:t>28 Sponsors who are vendors of various size, but do include all the key manufacturers of devices and infrastructures</a:t>
            </a:r>
          </a:p>
          <a:p>
            <a:pPr marL="1587500" lvl="3" indent="-225425">
              <a:lnSpc>
                <a:spcPct val="70000"/>
              </a:lnSpc>
              <a:buFontTx/>
              <a:buChar char="•"/>
            </a:pPr>
            <a:r>
              <a:rPr lang="en-GB" sz="800" smtClean="0"/>
              <a:t>3 University advisors</a:t>
            </a:r>
          </a:p>
          <a:p>
            <a:pPr marL="1587500" lvl="3" indent="-225425">
              <a:lnSpc>
                <a:spcPct val="70000"/>
              </a:lnSpc>
              <a:buFontTx/>
              <a:buChar char="•"/>
            </a:pPr>
            <a:endParaRPr lang="en-GB" sz="800" smtClean="0"/>
          </a:p>
          <a:p>
            <a:pPr marL="1587500" lvl="3" indent="-225425">
              <a:lnSpc>
                <a:spcPct val="70000"/>
              </a:lnSpc>
            </a:pPr>
            <a:r>
              <a:rPr lang="en-GB" sz="800" smtClean="0"/>
              <a:t> </a:t>
            </a:r>
          </a:p>
          <a:p>
            <a:pPr marL="225425" indent="-225425">
              <a:lnSpc>
                <a:spcPct val="70000"/>
              </a:lnSpc>
            </a:pPr>
            <a:r>
              <a:rPr lang="en-GB" sz="800" smtClean="0"/>
              <a:t>The key working groups of the NGMN are:</a:t>
            </a:r>
          </a:p>
          <a:p>
            <a:pPr marL="679450" lvl="1" indent="-225425">
              <a:lnSpc>
                <a:spcPct val="70000"/>
              </a:lnSpc>
              <a:buFontTx/>
              <a:buAutoNum type="arabicPeriod"/>
            </a:pPr>
            <a:r>
              <a:rPr lang="en-GB" sz="800" smtClean="0"/>
              <a:t>IPR</a:t>
            </a:r>
          </a:p>
          <a:p>
            <a:pPr marL="679450" lvl="1" indent="-225425">
              <a:lnSpc>
                <a:spcPct val="70000"/>
              </a:lnSpc>
              <a:buFontTx/>
              <a:buAutoNum type="arabicPeriod"/>
            </a:pPr>
            <a:r>
              <a:rPr lang="en-GB" sz="800" smtClean="0"/>
              <a:t>Spectrum</a:t>
            </a:r>
          </a:p>
          <a:p>
            <a:pPr marL="679450" lvl="1" indent="-225425">
              <a:lnSpc>
                <a:spcPct val="70000"/>
              </a:lnSpc>
              <a:buFontTx/>
              <a:buAutoNum type="arabicPeriod"/>
            </a:pPr>
            <a:r>
              <a:rPr lang="en-GB" sz="800" smtClean="0"/>
              <a:t>Ecosystem Development</a:t>
            </a:r>
          </a:p>
          <a:p>
            <a:pPr marL="679450" lvl="1" indent="-225425">
              <a:lnSpc>
                <a:spcPct val="70000"/>
              </a:lnSpc>
              <a:buFontTx/>
              <a:buAutoNum type="arabicPeriod"/>
            </a:pPr>
            <a:r>
              <a:rPr lang="en-GB" sz="800" smtClean="0"/>
              <a:t>Technology currently focused on the networks and devices and </a:t>
            </a:r>
          </a:p>
          <a:p>
            <a:pPr marL="679450" lvl="1" indent="-225425">
              <a:lnSpc>
                <a:spcPct val="70000"/>
              </a:lnSpc>
              <a:buFontTx/>
              <a:buAutoNum type="arabicPeriod"/>
            </a:pPr>
            <a:r>
              <a:rPr lang="en-GB" sz="800" smtClean="0"/>
              <a:t>Trials, both technology trials and eventually customer trials. </a:t>
            </a:r>
          </a:p>
          <a:p>
            <a:pPr marL="679450" lvl="1" indent="-225425">
              <a:lnSpc>
                <a:spcPct val="70000"/>
              </a:lnSpc>
              <a:buFontTx/>
              <a:buAutoNum type="arabicPeriod"/>
            </a:pPr>
            <a:endParaRPr lang="en-GB" sz="800" smtClean="0"/>
          </a:p>
          <a:p>
            <a:pPr marL="679450" lvl="1" indent="-225425">
              <a:lnSpc>
                <a:spcPct val="70000"/>
              </a:lnSpc>
            </a:pPr>
            <a:r>
              <a:rPr lang="en-GB" sz="800" smtClean="0"/>
              <a:t>One may also want to point out that the NGMN LTD is a very small operation with 6 staff including Peter Meissner as its operating officer.</a:t>
            </a:r>
          </a:p>
          <a:p>
            <a:pPr marL="679450" lvl="1" indent="-225425">
              <a:lnSpc>
                <a:spcPct val="70000"/>
              </a:lnSpc>
            </a:pPr>
            <a:endParaRPr lang="en-GB" sz="80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A58C19-B47E-4ADE-BF75-7C1D948D4CE6}" type="slidenum">
              <a:rPr lang="de-CH" smtClean="0"/>
              <a:pPr>
                <a:defRPr/>
              </a:pPr>
              <a:t>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762092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9" descr="ngmn_welle_k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78125"/>
            <a:ext cx="7429500" cy="407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57224" y="1857364"/>
            <a:ext cx="7858180" cy="1285884"/>
          </a:xfrm>
        </p:spPr>
        <p:txBody>
          <a:bodyPr anchor="t"/>
          <a:lstStyle>
            <a:lvl1pPr>
              <a:defRPr sz="3200">
                <a:solidFill>
                  <a:srgbClr val="468329"/>
                </a:solidFill>
                <a:latin typeface="+mj-lt"/>
              </a:defRPr>
            </a:lvl1pPr>
          </a:lstStyle>
          <a:p>
            <a:r>
              <a:rPr lang="de-DE" noProof="0" dirty="0" smtClean="0"/>
              <a:t>Titelmasterformat durch Klicken bearbeiten</a:t>
            </a:r>
            <a:endParaRPr lang="en-GB" noProof="0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3848512" y="4143380"/>
            <a:ext cx="5072062" cy="2571768"/>
          </a:xfrm>
        </p:spPr>
        <p:txBody>
          <a:bodyPr/>
          <a:lstStyle>
            <a:lvl1pPr marL="0">
              <a:buNone/>
              <a:defRPr sz="2400">
                <a:latin typeface="+mj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de-DE" noProof="0" dirty="0" smtClean="0"/>
              <a:t>Textmasterformate durch Klicken bearbeiten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D0B18A-6853-4DC5-980F-66AD07F4AAA4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 smtClean="0"/>
              <a:t>Titelmasterformat durch Klicken bearbeiten</a:t>
            </a:r>
            <a:endParaRPr lang="en-GB" noProof="0" dirty="0"/>
          </a:p>
        </p:txBody>
      </p:sp>
      <p:sp>
        <p:nvSpPr>
          <p:cNvPr id="6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42844" y="1071546"/>
            <a:ext cx="7000924" cy="285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rgbClr val="468329"/>
                </a:solidFill>
              </a:defRPr>
            </a:lvl1pPr>
          </a:lstStyle>
          <a:p>
            <a:pPr lvl="0"/>
            <a:r>
              <a:rPr lang="de-DE" noProof="0" dirty="0" smtClean="0"/>
              <a:t>Textmasterformate durch Klicken bearbeiten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20"/>
          </p:nvPr>
        </p:nvSpPr>
        <p:spPr>
          <a:xfrm>
            <a:off x="785813" y="1785926"/>
            <a:ext cx="7929562" cy="4643470"/>
          </a:xfrm>
        </p:spPr>
        <p:txBody>
          <a:bodyPr/>
          <a:lstStyle>
            <a:lvl1pPr>
              <a:buClr>
                <a:srgbClr val="699419"/>
              </a:buClr>
              <a:buFont typeface="Wingdings" pitchFamily="2" charset="2"/>
              <a:buChar char="§"/>
              <a:defRPr>
                <a:latin typeface="+mn-lt"/>
              </a:defRPr>
            </a:lvl1pPr>
            <a:lvl2pPr>
              <a:buClr>
                <a:srgbClr val="468329"/>
              </a:buClr>
              <a:defRPr>
                <a:latin typeface="+mn-lt"/>
              </a:defRPr>
            </a:lvl2pPr>
            <a:lvl3pPr>
              <a:buClr>
                <a:srgbClr val="699419"/>
              </a:buClr>
              <a:buNone/>
              <a:defRPr>
                <a:latin typeface="+mn-lt"/>
              </a:defRPr>
            </a:lvl3pPr>
            <a:lvl4pPr>
              <a:buClr>
                <a:srgbClr val="699419"/>
              </a:buClr>
              <a:defRPr>
                <a:latin typeface="+mn-lt"/>
              </a:defRPr>
            </a:lvl4pPr>
            <a:lvl5pPr>
              <a:buClr>
                <a:srgbClr val="699419"/>
              </a:buClr>
              <a:defRPr>
                <a:latin typeface="+mn-lt"/>
              </a:defRPr>
            </a:lvl5pPr>
          </a:lstStyle>
          <a:p>
            <a:pPr lvl="0"/>
            <a:r>
              <a:rPr lang="de-DE" noProof="0" dirty="0" smtClean="0"/>
              <a:t>Textmasterformate durch Klicken bearbeiten</a:t>
            </a:r>
          </a:p>
          <a:p>
            <a:pPr lvl="1"/>
            <a:r>
              <a:rPr lang="de-DE" noProof="0" dirty="0" smtClean="0"/>
              <a:t>Zweite Ebene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0164A-C531-48A9-871B-B5241A406434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6553200" y="64928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430457-5914-416A-8397-FDC68F997864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5" y="560388"/>
            <a:ext cx="6900863" cy="51117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5813" y="1785938"/>
            <a:ext cx="7929562" cy="46434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553200" y="64928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A0F3E2-0802-4B5B-9B6B-102197048689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B3CB081-B73A-4003-B734-D9820F9FD647}" type="datetimeFigureOut">
              <a:rPr lang="en-CA" smtClean="0"/>
              <a:pPr/>
              <a:t>01/09/2015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3899A-295E-4BDD-BD3C-EDDC53ECCFF7}" type="slidenum">
              <a:rPr lang="en-CA" smtClean="0"/>
              <a:pPr/>
              <a:t>‹Nr.›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08079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folie ohn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 smtClean="0"/>
              <a:t>Titelmasterformat durch Klicken bearbeiten</a:t>
            </a:r>
            <a:endParaRPr lang="en-GB" noProof="0" dirty="0"/>
          </a:p>
        </p:txBody>
      </p:sp>
      <p:sp>
        <p:nvSpPr>
          <p:cNvPr id="6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42844" y="1071546"/>
            <a:ext cx="7000924" cy="285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rgbClr val="468329"/>
                </a:solidFill>
              </a:defRPr>
            </a:lvl1pPr>
          </a:lstStyle>
          <a:p>
            <a:pPr lvl="0"/>
            <a:r>
              <a:rPr lang="de-DE" noProof="0" dirty="0" smtClean="0"/>
              <a:t>Textmasterformate durch Klicken bearbeiten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0164A-C531-48A9-871B-B5241A406434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91766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Grafik 8" descr="NGMN Logo groß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15188" y="214313"/>
            <a:ext cx="1790700" cy="101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hteck 7"/>
          <p:cNvSpPr/>
          <p:nvPr/>
        </p:nvSpPr>
        <p:spPr>
          <a:xfrm>
            <a:off x="0" y="1527175"/>
            <a:ext cx="9144000" cy="984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CH"/>
          </a:p>
        </p:txBody>
      </p:sp>
      <p:sp>
        <p:nvSpPr>
          <p:cNvPr id="7" name="Rechteck 6"/>
          <p:cNvSpPr/>
          <p:nvPr/>
        </p:nvSpPr>
        <p:spPr>
          <a:xfrm>
            <a:off x="0" y="1428750"/>
            <a:ext cx="9144000" cy="96838"/>
          </a:xfrm>
          <a:prstGeom prst="rect">
            <a:avLst/>
          </a:prstGeom>
          <a:solidFill>
            <a:srgbClr val="4683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DIN 1451 Com Mittelschrift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EAD3DA2-CA81-429C-A65C-88FA30BA05AD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  <p:sp>
        <p:nvSpPr>
          <p:cNvPr id="1032" name="Titelplatzhalter 11"/>
          <p:cNvSpPr>
            <a:spLocks noGrp="1"/>
          </p:cNvSpPr>
          <p:nvPr>
            <p:ph type="title"/>
          </p:nvPr>
        </p:nvSpPr>
        <p:spPr bwMode="auto">
          <a:xfrm>
            <a:off x="142875" y="560388"/>
            <a:ext cx="6900863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Titelmasterformat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r>
              <a:rPr lang="en-GB" dirty="0" smtClean="0"/>
              <a:t>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 smtClean="0"/>
          </a:p>
        </p:txBody>
      </p:sp>
      <p:sp>
        <p:nvSpPr>
          <p:cNvPr id="1033" name="Textplatzhalter 16"/>
          <p:cNvSpPr>
            <a:spLocks noGrp="1"/>
          </p:cNvSpPr>
          <p:nvPr>
            <p:ph type="body" idx="1"/>
          </p:nvPr>
        </p:nvSpPr>
        <p:spPr bwMode="auto">
          <a:xfrm>
            <a:off x="785813" y="1785938"/>
            <a:ext cx="7929562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Textmasterformate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r>
              <a:rPr lang="en-GB" dirty="0" smtClean="0"/>
              <a:t>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 smtClean="0"/>
          </a:p>
          <a:p>
            <a:pPr lvl="1"/>
            <a:r>
              <a:rPr lang="en-GB" dirty="0" err="1" smtClean="0"/>
              <a:t>Zweite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2"/>
            <a:r>
              <a:rPr lang="en-GB" dirty="0" err="1" smtClean="0"/>
              <a:t>Dritte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3"/>
            <a:r>
              <a:rPr lang="en-GB" dirty="0" err="1" smtClean="0"/>
              <a:t>Vierte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4"/>
            <a:r>
              <a:rPr lang="en-GB" dirty="0" err="1" smtClean="0"/>
              <a:t>Fünfte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2" r:id="rId2"/>
    <p:sldLayoutId id="2147483653" r:id="rId3"/>
    <p:sldLayoutId id="2147483654" r:id="rId4"/>
    <p:sldLayoutId id="2147483658" r:id="rId5"/>
    <p:sldLayoutId id="2147483659" r:id="rId6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 spc="50">
          <a:solidFill>
            <a:srgbClr val="468329"/>
          </a:solidFill>
          <a:latin typeface="+mj-lt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468329"/>
          </a:solidFill>
          <a:latin typeface="Arial" charset="0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468329"/>
          </a:solidFill>
          <a:latin typeface="Arial" charset="0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468329"/>
          </a:solidFill>
          <a:latin typeface="Arial" charset="0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468329"/>
          </a:solidFill>
          <a:latin typeface="Arial" charset="0"/>
          <a:cs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468329"/>
        </a:buClr>
        <a:buFont typeface="Wingdings" pitchFamily="2" charset="2"/>
        <a:buChar char="§"/>
        <a:defRPr sz="28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468329"/>
        </a:buClr>
        <a:buFont typeface="Arial" charset="0"/>
        <a:buChar char="–"/>
        <a:defRPr sz="26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26" Type="http://schemas.openxmlformats.org/officeDocument/2006/relationships/image" Target="../media/image23.png"/><Relationship Id="rId39" Type="http://schemas.openxmlformats.org/officeDocument/2006/relationships/image" Target="../media/image36.png"/><Relationship Id="rId21" Type="http://schemas.openxmlformats.org/officeDocument/2006/relationships/image" Target="../media/image18.png"/><Relationship Id="rId34" Type="http://schemas.openxmlformats.org/officeDocument/2006/relationships/image" Target="../media/image31.png"/><Relationship Id="rId42" Type="http://schemas.openxmlformats.org/officeDocument/2006/relationships/image" Target="../media/image39.png"/><Relationship Id="rId47" Type="http://schemas.openxmlformats.org/officeDocument/2006/relationships/image" Target="../media/image44.png"/><Relationship Id="rId50" Type="http://schemas.openxmlformats.org/officeDocument/2006/relationships/image" Target="../media/image47.png"/><Relationship Id="rId55" Type="http://schemas.openxmlformats.org/officeDocument/2006/relationships/image" Target="../media/image52.png"/><Relationship Id="rId63" Type="http://schemas.openxmlformats.org/officeDocument/2006/relationships/image" Target="../media/image60.png"/><Relationship Id="rId68" Type="http://schemas.openxmlformats.org/officeDocument/2006/relationships/image" Target="../media/image65.png"/><Relationship Id="rId76" Type="http://schemas.openxmlformats.org/officeDocument/2006/relationships/image" Target="../media/image73.png"/><Relationship Id="rId84" Type="http://schemas.openxmlformats.org/officeDocument/2006/relationships/image" Target="../media/image81.jpeg"/><Relationship Id="rId89" Type="http://schemas.openxmlformats.org/officeDocument/2006/relationships/image" Target="../media/image86.png"/><Relationship Id="rId7" Type="http://schemas.openxmlformats.org/officeDocument/2006/relationships/image" Target="../media/image4.png"/><Relationship Id="rId71" Type="http://schemas.openxmlformats.org/officeDocument/2006/relationships/image" Target="../media/image68.png"/><Relationship Id="rId92" Type="http://schemas.openxmlformats.org/officeDocument/2006/relationships/image" Target="../media/image89.png"/><Relationship Id="rId2" Type="http://schemas.openxmlformats.org/officeDocument/2006/relationships/tags" Target="../tags/tag3.xml"/><Relationship Id="rId16" Type="http://schemas.openxmlformats.org/officeDocument/2006/relationships/image" Target="../media/image13.png"/><Relationship Id="rId29" Type="http://schemas.openxmlformats.org/officeDocument/2006/relationships/image" Target="../media/image26.png"/><Relationship Id="rId11" Type="http://schemas.openxmlformats.org/officeDocument/2006/relationships/image" Target="../media/image8.png"/><Relationship Id="rId24" Type="http://schemas.openxmlformats.org/officeDocument/2006/relationships/image" Target="../media/image21.png"/><Relationship Id="rId32" Type="http://schemas.openxmlformats.org/officeDocument/2006/relationships/image" Target="../media/image29.png"/><Relationship Id="rId37" Type="http://schemas.openxmlformats.org/officeDocument/2006/relationships/image" Target="../media/image34.png"/><Relationship Id="rId40" Type="http://schemas.openxmlformats.org/officeDocument/2006/relationships/image" Target="../media/image37.png"/><Relationship Id="rId45" Type="http://schemas.openxmlformats.org/officeDocument/2006/relationships/image" Target="../media/image42.png"/><Relationship Id="rId53" Type="http://schemas.openxmlformats.org/officeDocument/2006/relationships/image" Target="../media/image50.png"/><Relationship Id="rId58" Type="http://schemas.openxmlformats.org/officeDocument/2006/relationships/image" Target="../media/image55.png"/><Relationship Id="rId66" Type="http://schemas.openxmlformats.org/officeDocument/2006/relationships/image" Target="../media/image63.png"/><Relationship Id="rId74" Type="http://schemas.openxmlformats.org/officeDocument/2006/relationships/image" Target="../media/image71.png"/><Relationship Id="rId79" Type="http://schemas.openxmlformats.org/officeDocument/2006/relationships/image" Target="../media/image76.png"/><Relationship Id="rId87" Type="http://schemas.openxmlformats.org/officeDocument/2006/relationships/image" Target="../media/image84.png"/><Relationship Id="rId5" Type="http://schemas.openxmlformats.org/officeDocument/2006/relationships/notesSlide" Target="../notesSlides/notesSlide2.xml"/><Relationship Id="rId61" Type="http://schemas.openxmlformats.org/officeDocument/2006/relationships/image" Target="../media/image58.png"/><Relationship Id="rId82" Type="http://schemas.openxmlformats.org/officeDocument/2006/relationships/image" Target="../media/image79.png"/><Relationship Id="rId90" Type="http://schemas.openxmlformats.org/officeDocument/2006/relationships/image" Target="../media/image87.png"/><Relationship Id="rId19" Type="http://schemas.openxmlformats.org/officeDocument/2006/relationships/image" Target="../media/image16.png"/><Relationship Id="rId14" Type="http://schemas.openxmlformats.org/officeDocument/2006/relationships/image" Target="../media/image11.png"/><Relationship Id="rId22" Type="http://schemas.openxmlformats.org/officeDocument/2006/relationships/image" Target="../media/image19.png"/><Relationship Id="rId27" Type="http://schemas.openxmlformats.org/officeDocument/2006/relationships/image" Target="../media/image24.png"/><Relationship Id="rId30" Type="http://schemas.openxmlformats.org/officeDocument/2006/relationships/image" Target="../media/image27.png"/><Relationship Id="rId35" Type="http://schemas.openxmlformats.org/officeDocument/2006/relationships/image" Target="../media/image32.png"/><Relationship Id="rId43" Type="http://schemas.openxmlformats.org/officeDocument/2006/relationships/image" Target="../media/image40.png"/><Relationship Id="rId48" Type="http://schemas.openxmlformats.org/officeDocument/2006/relationships/image" Target="../media/image45.png"/><Relationship Id="rId56" Type="http://schemas.openxmlformats.org/officeDocument/2006/relationships/image" Target="../media/image53.png"/><Relationship Id="rId64" Type="http://schemas.openxmlformats.org/officeDocument/2006/relationships/image" Target="../media/image61.png"/><Relationship Id="rId69" Type="http://schemas.openxmlformats.org/officeDocument/2006/relationships/image" Target="../media/image66.png"/><Relationship Id="rId77" Type="http://schemas.openxmlformats.org/officeDocument/2006/relationships/image" Target="../media/image74.png"/><Relationship Id="rId8" Type="http://schemas.openxmlformats.org/officeDocument/2006/relationships/image" Target="../media/image5.png"/><Relationship Id="rId51" Type="http://schemas.openxmlformats.org/officeDocument/2006/relationships/image" Target="../media/image48.png"/><Relationship Id="rId72" Type="http://schemas.openxmlformats.org/officeDocument/2006/relationships/image" Target="../media/image69.png"/><Relationship Id="rId80" Type="http://schemas.openxmlformats.org/officeDocument/2006/relationships/image" Target="../media/image77.png"/><Relationship Id="rId85" Type="http://schemas.openxmlformats.org/officeDocument/2006/relationships/image" Target="../media/image82.png"/><Relationship Id="rId3" Type="http://schemas.openxmlformats.org/officeDocument/2006/relationships/tags" Target="../tags/tag4.xm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5" Type="http://schemas.openxmlformats.org/officeDocument/2006/relationships/image" Target="../media/image22.png"/><Relationship Id="rId33" Type="http://schemas.openxmlformats.org/officeDocument/2006/relationships/image" Target="../media/image30.png"/><Relationship Id="rId38" Type="http://schemas.openxmlformats.org/officeDocument/2006/relationships/image" Target="../media/image35.png"/><Relationship Id="rId46" Type="http://schemas.openxmlformats.org/officeDocument/2006/relationships/image" Target="../media/image43.png"/><Relationship Id="rId59" Type="http://schemas.openxmlformats.org/officeDocument/2006/relationships/image" Target="../media/image56.png"/><Relationship Id="rId67" Type="http://schemas.openxmlformats.org/officeDocument/2006/relationships/image" Target="../media/image64.png"/><Relationship Id="rId20" Type="http://schemas.openxmlformats.org/officeDocument/2006/relationships/image" Target="../media/image17.png"/><Relationship Id="rId41" Type="http://schemas.openxmlformats.org/officeDocument/2006/relationships/image" Target="../media/image38.png"/><Relationship Id="rId54" Type="http://schemas.openxmlformats.org/officeDocument/2006/relationships/image" Target="../media/image51.png"/><Relationship Id="rId62" Type="http://schemas.openxmlformats.org/officeDocument/2006/relationships/image" Target="../media/image59.png"/><Relationship Id="rId70" Type="http://schemas.openxmlformats.org/officeDocument/2006/relationships/image" Target="../media/image67.png"/><Relationship Id="rId75" Type="http://schemas.openxmlformats.org/officeDocument/2006/relationships/image" Target="../media/image72.png"/><Relationship Id="rId83" Type="http://schemas.openxmlformats.org/officeDocument/2006/relationships/image" Target="../media/image80.png"/><Relationship Id="rId88" Type="http://schemas.openxmlformats.org/officeDocument/2006/relationships/image" Target="../media/image85.png"/><Relationship Id="rId91" Type="http://schemas.openxmlformats.org/officeDocument/2006/relationships/image" Target="../media/image88.png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15" Type="http://schemas.openxmlformats.org/officeDocument/2006/relationships/image" Target="../media/image12.png"/><Relationship Id="rId23" Type="http://schemas.openxmlformats.org/officeDocument/2006/relationships/image" Target="../media/image20.png"/><Relationship Id="rId28" Type="http://schemas.openxmlformats.org/officeDocument/2006/relationships/image" Target="../media/image25.png"/><Relationship Id="rId36" Type="http://schemas.openxmlformats.org/officeDocument/2006/relationships/image" Target="../media/image33.png"/><Relationship Id="rId49" Type="http://schemas.openxmlformats.org/officeDocument/2006/relationships/image" Target="../media/image46.png"/><Relationship Id="rId57" Type="http://schemas.openxmlformats.org/officeDocument/2006/relationships/image" Target="../media/image54.png"/><Relationship Id="rId10" Type="http://schemas.openxmlformats.org/officeDocument/2006/relationships/image" Target="../media/image7.png"/><Relationship Id="rId31" Type="http://schemas.openxmlformats.org/officeDocument/2006/relationships/image" Target="../media/image28.png"/><Relationship Id="rId44" Type="http://schemas.openxmlformats.org/officeDocument/2006/relationships/image" Target="../media/image41.png"/><Relationship Id="rId52" Type="http://schemas.openxmlformats.org/officeDocument/2006/relationships/image" Target="../media/image49.png"/><Relationship Id="rId60" Type="http://schemas.openxmlformats.org/officeDocument/2006/relationships/image" Target="../media/image57.png"/><Relationship Id="rId65" Type="http://schemas.openxmlformats.org/officeDocument/2006/relationships/image" Target="../media/image62.png"/><Relationship Id="rId73" Type="http://schemas.openxmlformats.org/officeDocument/2006/relationships/image" Target="../media/image70.png"/><Relationship Id="rId78" Type="http://schemas.openxmlformats.org/officeDocument/2006/relationships/image" Target="../media/image75.png"/><Relationship Id="rId81" Type="http://schemas.openxmlformats.org/officeDocument/2006/relationships/image" Target="../media/image78.png"/><Relationship Id="rId86" Type="http://schemas.openxmlformats.org/officeDocument/2006/relationships/image" Target="../media/image83.png"/><Relationship Id="rId4" Type="http://schemas.openxmlformats.org/officeDocument/2006/relationships/slideLayout" Target="../slideLayouts/slideLayout5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jpeg"/><Relationship Id="rId3" Type="http://schemas.openxmlformats.org/officeDocument/2006/relationships/image" Target="../media/image91.jpeg"/><Relationship Id="rId7" Type="http://schemas.openxmlformats.org/officeDocument/2006/relationships/image" Target="../media/image9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4.jpeg"/><Relationship Id="rId5" Type="http://schemas.openxmlformats.org/officeDocument/2006/relationships/image" Target="../media/image93.jpeg"/><Relationship Id="rId10" Type="http://schemas.openxmlformats.org/officeDocument/2006/relationships/image" Target="../media/image98.png"/><Relationship Id="rId4" Type="http://schemas.openxmlformats.org/officeDocument/2006/relationships/image" Target="../media/image92.jpeg"/><Relationship Id="rId9" Type="http://schemas.openxmlformats.org/officeDocument/2006/relationships/image" Target="../media/image9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7" Type="http://schemas.openxmlformats.org/officeDocument/2006/relationships/image" Target="../media/image104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3.jpeg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2039" y="2051050"/>
            <a:ext cx="7440694" cy="1260186"/>
          </a:xfrm>
        </p:spPr>
        <p:txBody>
          <a:bodyPr/>
          <a:lstStyle/>
          <a:p>
            <a:pPr>
              <a:defRPr/>
            </a:pPr>
            <a:r>
              <a:rPr lang="it-IT" sz="3600" dirty="0" smtClean="0"/>
              <a:t>5G Use Cases, Deployment Scenarios and </a:t>
            </a:r>
            <a:r>
              <a:rPr lang="it-IT" altLang="zh-CN" sz="3600" dirty="0" smtClean="0"/>
              <a:t>Framework of </a:t>
            </a:r>
            <a:r>
              <a:rPr lang="it-IT" sz="3600" dirty="0" smtClean="0"/>
              <a:t>Requirements</a:t>
            </a:r>
            <a:endParaRPr lang="it-IT" sz="3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495676" y="4143375"/>
            <a:ext cx="4598457" cy="1588558"/>
          </a:xfrm>
        </p:spPr>
        <p:txBody>
          <a:bodyPr/>
          <a:lstStyle/>
          <a:p>
            <a:pPr algn="r">
              <a:defRPr/>
            </a:pPr>
            <a:r>
              <a:rPr lang="en-US" b="1" dirty="0" smtClean="0"/>
              <a:t>3GPP RAN Workshop on 5G</a:t>
            </a:r>
          </a:p>
          <a:p>
            <a:pPr algn="r">
              <a:defRPr/>
            </a:pPr>
            <a:r>
              <a:rPr lang="en-US" sz="2000" b="1" dirty="0" smtClean="0"/>
              <a:t>September 17-18, 2015</a:t>
            </a:r>
          </a:p>
          <a:p>
            <a:pPr algn="r">
              <a:defRPr/>
            </a:pPr>
            <a:r>
              <a:rPr lang="en-US" sz="2000" b="1" dirty="0" smtClean="0"/>
              <a:t>Phoenix, USA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List of </a:t>
            </a:r>
            <a:r>
              <a:rPr lang="en-US" altLang="zh-CN" dirty="0" err="1"/>
              <a:t>eMBB</a:t>
            </a:r>
            <a:r>
              <a:rPr lang="en-US" altLang="zh-CN" dirty="0"/>
              <a:t> r</a:t>
            </a:r>
            <a:r>
              <a:rPr lang="en-US" altLang="zh-CN" dirty="0" smtClean="0"/>
              <a:t>equirement metrics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A0F3E2-0802-4B5B-9B6B-102197048689}" type="slidenum">
              <a:rPr lang="en-GB" smtClean="0"/>
              <a:pPr>
                <a:defRPr/>
              </a:pPr>
              <a:t>10</a:t>
            </a:fld>
            <a:endParaRPr lang="en-GB" dirty="0"/>
          </a:p>
        </p:txBody>
      </p:sp>
      <p:sp>
        <p:nvSpPr>
          <p:cNvPr id="5" name="竖卷形 4"/>
          <p:cNvSpPr/>
          <p:nvPr/>
        </p:nvSpPr>
        <p:spPr>
          <a:xfrm>
            <a:off x="4535351" y="2252299"/>
            <a:ext cx="4107536" cy="3075709"/>
          </a:xfrm>
          <a:prstGeom prst="rect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216000" rIns="36000" rtlCol="0" anchor="ctr"/>
          <a:lstStyle/>
          <a:p>
            <a:pPr marL="273050" indent="-273050"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US" altLang="zh-CN" dirty="0">
                <a:solidFill>
                  <a:schemeClr val="tx1"/>
                </a:solidFill>
              </a:rPr>
              <a:t>Cell average spectrum efficiency*</a:t>
            </a:r>
          </a:p>
          <a:p>
            <a:pPr marL="273050" indent="-273050"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US" altLang="zh-CN" dirty="0">
                <a:solidFill>
                  <a:schemeClr val="tx1"/>
                </a:solidFill>
              </a:rPr>
              <a:t>Spectrum efficiency of worst 5-percentile users*</a:t>
            </a:r>
          </a:p>
          <a:p>
            <a:pPr marL="273050" indent="-273050"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US" altLang="zh-CN" dirty="0">
                <a:solidFill>
                  <a:schemeClr val="tx1"/>
                </a:solidFill>
              </a:rPr>
              <a:t>User experienced data </a:t>
            </a:r>
            <a:r>
              <a:rPr lang="en-US" altLang="zh-CN" dirty="0" smtClean="0">
                <a:solidFill>
                  <a:schemeClr val="tx1"/>
                </a:solidFill>
              </a:rPr>
              <a:t>rate</a:t>
            </a:r>
            <a:r>
              <a:rPr lang="en-US" altLang="zh-CN" baseline="30000" dirty="0" smtClean="0">
                <a:solidFill>
                  <a:schemeClr val="tx1"/>
                </a:solidFill>
              </a:rPr>
              <a:t> a</a:t>
            </a:r>
            <a:endParaRPr lang="en-US" altLang="zh-CN" dirty="0">
              <a:solidFill>
                <a:schemeClr val="tx1"/>
              </a:solidFill>
            </a:endParaRPr>
          </a:p>
          <a:p>
            <a:pPr marL="273050" indent="-273050"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US" altLang="zh-CN" dirty="0">
                <a:solidFill>
                  <a:schemeClr val="tx1"/>
                </a:solidFill>
              </a:rPr>
              <a:t>Connection density </a:t>
            </a:r>
            <a:r>
              <a:rPr lang="en-US" altLang="zh-CN" baseline="30000" dirty="0">
                <a:solidFill>
                  <a:schemeClr val="tx1"/>
                </a:solidFill>
              </a:rPr>
              <a:t>b</a:t>
            </a:r>
          </a:p>
          <a:p>
            <a:pPr marL="273050" indent="-273050"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US" altLang="zh-CN" dirty="0">
                <a:solidFill>
                  <a:schemeClr val="tx1"/>
                </a:solidFill>
              </a:rPr>
              <a:t>Area traffic capacity </a:t>
            </a:r>
            <a:r>
              <a:rPr lang="en-US" altLang="zh-CN" baseline="30000" dirty="0">
                <a:solidFill>
                  <a:schemeClr val="tx1"/>
                </a:solidFill>
              </a:rPr>
              <a:t>c</a:t>
            </a:r>
          </a:p>
          <a:p>
            <a:pPr marL="273050" indent="-273050"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US" altLang="zh-CN" dirty="0" smtClean="0">
                <a:solidFill>
                  <a:schemeClr val="tx1"/>
                </a:solidFill>
              </a:rPr>
              <a:t>Device speed</a:t>
            </a:r>
            <a:endParaRPr lang="en-US" altLang="zh-CN" dirty="0">
              <a:solidFill>
                <a:schemeClr val="tx1"/>
              </a:solidFill>
            </a:endParaRPr>
          </a:p>
          <a:p>
            <a:pPr marL="273050" indent="-273050"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US" altLang="zh-CN" dirty="0">
                <a:solidFill>
                  <a:schemeClr val="tx1"/>
                </a:solidFill>
              </a:rPr>
              <a:t>Network energy efficiency </a:t>
            </a:r>
            <a:r>
              <a:rPr lang="en-US" altLang="zh-CN" baseline="30000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6" name="竖卷形 5"/>
          <p:cNvSpPr/>
          <p:nvPr/>
        </p:nvSpPr>
        <p:spPr>
          <a:xfrm>
            <a:off x="625412" y="2248286"/>
            <a:ext cx="3287485" cy="3075709"/>
          </a:xfrm>
          <a:prstGeom prst="rect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216000" rIns="36000" rtlCol="0" anchor="ctr"/>
          <a:lstStyle/>
          <a:p>
            <a:pPr marL="273050" indent="-273050"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US" altLang="zh-CN" dirty="0">
                <a:solidFill>
                  <a:schemeClr val="tx1"/>
                </a:solidFill>
              </a:rPr>
              <a:t>Peak spectrum efficiency*</a:t>
            </a:r>
          </a:p>
          <a:p>
            <a:pPr marL="273050" indent="-273050"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US" altLang="zh-CN" dirty="0">
                <a:solidFill>
                  <a:schemeClr val="tx1"/>
                </a:solidFill>
              </a:rPr>
              <a:t>User plane latency </a:t>
            </a:r>
          </a:p>
          <a:p>
            <a:pPr marL="273050" indent="-273050"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US" altLang="zh-CN" dirty="0">
                <a:solidFill>
                  <a:schemeClr val="tx1"/>
                </a:solidFill>
              </a:rPr>
              <a:t>Control plane latency</a:t>
            </a:r>
          </a:p>
          <a:p>
            <a:pPr marL="273050" indent="-273050"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US" altLang="zh-CN" dirty="0">
                <a:solidFill>
                  <a:schemeClr val="tx1"/>
                </a:solidFill>
              </a:rPr>
              <a:t>Handover interruption time</a:t>
            </a:r>
          </a:p>
          <a:p>
            <a:pPr marL="273050" indent="-273050"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US" altLang="zh-CN" dirty="0" smtClean="0">
                <a:solidFill>
                  <a:schemeClr val="tx1"/>
                </a:solidFill>
              </a:rPr>
              <a:t>System bandwidth</a:t>
            </a:r>
            <a:r>
              <a:rPr lang="en-US" altLang="zh-CN" dirty="0">
                <a:solidFill>
                  <a:schemeClr val="tx1"/>
                </a:solidFill>
              </a:rPr>
              <a:t>*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5412" y="1753593"/>
            <a:ext cx="3287485" cy="419589"/>
          </a:xfrm>
          <a:prstGeom prst="rect">
            <a:avLst/>
          </a:prstGeom>
          <a:solidFill>
            <a:srgbClr val="468329"/>
          </a:solidFill>
          <a:ln w="34925">
            <a:solidFill>
              <a:srgbClr val="4683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>
            <a:defPPr>
              <a:defRPr lang="de-DE"/>
            </a:defPPr>
            <a:lvl1pPr algn="ctr">
              <a:defRPr sz="1400" b="1">
                <a:solidFill>
                  <a:schemeClr val="bg1"/>
                </a:solidFill>
                <a:cs typeface="Calibri" panose="020F0502020204030204" pitchFamily="34" charset="0"/>
              </a:defRPr>
            </a:lvl1pPr>
          </a:lstStyle>
          <a:p>
            <a:r>
              <a:rPr lang="en-US" altLang="zh-CN" sz="1800" dirty="0"/>
              <a:t>General KPIs</a:t>
            </a:r>
            <a:endParaRPr lang="zh-CN" altLang="en-US" sz="1800" dirty="0"/>
          </a:p>
        </p:txBody>
      </p:sp>
      <p:sp>
        <p:nvSpPr>
          <p:cNvPr id="9" name="TextBox 8"/>
          <p:cNvSpPr txBox="1"/>
          <p:nvPr/>
        </p:nvSpPr>
        <p:spPr>
          <a:xfrm>
            <a:off x="4535351" y="1753593"/>
            <a:ext cx="4107536" cy="419589"/>
          </a:xfrm>
          <a:prstGeom prst="rect">
            <a:avLst/>
          </a:prstGeom>
          <a:solidFill>
            <a:srgbClr val="468329"/>
          </a:solidFill>
          <a:ln w="34925">
            <a:solidFill>
              <a:srgbClr val="4683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>
            <a:defPPr>
              <a:defRPr lang="de-DE"/>
            </a:defPPr>
            <a:lvl1pPr algn="ctr">
              <a:defRPr sz="1400" b="1">
                <a:solidFill>
                  <a:schemeClr val="bg1"/>
                </a:solidFill>
                <a:cs typeface="Calibri" panose="020F0502020204030204" pitchFamily="34" charset="0"/>
              </a:defRPr>
            </a:lvl1pPr>
          </a:lstStyle>
          <a:p>
            <a:r>
              <a:rPr lang="en-US" altLang="zh-CN" sz="1800" dirty="0"/>
              <a:t>Test environment-specific KPIs</a:t>
            </a:r>
            <a:endParaRPr lang="zh-CN" altLang="en-US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353363" y="5408502"/>
            <a:ext cx="86600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* </a:t>
            </a:r>
            <a:r>
              <a:rPr lang="en-US" sz="1200" dirty="0" smtClean="0"/>
              <a:t>Separate requirements for low (e.g., ≤ 6GHz) and high frequency </a:t>
            </a:r>
            <a:r>
              <a:rPr lang="en-US" sz="1200" dirty="0"/>
              <a:t>bands (e.g</a:t>
            </a:r>
            <a:r>
              <a:rPr lang="en-US" sz="1200" dirty="0" smtClean="0"/>
              <a:t>., &gt; </a:t>
            </a:r>
            <a:r>
              <a:rPr lang="en-US" sz="1200" dirty="0"/>
              <a:t>6GHz) . </a:t>
            </a:r>
            <a:r>
              <a:rPr lang="en-US" sz="1200" dirty="0" smtClean="0"/>
              <a:t>Thresholds for low and high bands FFS.</a:t>
            </a:r>
          </a:p>
          <a:p>
            <a:r>
              <a:rPr lang="en-US" altLang="zh-CN" sz="1200" baseline="30000" dirty="0" smtClean="0"/>
              <a:t>a</a:t>
            </a:r>
            <a:r>
              <a:rPr lang="en-US" altLang="zh-CN" sz="1200" dirty="0" smtClean="0"/>
              <a:t> </a:t>
            </a:r>
            <a:r>
              <a:rPr lang="en-US" altLang="zh-CN" sz="1200" dirty="0" smtClean="0">
                <a:latin typeface="Arial Unicode MS"/>
              </a:rPr>
              <a:t>The required user experienced data rate should be available in at least 95% of the locations (including at the cell-edge) for at least 95% of the time within the considered environment. </a:t>
            </a:r>
            <a:endParaRPr lang="en-US" sz="1200" dirty="0" smtClean="0"/>
          </a:p>
          <a:p>
            <a:r>
              <a:rPr lang="en-US" sz="1200" baseline="30000" dirty="0"/>
              <a:t>b</a:t>
            </a:r>
            <a:r>
              <a:rPr lang="en-US" sz="1200" dirty="0" smtClean="0"/>
              <a:t> </a:t>
            </a:r>
            <a:r>
              <a:rPr lang="en-US" sz="1200" dirty="0">
                <a:latin typeface="Arial Unicode MS"/>
              </a:rPr>
              <a:t>Connection density is only relevant for dense urban and high density scenarios.</a:t>
            </a:r>
            <a:endParaRPr lang="en-US" sz="1200" dirty="0"/>
          </a:p>
          <a:p>
            <a:r>
              <a:rPr lang="en-US" sz="1200" baseline="30000" dirty="0"/>
              <a:t>c</a:t>
            </a:r>
            <a:r>
              <a:rPr lang="en-US" sz="1200" dirty="0" smtClean="0"/>
              <a:t> </a:t>
            </a:r>
            <a:r>
              <a:rPr lang="en-US" sz="1200" dirty="0">
                <a:latin typeface="Arial Unicode MS"/>
              </a:rPr>
              <a:t>This requirement can be derived from cell average spectrum efficiency, cell bandwidth and cell density.</a:t>
            </a:r>
          </a:p>
          <a:p>
            <a:r>
              <a:rPr lang="en-US" sz="1200" baseline="30000" dirty="0"/>
              <a:t>d</a:t>
            </a:r>
            <a:r>
              <a:rPr lang="en-US" sz="1200" dirty="0" smtClean="0"/>
              <a:t> </a:t>
            </a:r>
            <a:r>
              <a:rPr lang="en-US" sz="1200" dirty="0" smtClean="0">
                <a:latin typeface="Arial Unicode MS"/>
              </a:rPr>
              <a:t>Requirement </a:t>
            </a:r>
            <a:r>
              <a:rPr lang="en-US" sz="1200" dirty="0">
                <a:latin typeface="Arial Unicode MS"/>
              </a:rPr>
              <a:t>on the energy efficiency considering idle, bursty and active mode need to be </a:t>
            </a:r>
            <a:r>
              <a:rPr lang="en-US" sz="1200" dirty="0" smtClean="0">
                <a:latin typeface="Arial Unicode MS"/>
              </a:rPr>
              <a:t>investigated.</a:t>
            </a:r>
            <a:endParaRPr lang="en-US" sz="1200" dirty="0">
              <a:latin typeface="Arial Unicode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Other key aspects for eMBB scenarios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1257" y="1785938"/>
            <a:ext cx="8645237" cy="4643437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sz="1800" dirty="0"/>
              <a:t>Consistent user experience </a:t>
            </a:r>
            <a:r>
              <a:rPr lang="en-GB" sz="1800" dirty="0" smtClean="0"/>
              <a:t>(at least throughput </a:t>
            </a:r>
            <a:r>
              <a:rPr lang="en-GB" sz="1800" dirty="0"/>
              <a:t>and latency) required</a:t>
            </a:r>
          </a:p>
          <a:p>
            <a:pPr marL="628650" lvl="1" indent="-273050">
              <a:spcBef>
                <a:spcPts val="300"/>
              </a:spcBef>
            </a:pPr>
            <a:r>
              <a:rPr lang="en-GB" sz="1600" dirty="0" smtClean="0"/>
              <a:t>Required “user </a:t>
            </a:r>
            <a:r>
              <a:rPr lang="en-GB" sz="1600" dirty="0"/>
              <a:t>experienced data </a:t>
            </a:r>
            <a:r>
              <a:rPr lang="en-GB" sz="1600" dirty="0" smtClean="0"/>
              <a:t>rate” to </a:t>
            </a:r>
            <a:r>
              <a:rPr lang="en-GB" sz="1600" dirty="0"/>
              <a:t>be available in at least 95% of </a:t>
            </a:r>
            <a:r>
              <a:rPr lang="en-GB" sz="1600" dirty="0" smtClean="0"/>
              <a:t>locations for </a:t>
            </a:r>
            <a:r>
              <a:rPr lang="en-GB" sz="1600" dirty="0"/>
              <a:t>at least 95% of the time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GB" sz="1800" dirty="0"/>
              <a:t>Video and social media </a:t>
            </a:r>
            <a:r>
              <a:rPr lang="en-GB" sz="1800" dirty="0" smtClean="0"/>
              <a:t>to dominate </a:t>
            </a:r>
            <a:r>
              <a:rPr lang="en-GB" sz="1800" dirty="0" err="1"/>
              <a:t>eMBB</a:t>
            </a:r>
            <a:r>
              <a:rPr lang="en-GB" sz="1800" dirty="0"/>
              <a:t> traffic </a:t>
            </a:r>
            <a:r>
              <a:rPr lang="en-GB" sz="1800" dirty="0" smtClean="0"/>
              <a:t>volumes</a:t>
            </a:r>
            <a:endParaRPr lang="en-GB" sz="18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zh-CN" sz="1800" dirty="0" smtClean="0"/>
              <a:t>Large proportion of </a:t>
            </a:r>
            <a:r>
              <a:rPr lang="en-US" altLang="zh-CN" sz="1800" dirty="0" err="1" smtClean="0"/>
              <a:t>eMBB</a:t>
            </a:r>
            <a:r>
              <a:rPr lang="en-US" altLang="zh-CN" sz="1800" dirty="0" smtClean="0"/>
              <a:t> traffic is expected to be for indoor users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GB" sz="1800" dirty="0" smtClean="0"/>
              <a:t>Network energy </a:t>
            </a:r>
            <a:r>
              <a:rPr lang="en-GB" sz="1800" dirty="0"/>
              <a:t>efficiency </a:t>
            </a:r>
            <a:r>
              <a:rPr lang="en-GB" altLang="zh-CN" sz="1800" dirty="0" smtClean="0"/>
              <a:t>(e.g., Base Station energy efficiency) </a:t>
            </a:r>
            <a:r>
              <a:rPr lang="en-GB" sz="1800" dirty="0" smtClean="0"/>
              <a:t>should </a:t>
            </a:r>
            <a:r>
              <a:rPr lang="en-GB" sz="1800" dirty="0"/>
              <a:t>be </a:t>
            </a:r>
            <a:r>
              <a:rPr lang="en-GB" sz="1800" dirty="0" smtClean="0"/>
              <a:t>one of the basic design principles </a:t>
            </a:r>
            <a:r>
              <a:rPr lang="en-GB" sz="1800" dirty="0"/>
              <a:t>and </a:t>
            </a:r>
            <a:r>
              <a:rPr lang="en-GB" sz="1800" dirty="0" smtClean="0"/>
              <a:t>energy performance </a:t>
            </a:r>
            <a:r>
              <a:rPr lang="en-GB" sz="1800" dirty="0"/>
              <a:t>should be evaluated.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GB" sz="1800" dirty="0" smtClean="0"/>
              <a:t>Reasonable </a:t>
            </a:r>
            <a:r>
              <a:rPr lang="en-GB" sz="1800" dirty="0"/>
              <a:t>deployment assumptions </a:t>
            </a:r>
            <a:r>
              <a:rPr lang="en-GB" sz="1800" dirty="0" smtClean="0"/>
              <a:t>required</a:t>
            </a:r>
          </a:p>
          <a:p>
            <a:pPr marL="628650" lvl="1" indent="-273050">
              <a:spcBef>
                <a:spcPts val="300"/>
              </a:spcBef>
              <a:spcAft>
                <a:spcPts val="300"/>
              </a:spcAft>
            </a:pPr>
            <a:r>
              <a:rPr lang="en-GB" sz="1600" dirty="0" smtClean="0"/>
              <a:t>Site densities/dimensions, </a:t>
            </a:r>
            <a:r>
              <a:rPr lang="en-GB" sz="1600" dirty="0"/>
              <a:t>and backhaul </a:t>
            </a:r>
            <a:r>
              <a:rPr lang="en-GB" sz="1600" dirty="0" smtClean="0"/>
              <a:t>assumptions</a:t>
            </a:r>
            <a:endParaRPr lang="en-GB" sz="1600" dirty="0"/>
          </a:p>
          <a:p>
            <a:pPr marL="628650" lvl="1" indent="-273050">
              <a:spcBef>
                <a:spcPts val="300"/>
              </a:spcBef>
              <a:spcAft>
                <a:spcPts val="300"/>
              </a:spcAft>
            </a:pPr>
            <a:r>
              <a:rPr lang="en-GB" sz="1600" dirty="0" smtClean="0"/>
              <a:t>Rural scenarios should not require more sites than existing networks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GB" sz="1800" dirty="0" smtClean="0"/>
              <a:t>Requirements </a:t>
            </a:r>
            <a:r>
              <a:rPr lang="en-GB" sz="1800" dirty="0"/>
              <a:t>are based on the operator vision of 5G in 2020 as well as beyond 2020. As such, not all the requirements will need to be satisfied </a:t>
            </a:r>
            <a:r>
              <a:rPr lang="en-GB" sz="1800" dirty="0" smtClean="0"/>
              <a:t>for 2020 deployments.</a:t>
            </a:r>
          </a:p>
          <a:p>
            <a:pPr marL="628650" lvl="1" indent="-273050">
              <a:spcBef>
                <a:spcPts val="300"/>
              </a:spcBef>
              <a:spcAft>
                <a:spcPts val="300"/>
              </a:spcAft>
            </a:pPr>
            <a:r>
              <a:rPr lang="en-GB" sz="1600" dirty="0" smtClean="0"/>
              <a:t>NGMN plans to further prioritise requirements accordingly</a:t>
            </a:r>
            <a:endParaRPr lang="en-GB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A0F3E2-0802-4B5B-9B6B-102197048689}" type="slidenum">
              <a:rPr lang="en-GB" smtClean="0"/>
              <a:pPr>
                <a:defRPr/>
              </a:pPr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974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Summary </a:t>
            </a:r>
            <a:r>
              <a:rPr lang="en-US" altLang="zh-CN" dirty="0" smtClean="0"/>
              <a:t>and next steps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9F20164A-C531-48A9-871B-B5241A406434}" type="slidenum">
              <a:rPr lang="en-GB" smtClean="0"/>
              <a:pPr>
                <a:defRPr/>
              </a:pPr>
              <a:t>12</a:t>
            </a:fld>
            <a:endParaRPr lang="en-GB" dirty="0"/>
          </a:p>
        </p:txBody>
      </p:sp>
      <p:sp>
        <p:nvSpPr>
          <p:cNvPr id="6" name="文本占位符 3"/>
          <p:cNvSpPr>
            <a:spLocks noGrp="1"/>
          </p:cNvSpPr>
          <p:nvPr>
            <p:ph type="body" sz="quarter" idx="20"/>
          </p:nvPr>
        </p:nvSpPr>
        <p:spPr>
          <a:xfrm>
            <a:off x="143764" y="1700760"/>
            <a:ext cx="8857733" cy="4643470"/>
          </a:xfrm>
        </p:spPr>
        <p:txBody>
          <a:bodyPr/>
          <a:lstStyle/>
          <a:p>
            <a:r>
              <a:rPr lang="en-US" altLang="zh-CN" sz="2000" dirty="0"/>
              <a:t>NGMN will continue to develop and refine the requirements framework and develop test environments </a:t>
            </a:r>
            <a:r>
              <a:rPr lang="en-US" altLang="zh-CN" sz="2000" dirty="0" smtClean="0"/>
              <a:t>to </a:t>
            </a:r>
            <a:r>
              <a:rPr lang="en-US" altLang="zh-CN" sz="2000" dirty="0"/>
              <a:t>guide IMT-2020 development.</a:t>
            </a:r>
          </a:p>
          <a:p>
            <a:r>
              <a:rPr lang="en-US" sz="2000" dirty="0"/>
              <a:t>For </a:t>
            </a:r>
            <a:r>
              <a:rPr lang="en-US" sz="2000" dirty="0" err="1"/>
              <a:t>eMBB</a:t>
            </a:r>
            <a:r>
              <a:rPr lang="en-US" sz="2000" dirty="0"/>
              <a:t>, </a:t>
            </a:r>
            <a:r>
              <a:rPr lang="en-US" sz="2000" dirty="0" smtClean="0"/>
              <a:t>NGMN </a:t>
            </a:r>
            <a:r>
              <a:rPr lang="en-US" sz="2000" dirty="0"/>
              <a:t>has identified six deployment </a:t>
            </a:r>
            <a:r>
              <a:rPr lang="en-US" sz="2000" dirty="0" smtClean="0"/>
              <a:t>scenarios </a:t>
            </a:r>
            <a:r>
              <a:rPr lang="en-US" sz="2000" dirty="0"/>
              <a:t>and a </a:t>
            </a:r>
            <a:r>
              <a:rPr lang="en-US" sz="2000" dirty="0" smtClean="0"/>
              <a:t>requirements framework of interest for 5G.</a:t>
            </a:r>
            <a:endParaRPr lang="en-US" sz="2000" dirty="0"/>
          </a:p>
          <a:p>
            <a:r>
              <a:rPr lang="en-US" altLang="zh-CN" sz="2000" dirty="0" smtClean="0"/>
              <a:t>The following milestones are currently planned</a:t>
            </a:r>
            <a:r>
              <a:rPr lang="en-US" altLang="zh-CN" sz="2000" dirty="0"/>
              <a:t> to progress </a:t>
            </a:r>
            <a:r>
              <a:rPr lang="en-US" altLang="zh-CN" sz="2000" dirty="0" err="1" smtClean="0"/>
              <a:t>eMBB</a:t>
            </a:r>
            <a:r>
              <a:rPr lang="en-US" altLang="zh-CN" sz="2000" dirty="0" smtClean="0"/>
              <a:t>:</a:t>
            </a:r>
          </a:p>
          <a:p>
            <a:pPr lvl="1" indent="-387350"/>
            <a:r>
              <a:rPr lang="en-US" altLang="zh-CN" sz="2000" dirty="0" smtClean="0"/>
              <a:t>Develop relevant test environments (2015.12).</a:t>
            </a:r>
          </a:p>
          <a:p>
            <a:pPr lvl="1" indent="-387350"/>
            <a:r>
              <a:rPr lang="en-US" altLang="zh-CN" sz="2000" dirty="0" smtClean="0"/>
              <a:t>Refine and detail key performance metrics, deployment scenarios and test environments (2015.12).</a:t>
            </a:r>
          </a:p>
          <a:p>
            <a:pPr lvl="1" indent="-387350"/>
            <a:r>
              <a:rPr lang="en-US" altLang="zh-CN" sz="2000" dirty="0" smtClean="0"/>
              <a:t>Provide values of (some) requirement metrics (2015.12). </a:t>
            </a:r>
          </a:p>
          <a:p>
            <a:pPr lvl="1" indent="-387350"/>
            <a:r>
              <a:rPr lang="en-US" altLang="zh-CN" sz="2000" dirty="0" smtClean="0"/>
              <a:t>Define evaluation framework for the requirements (2016.3).</a:t>
            </a:r>
          </a:p>
          <a:p>
            <a:pPr indent="-387350"/>
            <a:r>
              <a:rPr lang="en-US" altLang="zh-CN" sz="2000" dirty="0" smtClean="0"/>
              <a:t>For non-</a:t>
            </a:r>
            <a:r>
              <a:rPr lang="en-US" altLang="zh-CN" sz="2000" dirty="0" err="1" smtClean="0"/>
              <a:t>eMBB</a:t>
            </a:r>
            <a:r>
              <a:rPr lang="en-US" altLang="zh-CN" sz="2000" dirty="0" smtClean="0"/>
              <a:t> (e.g. MMC, URC), NGMN will develop requirements, deployments scenarios and test environments, </a:t>
            </a:r>
            <a:r>
              <a:rPr lang="en-US" altLang="zh-CN" sz="2000" dirty="0"/>
              <a:t>based on inputs from </a:t>
            </a:r>
            <a:r>
              <a:rPr lang="en-US" altLang="zh-CN" sz="2000" dirty="0" smtClean="0"/>
              <a:t>verticals (date tbc).</a:t>
            </a:r>
          </a:p>
          <a:p>
            <a:pPr lvl="2" indent="-387350"/>
            <a:endParaRPr lang="zh-CN" altLang="en-US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6403604"/>
            <a:ext cx="6069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MMC = Massive Machine Communications</a:t>
            </a:r>
            <a:endParaRPr lang="en-GB" sz="1200" dirty="0"/>
          </a:p>
          <a:p>
            <a:r>
              <a:rPr lang="en-GB" sz="1200" dirty="0" smtClean="0"/>
              <a:t>URC = Ultra-Reliable Communications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298645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857250" y="3167583"/>
            <a:ext cx="7858125" cy="1285875"/>
          </a:xfrm>
        </p:spPr>
        <p:txBody>
          <a:bodyPr/>
          <a:lstStyle/>
          <a:p>
            <a:pPr algn="ctr">
              <a:defRPr/>
            </a:pPr>
            <a:r>
              <a:rPr lang="en-US" dirty="0" smtClean="0"/>
              <a:t>Thank You</a:t>
            </a:r>
            <a:endParaRPr lang="en-US" dirty="0"/>
          </a:p>
        </p:txBody>
      </p:sp>
      <p:sp>
        <p:nvSpPr>
          <p:cNvPr id="27651" name="Slide Number Placeholder 4"/>
          <p:cNvSpPr>
            <a:spLocks noGrp="1"/>
          </p:cNvSpPr>
          <p:nvPr>
            <p:ph type="sldNum" sz="quarter" idx="14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5A958A8-1797-45CF-B6C3-2CAD0D1A8E9B}" type="slidenum">
              <a:rPr lang="en-GB" altLang="zh-CN" smtClean="0"/>
              <a:pPr/>
              <a:t>13</a:t>
            </a:fld>
            <a:endParaRPr lang="en-GB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Titel 1"/>
          <p:cNvSpPr>
            <a:spLocks noGrp="1"/>
          </p:cNvSpPr>
          <p:nvPr>
            <p:ph type="title"/>
          </p:nvPr>
        </p:nvSpPr>
        <p:spPr>
          <a:xfrm>
            <a:off x="142875" y="560388"/>
            <a:ext cx="6950075" cy="511175"/>
          </a:xfrm>
        </p:spPr>
        <p:txBody>
          <a:bodyPr/>
          <a:lstStyle/>
          <a:p>
            <a:r>
              <a:rPr lang="en-GB" smtClean="0">
                <a:cs typeface="Arial" charset="0"/>
              </a:rPr>
              <a:t>The NGMN Alliance is supported by</a:t>
            </a:r>
            <a:br>
              <a:rPr lang="en-GB" smtClean="0">
                <a:cs typeface="Arial" charset="0"/>
              </a:rPr>
            </a:br>
            <a:r>
              <a:rPr lang="en-GB" smtClean="0">
                <a:cs typeface="Arial" charset="0"/>
              </a:rPr>
              <a:t>key industry players </a:t>
            </a:r>
            <a:endParaRPr lang="de-DE" altLang="zh-CN" smtClean="0">
              <a:ea typeface="宋体" charset="-122"/>
              <a:cs typeface="Arial" charset="0"/>
            </a:endParaRPr>
          </a:p>
        </p:txBody>
      </p:sp>
      <p:sp>
        <p:nvSpPr>
          <p:cNvPr id="4102" name="AutoShape 2" descr="data:image/jpeg;base64,/9j/4AAQSkZJRgABAQAAAQABAAD/2wCEAAkGBggGEBUSBxEUFBATFxQVFRQWFRYUFhIWFRAWFhMVGBcYHSceFxojGRQWHy8jJCkqLCwvFiA9NTArNSYrLCkBCQoKDgwOGg8PGi4kHiQqKTUuNDQ1MjU1LzUsMCwuNSkwLzE0LCwsLTUpKSopMCksMDUsLDIsNSopKSwsLCksKf/AABEIAJoBRgMBIgACEQEDEQH/xAAbAAEAAgMBAQAAAAAAAAAAAAAABgcDBAUCCP/EAEcQAAIBAwIEAgYECAsJAAAAAAABAgMEEQUSBgchMRNBIlFhcYGRMqHR0hQ1QnJzgpK0FSMzNkNSYpOio7EWJCZEg7KzwfD/xAAaAQEAAgMBAAAAAAAAAAAAAAAAAwQBAgUG/8QAKxEBAAIBAwIEBAcAAAAAAAAAAAECAwQRMQXREpGh8CFBgeETFSJCUWFx/9oADAMBAAIRAxEAPwC8QAAAAAAAAAAAAAAAAAAAAAAAAAAAAAAAAAAAAAAAAAAAAAAAAAAAAAAAAAAAAAAAAAAAAAAAAAAAAAAAAAAAAAAAAAAAAAAAAAAAAAAAAAAAAAAAAAAAAAAAAAAAAAAAAAAAAAAAAAAAAAAAAAAAAAAAAAAAAAAAAAAAAAAAAAAAAAAADna5xBp/DtPxNSqKK64XeU2vKK8/9F5mzfXkLCDnU8uy9b8kVlrnDlnxPVdXVJVZt9l4jjGK8opJdEv/ALqUNVr8Ol2jJz/Szh018sb14c/Xee1Ztx0elGMfKUvTk/h0ivrOTb81uJrh5dXC9Wyl9071Dlrw4u9GT99Wp9p07bgHQaf0aT/vKn3ipTrenvxFvKO7e2jvHOzS0jmlqkGvw6MKi8+myXzj0+osHQ+JrHXV/EPbPzhLv71/WXuI9R4I0Xypv9uf2mzS4S060alb+JGSeU1N9H61ktR1HFPyn39UM4bQlwNezuPGWJP0l39vtNgu0vF6xavCKYmJ2kBztP4h0rVqk6en3FKpUp53whNSlDEtryl26rBu169K1hKdeSjCCcpSbwoxisybfkklk3YZAcy34n0a7ozuLe5pSt6banVU47INJNpyzhPEl80bllfW2pU41bKcalOazGcWpRkvY0BnAAAAAAAAAPNSpCinKo0oxTbb6JJLLbA9A0tJ1rT9dg6mlVoVqae1yhJSSkkm1leeGn8Txq2v6XoMVLVa9Oin23zUXLHfCfV/ADoA5ekcUaNr2VpVzSqtdXGE05Jetx7pfA6gAAAAAAAAAAAAAAAAAAAAAAAAFfce8Z6ZpteNC8q7XGKk1tm+suq+in5Y+ZHafMDh2Pev/l1fukM5t1JVNXuN/k4Je7wo4IecnU9Kxai83vM7z/nZex62+OkUrELto8xeHH0Vd/3dX7p07fjjQ6n0ar/u6n3SgIycXlHZ0/UEu5Hj6Lp6cTb07Nbay8/KF9UOMNHl2q/4J/YZ58W6Q1/K/wCGf2FN2+opeZsS1NestR07HEbbz7+iCc1p+K2bHizTHViqdXq2o42yXd49XrJcfOlrqL8WO19T6KRZw4Iw18NZlre83neVN2P/AAnxXOD6Urvdj1Px4+Iv86DRMOcGrfwXpNZReJV3ChH9d5n/AJcZkW552tTTa1lf2y9KnLY3/ahJVqP1qoYeb98uJ7jTrOxeVX21fhXlGnSl8I+I/iTtXb4X4d0q14cjDiKXh0K8fHqz3bXHxKkZUpZ8mkqXr7En4dq8P8OabCem1l+A04ykqspOSadSW+TeO+9y8vgc/mjRhbaJcQorEYwpRivUlXppL5IjFr/M9/oqv75IMJlecy+FLHb417S9JKS27qnSSym9ie3o/PBs1ePOG6NBV53lHwZNqMt6bk1jMVFek2srKxlZIPyv5f8ADmtaZSr6lbRqVakqu6UpT/JrzjHCUsR6RXYjfL/g/RtU1i9t7+l4lG3dZU4ylLpsuvDjlppyxH1gW9ofG/D/ABHPZpVzCpUSzs9KE2l3ajNJte42b/iXSNKqxo6hcU6dWUXNRnJRzBZzLL6Y9F+fkVHx1oGn8Iavpz0Gn4O+dNyUXLGVcwjnDbxmM2n6za5qWVDUtdsKN2t1OpGhCcctZjK7mpLK6rp6gLHsuO+GtRqqlaXtCVSTxGKmvSfqj5SfsR3iq+ZvLnQNP02pX0qhGjVobJKUHL0o+JGMoyy+vSWU++Uvaa3FXFt9V4Zt6m5+Lc7KFSefSkoqoqrz/a8Fp/nsCd1+YnCttPw6t9QUk8P000n6nJeivmdDVq9K5s606ElKEqNRxlFpqSdKWGmujRUGiaVyxVlCGpXEHdTppzqb6ylTqSjlqKXopRbwlh5x1yb/ACf1KtX0u/oVHmNFTlD2KrRnuS9S3Qb/AFmBv8kLynp+j3FWv9CnWqzl+bC1oyf1IjvA/C1Tmpc17/iWU3SU9qhGTjuljcqal3jThFx7dW5d++drl/u/2Y1HZ3/3n9zpZ+ok/Itwelvb38ern34hj6sBllXJnQ7W7o3GmTq0VRmpypqcpKe3rFKbe+HXGerysrCzkl+ra/pegxUtVr06KfbfNR3Y74T6v4HQKT4S0ehzO1a8uddzUo0HthT3NLDqTjSj067VGm20sZcsvzyYWxo/E+ja/laTc0qrj1cYTTkl63Hul7cDUeKNG0iqqWo3FOlUcHUUZyUfQTeZZfTHov5FTcz+GLXl9Vtr/hmPgtVHFwTbjuUXOOMvopRjOMl2a+OffMm3ttd1zToXCzRr07ZSWWm4TuamVldV0fkBYdpzM4Tvqip0L2nvbwsqcE35JSlFRfzPWo8yOFtLqOnd3lNTTw1HdU2vzTcE0n7GQjmtwHw9oemutpdvGlVjUpJSi5dVKe2SeW89GdHgXlvwxqemW9W9tYzqVaUZTm5TzmXdrEvR+GALC0/UrTVqaq6fUjUpS7Tg1JP19V5+w2SouQFWcVe0svZCdGSXqcvFjJ+9qnH5FugAAAAAAAAAAAAAAAAVRzE5f2mrXzr1p1I+LGP0duMxSi+69i+ZHYcqNOn/AE9b5Q+6XRremLUqeI/Tj1j/AO18fsINHUrKlJxqVqanFtSi5xTTTw003lM8x1TNq8GTfHafDPHZ2NLTBkx/qiN4RVcodPl2uK3yh9h6jygsU+lzW/Zh9hNqV7bS7VIftx+0yRuqH9eP7SOLPU9bH758o7JJ0+H+ETo8p7SP/NVv2YfYZp8q7GK63Nf5U/ukuhe20e9SH7UftPFfV9OgvSr0U/bUh9pD+adQni8+X2QzhxRPCL6TyxsI14NVq0sSXR7MNJ5faPqRbZydDs4xj4j67l6Pufn8TrHtOlxn/Ai2omZtPoo6iaePakfBEObGkfwvpNdRWZUkq8f+k90v8G9fEq/lHRr8SarSq3fpRsrdKPsUIeDRXvxOT/VL9qU4VU41EnFppprKaaw015o1bDRtO0rP8HUKVLdjd4dOFPdjOM7Us4y/mdNXR3mz+J7r82n+8UyKWv8AM9/oqv75ItO7s7fUIOneQjUpy6ShOKlGXXPVPo+qRiWkafGj+DqhS/B8OPhbI+HhvLWzGMZ69gIryc/E1D86v+81CKcsfx/qXvuf35Fs2Vja6dBU7GnCnTjnEIRUIrLbeIrostt/ExWujadY1J1bShShVqZ31I04xnPMtz3SSzLL69QKs5v/AI20z8+H73SNfmxqFHSdcsa91nw6UaNSWFl7YXc5SwvPoi27zRtO1GcJ3tClUqU3mEpwjKUHlPMW1mPVJ9PUVVzKhTq8Q6bGqk1L8HTTw007yaaafdBln5jczdD1rT522iVJVq1w4QUVTqR2rxIyed0VmTxtSWXlnvi/gy9o8N0KMIt1rXw61SC6vqp+Mljvt8WT/ULCsuFdC0+p4tlaW9Or5ThShGS9zS6fA6oYUfw3q3K+ta0/4Zt4wuIwjGonTrz3yUUpTi4ZTUn1+JN+G5cL3Gn3dXhGkoU3GrCo9s4OUoUHJdJ9cJVPrZ3LngThm8m53Fjbym3lvwo9X63hdWdO00ux0+n4VnRp06TzmEIRjB5WHmKWHlAVtyQs6eoaRcUq/wBCpWqwl+bO1oxf1MjfBHFFXlVdV7HiOM1RlJS3xi3tkltVVR7yhOKj26raunfF26dpdjpENmm0adKDe5xpwjCLbSTeIpLOEvkjDq/D+la/FR1ahTrJdt8VJxz32vvH4AROfOXhypcUaNg6tbxpxg5xpyjGnu6J4klKXXHRLtn1YcO4O1m35aareWuut06NaWYVGm44jOcqUnj8mUKjWfJxw/PFq6PwhoWgS3aXa0qc/wCvGK3481ufVL4mbWOHNJ4gSWrW9Oqo/R3xTcc99su6+DAqbmjxLa8f1bXT+GZeNJ1HKU4p7VJxcI4b7qMZTlJ9kkuvfGzxzQjbcQ6XCHaEbWK90bqol/oWbo3C2jcPZek21Ok5dHKMVua9Tk+rXsybNxo2nXlWNa5oUp1qeNlSUIynDDbW2TWVhtvp6wIdzr/FE/0tD/yo7HLb8U2f6GB3b7T7TU4Onf04VKbw3CcVOLaeU8SWOjPdta0LOEYWsIwpxSUYxSjGKXZJLokBUvIP6d/+dQ/7rgt809P0bTtJ3PTqFKk5tOfhwjDe1nDltSz3ff1s3AAAAAAAAAAAAAAAAABCePOV+ncZfxlLFK6S/lEsqeF0VRefv7+/sTYAfL+u8teI9Ab/AAi2lOC/pKa8SDXryuq+OCOuyrJ4dN59W0+wjy6cX3SyB8raPwNruutKytptP8px2xXvk+i+Zb/A3Ju10NqtrW2pWWGqaWYRftf5T9nb3lmAAAAAAAAAAAABhqWdtWkp1acHOPaTinKOHlYbWV1MwAAAAAAAAAAAAAAAAAAAAAAAAAAAAAAAAAAAAAAAAAAAAAAAAAAAAAAAAAAAAAAAAAAAAAAAAAAAAAAAAAAAAAAAAAAAAAAAAAAAAAAAAAAAAAAAAAAAAAAAAAAAAAAAAAAAAAAAAAAAAAAAAAAAAAAAAAAAAAAAAAAAAAAAAAAAAAAAAAAAAAAAAAAAAAAAAAAAD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altLang="de-DE">
              <a:cs typeface="Arial" charset="0"/>
            </a:endParaRPr>
          </a:p>
        </p:txBody>
      </p:sp>
      <p:sp>
        <p:nvSpPr>
          <p:cNvPr id="187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532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fld id="{9F20164A-C531-48A9-871B-B5241A406434}" type="slidenum">
              <a:rPr lang="en-GB" sz="1200">
                <a:solidFill>
                  <a:schemeClr val="tx1">
                    <a:tint val="75000"/>
                  </a:schemeClr>
                </a:solidFill>
                <a:latin typeface="DIN 1451 Com Mittelschrift" pitchFamily="34" charset="0"/>
                <a:cs typeface="Arial" pitchFamily="34" charset="0"/>
              </a:rPr>
              <a:pPr algn="r" fontAlgn="auto">
                <a:spcBef>
                  <a:spcPts val="0"/>
                </a:spcBef>
                <a:spcAft>
                  <a:spcPts val="0"/>
                </a:spcAft>
              </a:pPr>
              <a:t>2</a:t>
            </a:fld>
            <a:endParaRPr lang="en-GB" sz="1200" dirty="0">
              <a:solidFill>
                <a:schemeClr val="tx1">
                  <a:tint val="75000"/>
                </a:schemeClr>
              </a:solidFill>
              <a:latin typeface="DIN 1451 Com Mittelschrift" pitchFamily="34" charset="0"/>
              <a:cs typeface="Arial" pitchFamily="34" charset="0"/>
            </a:endParaRPr>
          </a:p>
        </p:txBody>
      </p:sp>
      <p:sp>
        <p:nvSpPr>
          <p:cNvPr id="185" name="AutoShape 20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576263" y="1644650"/>
            <a:ext cx="7920037" cy="193675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699419"/>
            </a:solidFill>
            <a:miter lim="800000"/>
            <a:headEnd/>
            <a:tailEnd/>
          </a:ln>
        </p:spPr>
        <p:txBody>
          <a:bodyPr tIns="46800" anchor="ctr"/>
          <a:lstStyle/>
          <a:p>
            <a:pPr algn="ctr" defTabSz="762000" eaLnBrk="0" hangingPunct="0">
              <a:tabLst>
                <a:tab pos="185738" algn="l"/>
              </a:tabLst>
            </a:pPr>
            <a:r>
              <a:rPr lang="en-US" altLang="de-DE" sz="1200" b="1">
                <a:solidFill>
                  <a:srgbClr val="FFFFFF"/>
                </a:solidFill>
                <a:cs typeface="Arial" pitchFamily="34" charset="0"/>
              </a:rPr>
              <a:t>26 Worldwide Leading Mobile Operators</a:t>
            </a:r>
          </a:p>
        </p:txBody>
      </p:sp>
      <p:sp>
        <p:nvSpPr>
          <p:cNvPr id="186" name="AutoShape 21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576263" y="3284538"/>
            <a:ext cx="7920037" cy="193675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699419"/>
            </a:solidFill>
            <a:miter lim="800000"/>
            <a:headEnd/>
            <a:tailEnd/>
          </a:ln>
        </p:spPr>
        <p:txBody>
          <a:bodyPr tIns="46800" anchor="ctr"/>
          <a:lstStyle/>
          <a:p>
            <a:pPr algn="ctr" defTabSz="762000" eaLnBrk="0" hangingPunct="0">
              <a:tabLst>
                <a:tab pos="185738" algn="l"/>
              </a:tabLst>
            </a:pPr>
            <a:r>
              <a:rPr lang="en-US" altLang="de-DE" sz="1200" b="1">
                <a:solidFill>
                  <a:srgbClr val="FFFFFF"/>
                </a:solidFill>
                <a:cs typeface="Arial" pitchFamily="34" charset="0"/>
              </a:rPr>
              <a:t>36 Worldwide Leading Technology Vendors</a:t>
            </a:r>
          </a:p>
        </p:txBody>
      </p:sp>
      <p:sp>
        <p:nvSpPr>
          <p:cNvPr id="188" name="AutoShape 21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576263" y="5229225"/>
            <a:ext cx="7920037" cy="193675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699419"/>
            </a:solidFill>
            <a:miter lim="800000"/>
            <a:headEnd/>
            <a:tailEnd/>
          </a:ln>
        </p:spPr>
        <p:txBody>
          <a:bodyPr tIns="46800" anchor="ctr"/>
          <a:lstStyle/>
          <a:p>
            <a:pPr algn="ctr" defTabSz="762000" eaLnBrk="0" hangingPunct="0">
              <a:tabLst>
                <a:tab pos="185738" algn="l"/>
              </a:tabLst>
            </a:pPr>
            <a:r>
              <a:rPr lang="en-US" altLang="de-DE" sz="1200" b="1">
                <a:solidFill>
                  <a:srgbClr val="FFFFFF"/>
                </a:solidFill>
                <a:cs typeface="Arial" pitchFamily="34" charset="0"/>
              </a:rPr>
              <a:t>25 Universities / Research Institutes</a:t>
            </a:r>
          </a:p>
        </p:txBody>
      </p:sp>
      <p:pic>
        <p:nvPicPr>
          <p:cNvPr id="189" name="Picture 100" descr="C:\Users\kmoschner\Pictures\Partner Slide\ALU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088" y="3576638"/>
            <a:ext cx="7683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0" name="Picture 102" descr="C:\Users\kmoschner\Pictures\Partner Slide\Apple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1200" y="3576638"/>
            <a:ext cx="7683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1" name="Picture 104" descr="C:\Users\kmoschner\Pictures\Partner Slide\Broadcom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4963" y="3576638"/>
            <a:ext cx="7683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2" name="Picture 105" descr="C:\Users\kmoschner\Pictures\Partner Slide\CBNL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7138" y="3576638"/>
            <a:ext cx="7683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3" name="Picture 106" descr="C:\Users\kmoschner\Pictures\Partner Slide\Ceragon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0900" y="3576638"/>
            <a:ext cx="7683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" name="Picture 107" descr="C:\Users\kmoschner\Pictures\Partner Slide\Cisco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3075" y="3576638"/>
            <a:ext cx="7699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5" name="Picture 108" descr="C:\Users\kmoschner\Pictures\Partner Slide\CommScope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088" y="3992563"/>
            <a:ext cx="7699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6" name="Picture 109" descr="C:\Users\kmoschner\Pictures\Partner Slide\Datang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438" y="3992563"/>
            <a:ext cx="7683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7" name="Picture 110" descr="C:\Users\kmoschner\Pictures\Partner Slide\EdenRock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3992563"/>
            <a:ext cx="7683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8" name="Picture 111" descr="C:\Users\kmoschner\Pictures\Partner Slide\Ericsson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375" y="3992563"/>
            <a:ext cx="7699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9" name="Picture 113" descr="C:\Users\kmoschner\Pictures\Partner Slide\FIH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9725" y="3992563"/>
            <a:ext cx="7683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0" name="Picture 114" descr="C:\Users\kmoschner\Pictures\Partner Slide\Fujitsu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3488" y="3992563"/>
            <a:ext cx="7699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1" name="Picture 115" descr="C:\Users\kmoschner\Pictures\Partner Slide\Huawei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8838" y="3992563"/>
            <a:ext cx="7683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2" name="Picture 116" descr="C:\Users\kmoschner\Pictures\Partner Slide\InfoVista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2600" y="3992563"/>
            <a:ext cx="7699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3" name="Picture 117" descr="C:\Users\kmoschner\Pictures\Partner Slide\Intel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6363" y="3992563"/>
            <a:ext cx="7683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" name="Picture 118" descr="C:\Users\kmoschner\Pictures\Partner Slide\JDSU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850" y="4403725"/>
            <a:ext cx="7683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" name="Picture 119" descr="C:\Users\kmoschner\Pictures\Partner Slide\Juniper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0613" y="4403725"/>
            <a:ext cx="7683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" name="Picture 120" descr="C:\Users\kmoschner\Pictures\Partner Slide\Kathrein.pn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375" y="4403725"/>
            <a:ext cx="7683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" name="Picture 121" descr="C:\Users\kmoschner\Pictures\Partner Slide\MagnaCom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3488" y="4403725"/>
            <a:ext cx="76993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8" name="Picture 122" descr="C:\Users\kmoschner\Pictures\Partner Slide\Mediatek.pn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7250" y="4403725"/>
            <a:ext cx="7683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9" name="Picture 125" descr="C:\Users\kmoschner\Pictures\Partner Slide\NEC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4775" y="4403725"/>
            <a:ext cx="76993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0" name="Picture 126" descr="C:\Users\kmoschner\Pictures\Partner Slide\Nokia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088" y="4826000"/>
            <a:ext cx="7683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1" name="Picture 127" descr="C:\Users\kmoschner\Pictures\Partner Slide\Qualcomm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5263" y="4826000"/>
            <a:ext cx="7683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2" name="Picture 128" descr="C:\Users\kmoschner\Pictures\Partner Slide\RF DSP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5850" y="4826000"/>
            <a:ext cx="76993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3" name="Picture 129" descr="C:\Users\kmoschner\Pictures\Partner Slide\Rohde_und_Schwarz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9613" y="4826000"/>
            <a:ext cx="7683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4" name="Picture 130" descr="C:\Users\kmoschner\Pictures\Partner Slide\Samsung.png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4826000"/>
            <a:ext cx="76993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" name="Picture 131" descr="C:\Users\kmoschner\Pictures\Partner Slide\Spinner.png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6138" y="4826000"/>
            <a:ext cx="7683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6" name="Picture 94" descr="C:\Users\kmoschner\Pictures\Partner Slide\Members\KPN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5663" y="1914525"/>
            <a:ext cx="7699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7" name="Picture 95" descr="C:\Users\kmoschner\Pictures\Partner Slide\Members\AT&amp;T.png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088" y="1914525"/>
            <a:ext cx="7683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8" name="Picture 96" descr="C:\Users\kmoschner\Pictures\Partner Slide\Members\Bell.png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5263" y="1914525"/>
            <a:ext cx="7699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9" name="Picture 97" descr="C:\Users\kmoschner\Pictures\Partner Slide\Members\BT.png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0613" y="1914525"/>
            <a:ext cx="769937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0" name="Picture 98" descr="C:\Users\kmoschner\Pictures\Partner Slide\Members\China Mobile.png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375" y="1914525"/>
            <a:ext cx="7699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1" name="Picture 99" descr="C:\Users\kmoschner\Pictures\Partner Slide\Members\Deutsche Telekom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1900" y="1914525"/>
            <a:ext cx="76993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2" name="Picture 102" descr="C:\Users\kmoschner\Pictures\Partner Slide\Members\NTT Docomo.png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3188" y="1914525"/>
            <a:ext cx="7683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3" name="Picture 103" descr="C:\Users\kmoschner\Pictures\Partner Slide\Members\Ooredoo.pn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5263" y="2328862"/>
            <a:ext cx="7683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4" name="Picture 104" descr="C:\Users\kmoschner\Pictures\Partner Slide\Members\Orange.png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025" y="2328862"/>
            <a:ext cx="76993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" name="Picture 105" descr="C:\Users\kmoschner\Pictures\Partner Slide\Members\TeliaSonera.png"/>
          <p:cNvPicPr>
            <a:picLocks noChangeAspect="1" noChangeArrowheads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3188" y="2328862"/>
            <a:ext cx="7683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6" name="Picture 106" descr="C:\Users\kmoschner\Pictures\Partner Slide\Members\SKTelecom.png"/>
          <p:cNvPicPr>
            <a:picLocks noChangeAspect="1" noChangeArrowheads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4963" y="2330450"/>
            <a:ext cx="7699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7" name="Picture 107" descr="C:\Users\kmoschner\Pictures\Partner Slide\Members\TA Group.png"/>
          <p:cNvPicPr>
            <a:picLocks noChangeAspect="1" noChangeArrowheads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088" y="2743200"/>
            <a:ext cx="7683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8" name="Picture 108" descr="C:\Users\kmoschner\Pictures\Partner Slide\Members\Tele2.png"/>
          <p:cNvPicPr>
            <a:picLocks noChangeAspect="1" noChangeArrowheads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313" y="2330450"/>
            <a:ext cx="7699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9" name="Picture 109" descr="C:\Users\kmoschner\Pictures\Partner Slide\Members\Telecom Italia.png"/>
          <p:cNvPicPr>
            <a:picLocks noChangeAspect="1" noChangeArrowheads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4075" y="2328862"/>
            <a:ext cx="7699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0" name="Picture 110" descr="C:\Users\kmoschner\Pictures\Partner Slide\Members\Telefonica.png"/>
          <p:cNvPicPr>
            <a:picLocks noChangeAspect="1" noChangeArrowheads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9425" y="2328862"/>
            <a:ext cx="7699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1" name="Picture 112" descr="C:\Users\kmoschner\Pictures\Partner Slide\Members\Telstra.png"/>
          <p:cNvPicPr>
            <a:picLocks noChangeAspect="1" noChangeArrowheads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675" y="2743200"/>
            <a:ext cx="76993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2" name="Picture 113" descr="C:\Users\kmoschner\Pictures\Partner Slide\Members\Telus.png"/>
          <p:cNvPicPr>
            <a:picLocks noChangeAspect="1" noChangeArrowheads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5850" y="2743200"/>
            <a:ext cx="76993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3" name="Picture 114" descr="C:\Users\kmoschner\Pictures\Partner Slide\Members\Turkcell.png"/>
          <p:cNvPicPr>
            <a:picLocks noChangeAspect="1" noChangeArrowheads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8025" y="2743200"/>
            <a:ext cx="76993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4" name="Picture 115" descr="C:\Users\kmoschner\Pictures\Partner Slide\Members\Vimpelcom.png"/>
          <p:cNvPicPr>
            <a:picLocks noChangeAspect="1" noChangeArrowheads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5663" y="2743200"/>
            <a:ext cx="769937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" name="Picture 116" descr="C:\Users\kmoschner\Pictures\Partner Slide\Members\Vodafone.png"/>
          <p:cNvPicPr>
            <a:picLocks noChangeAspect="1" noChangeArrowheads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1013" y="2743200"/>
            <a:ext cx="769937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" name="Picture 118" descr="C:\Users\kmoschner\Pictures\Partner Slide\Advisors\Seoul National University.png"/>
          <p:cNvPicPr>
            <a:picLocks noChangeAspect="1" noChangeArrowheads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9138" y="5954713"/>
            <a:ext cx="7699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7" name="Picture 119" descr="C:\Users\kmoschner\Pictures\Partner Slide\Advisors\BUPT.png"/>
          <p:cNvPicPr>
            <a:picLocks noChangeAspect="1" noChangeArrowheads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375" y="5538788"/>
            <a:ext cx="7699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8" name="Picture 120" descr="C:\Users\kmoschner\Pictures\Partner Slide\Advisors\Eurecom.png"/>
          <p:cNvPicPr>
            <a:picLocks noChangeAspect="1" noChangeArrowheads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9138" y="5538788"/>
            <a:ext cx="7683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9" name="Picture 121" descr="C:\Users\kmoschner\Pictures\Partner Slide\Advisors\Fraunhofer.png"/>
          <p:cNvPicPr>
            <a:picLocks noChangeAspect="1" noChangeArrowheads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5538788"/>
            <a:ext cx="7699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0" name="Picture 122" descr="C:\Users\kmoschner\Pictures\Partner Slide\Advisors\FTW.png"/>
          <p:cNvPicPr>
            <a:picLocks noChangeAspect="1" noChangeArrowheads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250" y="5538788"/>
            <a:ext cx="7683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1" name="Picture 124" descr="C:\Users\kmoschner\Pictures\Partner Slide\Advisors\National Taiwan University.png"/>
          <p:cNvPicPr>
            <a:picLocks noChangeAspect="1" noChangeArrowheads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3188" y="5538788"/>
            <a:ext cx="7699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2" name="Picture 125" descr="C:\Users\kmoschner\Pictures\Partner Slide\Advisors\NCTU.png"/>
          <p:cNvPicPr>
            <a:picLocks noChangeAspect="1" noChangeArrowheads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50" y="5957888"/>
            <a:ext cx="7683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3" name="Picture 126" descr="C:\Users\kmoschner\Pictures\Partner Slide\Advisors\Peking University.png"/>
          <p:cNvPicPr>
            <a:picLocks noChangeAspect="1" noChangeArrowheads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675" y="5957888"/>
            <a:ext cx="7699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4" name="Picture 127" descr="C:\Users\kmoschner\Pictures\Partner Slide\Advisors\RWTH.png"/>
          <p:cNvPicPr>
            <a:picLocks noChangeAspect="1" noChangeArrowheads="1"/>
          </p:cNvPicPr>
          <p:nvPr/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63" y="5538788"/>
            <a:ext cx="7683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" name="Picture 128" descr="C:\Users\kmoschner\Pictures\Partner Slide\Advisors\University Toronto.png"/>
          <p:cNvPicPr>
            <a:picLocks noChangeAspect="1" noChangeArrowheads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1900" y="6359525"/>
            <a:ext cx="76993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" name="Picture 129" descr="C:\Users\kmoschner\Pictures\Partner Slide\Advisors\TNO.png"/>
          <p:cNvPicPr>
            <a:picLocks noChangeAspect="1" noChangeArrowheads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250" y="5954713"/>
            <a:ext cx="7699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7" name="Picture 130" descr="C:\Users\kmoschner\Pictures\Partner Slide\Advisors\Tsinghua.png"/>
          <p:cNvPicPr>
            <a:picLocks noChangeAspect="1" noChangeArrowheads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4075" y="6357938"/>
            <a:ext cx="7715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8" name="Picture 131" descr="C:\Users\kmoschner\Pictures\Partner Slide\Advisors\TU Braunschweig.png"/>
          <p:cNvPicPr>
            <a:picLocks noChangeAspect="1" noChangeArrowheads="1"/>
          </p:cNvPicPr>
          <p:nvPr/>
        </p:nvPicPr>
        <p:blipFill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7250" y="5954713"/>
            <a:ext cx="7683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9" name="Picture 132" descr="C:\Users\kmoschner\Pictures\Partner Slide\Advisors\TU Dresden.png"/>
          <p:cNvPicPr>
            <a:picLocks noChangeAspect="1" noChangeArrowheads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7950" y="5956300"/>
            <a:ext cx="76993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0" name="Picture 133" descr="C:\Users\kmoschner\Pictures\Partner Slide\Advisors\TU Eindhoven.png"/>
          <p:cNvPicPr>
            <a:picLocks noChangeAspect="1" noChangeArrowheads="1"/>
          </p:cNvPicPr>
          <p:nvPr/>
        </p:nvPicPr>
        <p:blipFill>
          <a:blip r:embed="rId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675" y="6367463"/>
            <a:ext cx="7683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1" name="Picture 134" descr="C:\Users\kmoschner\Pictures\Partner Slide\Advisors\University Duisburg.png"/>
          <p:cNvPicPr>
            <a:picLocks noChangeAspect="1" noChangeArrowheads="1"/>
          </p:cNvPicPr>
          <p:nvPr/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0025" y="6365875"/>
            <a:ext cx="76993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2" name="Picture 135" descr="C:\Users\kmoschner\Pictures\Partner Slide\Advisors\University Kassel.png"/>
          <p:cNvPicPr>
            <a:picLocks noChangeAspect="1" noChangeArrowheads="1"/>
          </p:cNvPicPr>
          <p:nvPr/>
        </p:nvPicPr>
        <p:blipFill>
          <a:blip r:embed="rId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6963" y="6365875"/>
            <a:ext cx="7683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3" name="Picture 136" descr="C:\Users\kmoschner\Pictures\Partner Slide\Advisors\University Piraeus.png"/>
          <p:cNvPicPr>
            <a:picLocks noChangeAspect="1" noChangeArrowheads="1"/>
          </p:cNvPicPr>
          <p:nvPr/>
        </p:nvPicPr>
        <p:blipFill>
          <a:blip r:embed="rId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375" y="6357938"/>
            <a:ext cx="7699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4" name="Picture 137" descr="C:\Users\kmoschner\Pictures\Partner Slide\Advisors\University Stuttgart.png"/>
          <p:cNvPicPr>
            <a:picLocks noChangeAspect="1" noChangeArrowheads="1"/>
          </p:cNvPicPr>
          <p:nvPr/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4488" y="6359525"/>
            <a:ext cx="769937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5" name="Picture 80" descr="C:\Users\kmoschner\Pictures\Partner Slide\Sponsors\Anritsu.png"/>
          <p:cNvPicPr>
            <a:picLocks noChangeAspect="1" noChangeArrowheads="1"/>
          </p:cNvPicPr>
          <p:nvPr/>
        </p:nvPicPr>
        <p:blipFill>
          <a:blip r:embed="rId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5263" y="3576638"/>
            <a:ext cx="7683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" name="Picture 80" descr="C:\Users\kmoschner\Pictures\Partner Slide\Members\USCellular.png"/>
          <p:cNvPicPr>
            <a:picLocks noChangeAspect="1" noChangeArrowheads="1"/>
          </p:cNvPicPr>
          <p:nvPr/>
        </p:nvPicPr>
        <p:blipFill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9725" y="2744787"/>
            <a:ext cx="7683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7" name="Picture 82" descr="C:\Users\kmoschner\Pictures\Partner Slide\Sponsors\Spirent.png"/>
          <p:cNvPicPr>
            <a:picLocks noChangeAspect="1" noChangeArrowheads="1"/>
          </p:cNvPicPr>
          <p:nvPr/>
        </p:nvPicPr>
        <p:blipFill>
          <a:blip r:embed="rId7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6725" y="4822825"/>
            <a:ext cx="777875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8" name="Picture 82" descr="C:\Users\kmoschner\Pictures\Partner Slide\Sponsors\Lenovo.png"/>
          <p:cNvPicPr>
            <a:picLocks noChangeAspect="1" noChangeArrowheads="1"/>
          </p:cNvPicPr>
          <p:nvPr/>
        </p:nvPicPr>
        <p:blipFill>
          <a:blip r:embed="rId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4403725"/>
            <a:ext cx="76993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9" name="Picture 83" descr="C:\Users\kmoschner\Pictures\Partner Slide\Advisors\Sejong University.png"/>
          <p:cNvPicPr>
            <a:picLocks noChangeAspect="1" noChangeArrowheads="1"/>
          </p:cNvPicPr>
          <p:nvPr/>
        </p:nvPicPr>
        <p:blipFill>
          <a:blip r:embed="rId7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5957888"/>
            <a:ext cx="7683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0" name="Picture 84" descr="C:\Users\kmoschner\Pictures\Partner Slide\Members\KT.png"/>
          <p:cNvPicPr>
            <a:picLocks noChangeAspect="1" noChangeArrowheads="1"/>
          </p:cNvPicPr>
          <p:nvPr/>
        </p:nvPicPr>
        <p:blipFill>
          <a:blip r:embed="rId7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1013" y="1914525"/>
            <a:ext cx="7683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1" name="Picture 85" descr="C:\Users\kmoschner\Pictures\Partner Slide\Sponsors\SiBeam.png"/>
          <p:cNvPicPr>
            <a:picLocks noChangeAspect="1" noChangeArrowheads="1"/>
          </p:cNvPicPr>
          <p:nvPr/>
        </p:nvPicPr>
        <p:blipFill>
          <a:blip r:embed="rId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963" y="4826000"/>
            <a:ext cx="7683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2" name="Picture 85" descr="C:\Users\kmoschner\Pictures\Partner Slide\Members\Singtel.png"/>
          <p:cNvPicPr>
            <a:picLocks noChangeAspect="1" noChangeArrowheads="1"/>
          </p:cNvPicPr>
          <p:nvPr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2788" y="2328862"/>
            <a:ext cx="7683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3" name="Picture 85" descr="C:\Users\kmoschner\Pictures\Partner Slide\Advisors\Singapore University T and D.png"/>
          <p:cNvPicPr>
            <a:picLocks noChangeAspect="1" noChangeArrowheads="1"/>
          </p:cNvPicPr>
          <p:nvPr/>
        </p:nvPicPr>
        <p:blipFill>
          <a:blip r:embed="rId8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4488" y="5956300"/>
            <a:ext cx="7683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4" name="Picture 86" descr="C:\Users\kmoschner\Pictures\Partner Slide\Advisors\ITRI.png"/>
          <p:cNvPicPr>
            <a:picLocks noChangeAspect="1" noChangeArrowheads="1"/>
          </p:cNvPicPr>
          <p:nvPr/>
        </p:nvPicPr>
        <p:blipFill>
          <a:blip r:embed="rId8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7250" y="5538788"/>
            <a:ext cx="7683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5" name="Picture 87" descr="C:\Users\kmoschner\Pictures\Partner Slide\Advisors\ASTRI.png"/>
          <p:cNvPicPr>
            <a:picLocks noChangeAspect="1" noChangeArrowheads="1"/>
          </p:cNvPicPr>
          <p:nvPr/>
        </p:nvPicPr>
        <p:blipFill>
          <a:blip r:embed="rId8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438" y="5538788"/>
            <a:ext cx="7699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" name="Picture 88" descr="C:\Users\kmoschner\Pictures\Partner Slide\Advisors\I2R.png"/>
          <p:cNvPicPr>
            <a:picLocks noChangeAspect="1" noChangeArrowheads="1"/>
          </p:cNvPicPr>
          <p:nvPr/>
        </p:nvPicPr>
        <p:blipFill>
          <a:blip r:embed="rId8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775" y="5538788"/>
            <a:ext cx="7683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7" name="Picture 89" descr="C:\Users\kmoschner\Pictures\Partner Slide\Advisors\TU Darmstadt.jpg"/>
          <p:cNvPicPr>
            <a:picLocks noChangeAspect="1" noChangeArrowheads="1"/>
          </p:cNvPicPr>
          <p:nvPr/>
        </p:nvPicPr>
        <p:blipFill>
          <a:blip r:embed="rId8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775" y="5957888"/>
            <a:ext cx="7683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8" name="Picture 90" descr="C:\Users\kmoschner\Pictures\Partner Slide\Sponsors\InterDigital.png"/>
          <p:cNvPicPr>
            <a:picLocks noChangeAspect="1" noChangeArrowheads="1"/>
          </p:cNvPicPr>
          <p:nvPr/>
        </p:nvPicPr>
        <p:blipFill>
          <a:blip r:embed="rId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088" y="4403725"/>
            <a:ext cx="7683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9" name="Picture 91" descr="C:\Users\kmoschner\Pictures\Partner Slide\Sponsors\Motorola.png"/>
          <p:cNvPicPr>
            <a:picLocks noChangeAspect="1" noChangeArrowheads="1"/>
          </p:cNvPicPr>
          <p:nvPr/>
        </p:nvPicPr>
        <p:blipFill>
          <a:blip r:embed="rId8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1013" y="4403725"/>
            <a:ext cx="7683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0" name="Picture 91" descr="C:\Users\kmoschner\Pictures\Partner Slide\Members\Verizon.png"/>
          <p:cNvPicPr>
            <a:picLocks noChangeAspect="1" noChangeArrowheads="1"/>
          </p:cNvPicPr>
          <p:nvPr/>
        </p:nvPicPr>
        <p:blipFill>
          <a:blip r:embed="rId8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7138" y="2744787"/>
            <a:ext cx="7683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1" name="Picture 92" descr="C:\Users\kmoschner\Pictures\Partner Slide\Sponsors\Liberty Global.png"/>
          <p:cNvPicPr>
            <a:picLocks noChangeAspect="1" noChangeArrowheads="1"/>
          </p:cNvPicPr>
          <p:nvPr/>
        </p:nvPicPr>
        <p:blipFill>
          <a:blip r:embed="rId8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088" y="2329656"/>
            <a:ext cx="7683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2" name="Picture 92" descr="C:\Users\kmoschner\Pictures\Partner Slide\Sponsors\AppComSci.png"/>
          <p:cNvPicPr>
            <a:picLocks noChangeAspect="1" noChangeArrowheads="1"/>
          </p:cNvPicPr>
          <p:nvPr/>
        </p:nvPicPr>
        <p:blipFill>
          <a:blip r:embed="rId8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025" y="3576638"/>
            <a:ext cx="7683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3" name="Picture 93" descr="C:\Users\kmoschner\Pictures\Partner Slide\Sponsors\ZTE.png"/>
          <p:cNvPicPr>
            <a:picLocks noChangeAspect="1" noChangeArrowheads="1"/>
          </p:cNvPicPr>
          <p:nvPr/>
        </p:nvPicPr>
        <p:blipFill>
          <a:blip r:embed="rId9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8425" y="4822825"/>
            <a:ext cx="776288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4" name="Picture 94" descr="C:\Users\kmoschner\Pictures\Partner Slide\Sponsors\Cohere.png"/>
          <p:cNvPicPr>
            <a:picLocks noChangeAspect="1" noChangeArrowheads="1"/>
          </p:cNvPicPr>
          <p:nvPr/>
        </p:nvPicPr>
        <p:blipFill>
          <a:blip r:embed="rId9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8425" y="3576638"/>
            <a:ext cx="776288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5" name="Picture 94" descr="C:\Users\kmoschner\Pictures\Partner Slide\Members\Chunghwa.png"/>
          <p:cNvPicPr>
            <a:picLocks noChangeAspect="1" noChangeArrowheads="1"/>
          </p:cNvPicPr>
          <p:nvPr/>
        </p:nvPicPr>
        <p:blipFill>
          <a:blip r:embed="rId9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1914525"/>
            <a:ext cx="769937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51"/>
          <p:cNvSpPr/>
          <p:nvPr/>
        </p:nvSpPr>
        <p:spPr>
          <a:xfrm>
            <a:off x="4355976" y="2327099"/>
            <a:ext cx="1595065" cy="1101901"/>
          </a:xfrm>
          <a:prstGeom prst="rect">
            <a:avLst/>
          </a:prstGeom>
          <a:solidFill>
            <a:srgbClr val="468329"/>
          </a:solidFill>
          <a:ln w="9525"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600" b="1" dirty="0" smtClean="0">
                <a:solidFill>
                  <a:schemeClr val="bg1"/>
                </a:solidFill>
              </a:rPr>
              <a:t>Business Principles Group BPG</a:t>
            </a:r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4355976" y="3567825"/>
            <a:ext cx="1595064" cy="1008112"/>
          </a:xfrm>
          <a:prstGeom prst="rect">
            <a:avLst/>
          </a:prstGeom>
          <a:solidFill>
            <a:srgbClr val="468329"/>
          </a:solidFill>
          <a:ln w="9525"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600" b="1" dirty="0">
                <a:solidFill>
                  <a:schemeClr val="bg1"/>
                </a:solidFill>
              </a:rPr>
              <a:t>Requirements &amp; </a:t>
            </a:r>
            <a:r>
              <a:rPr lang="en-CA" sz="1600" b="1" dirty="0" smtClean="0">
                <a:solidFill>
                  <a:schemeClr val="bg1"/>
                </a:solidFill>
              </a:rPr>
              <a:t>Architecture</a:t>
            </a:r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NGMN Alliance 5G White Paper and Work Programme</a:t>
            </a:r>
            <a:endParaRPr lang="en-GB" dirty="0"/>
          </a:p>
        </p:txBody>
      </p:sp>
      <p:sp>
        <p:nvSpPr>
          <p:cNvPr id="26" name="Rectangle 87"/>
          <p:cNvSpPr/>
          <p:nvPr/>
        </p:nvSpPr>
        <p:spPr>
          <a:xfrm>
            <a:off x="4355976" y="4714762"/>
            <a:ext cx="1595065" cy="990109"/>
          </a:xfrm>
          <a:prstGeom prst="rect">
            <a:avLst/>
          </a:prstGeom>
          <a:solidFill>
            <a:srgbClr val="468329"/>
          </a:solidFill>
          <a:ln w="9525"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600" b="1" dirty="0">
                <a:solidFill>
                  <a:schemeClr val="bg1"/>
                </a:solidFill>
              </a:rPr>
              <a:t>Spectrum</a:t>
            </a:r>
          </a:p>
        </p:txBody>
      </p:sp>
      <p:sp>
        <p:nvSpPr>
          <p:cNvPr id="27" name="Rectangle 87"/>
          <p:cNvSpPr/>
          <p:nvPr/>
        </p:nvSpPr>
        <p:spPr>
          <a:xfrm>
            <a:off x="4349158" y="5843695"/>
            <a:ext cx="1601881" cy="825665"/>
          </a:xfrm>
          <a:prstGeom prst="rect">
            <a:avLst/>
          </a:prstGeom>
          <a:solidFill>
            <a:srgbClr val="468329"/>
          </a:solidFill>
          <a:ln w="9525"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600" b="1" dirty="0">
                <a:solidFill>
                  <a:schemeClr val="bg1"/>
                </a:solidFill>
              </a:rPr>
              <a:t>IPR Forum</a:t>
            </a:r>
          </a:p>
        </p:txBody>
      </p:sp>
      <p:sp>
        <p:nvSpPr>
          <p:cNvPr id="2" name="Rechteck 1"/>
          <p:cNvSpPr/>
          <p:nvPr/>
        </p:nvSpPr>
        <p:spPr>
          <a:xfrm>
            <a:off x="6084168" y="2327098"/>
            <a:ext cx="2942874" cy="110190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pPr marL="7937"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</a:pPr>
            <a:r>
              <a:rPr lang="en-GB" sz="1200" dirty="0" smtClean="0"/>
              <a:t>Ensuring </a:t>
            </a:r>
            <a:r>
              <a:rPr lang="en-GB" sz="1200" dirty="0"/>
              <a:t>that 5G is architected and underpinned by solid business </a:t>
            </a:r>
            <a:r>
              <a:rPr lang="en-GB" sz="1200" dirty="0" smtClean="0"/>
              <a:t>principles</a:t>
            </a:r>
            <a:endParaRPr lang="en-GB" sz="1200" dirty="0"/>
          </a:p>
          <a:p>
            <a:pPr marL="7937"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</a:pPr>
            <a:r>
              <a:rPr lang="en-GB" sz="1200" dirty="0"/>
              <a:t>Identifying &amp; modelling elements &amp; capabilities of future business </a:t>
            </a:r>
            <a:r>
              <a:rPr lang="en-GB" sz="1200" dirty="0" smtClean="0"/>
              <a:t>models</a:t>
            </a:r>
            <a:endParaRPr lang="en-GB" sz="1200" dirty="0"/>
          </a:p>
        </p:txBody>
      </p:sp>
      <p:sp>
        <p:nvSpPr>
          <p:cNvPr id="13" name="Rechteck 12"/>
          <p:cNvSpPr/>
          <p:nvPr/>
        </p:nvSpPr>
        <p:spPr>
          <a:xfrm>
            <a:off x="6084168" y="3567825"/>
            <a:ext cx="2942874" cy="100811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90000" rIns="36000">
            <a:noAutofit/>
          </a:bodyPr>
          <a:lstStyle/>
          <a:p>
            <a:pPr marL="7937"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</a:pPr>
            <a:r>
              <a:rPr lang="en-US" sz="1200" dirty="0" smtClean="0"/>
              <a:t>Providing </a:t>
            </a:r>
            <a:r>
              <a:rPr lang="en-US" sz="1200" dirty="0"/>
              <a:t>timely guidance on 5G solutions to all relevant industry </a:t>
            </a:r>
            <a:r>
              <a:rPr lang="en-US" sz="1200" dirty="0" smtClean="0"/>
              <a:t>stakeholders – definition of technical requirements, e2e architecture principles, input to SDOs and other organizations.</a:t>
            </a:r>
            <a:endParaRPr lang="en-US" sz="1200" dirty="0"/>
          </a:p>
        </p:txBody>
      </p:sp>
      <p:sp>
        <p:nvSpPr>
          <p:cNvPr id="10" name="Rechteck 9"/>
          <p:cNvSpPr/>
          <p:nvPr/>
        </p:nvSpPr>
        <p:spPr>
          <a:xfrm>
            <a:off x="6084168" y="4714761"/>
            <a:ext cx="2942874" cy="99010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pPr marL="7937"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</a:pPr>
            <a:r>
              <a:rPr lang="en-US" sz="1200" dirty="0" smtClean="0"/>
              <a:t>Providing </a:t>
            </a:r>
            <a:r>
              <a:rPr lang="en-US" sz="1200" dirty="0"/>
              <a:t>continuous contributions to international fora and groups regarding NGMN spectrum requirements, in order to ensure the allocation of sufficient spectrum for future 5G services.</a:t>
            </a:r>
          </a:p>
        </p:txBody>
      </p:sp>
      <p:sp>
        <p:nvSpPr>
          <p:cNvPr id="11" name="Rechteck 10"/>
          <p:cNvSpPr/>
          <p:nvPr/>
        </p:nvSpPr>
        <p:spPr>
          <a:xfrm>
            <a:off x="6084168" y="5843695"/>
            <a:ext cx="2942874" cy="825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pPr marL="7937"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</a:pPr>
            <a:r>
              <a:rPr lang="en-US" sz="1200" dirty="0" smtClean="0"/>
              <a:t>Co-operate with </a:t>
            </a:r>
            <a:r>
              <a:rPr lang="en-US" sz="1200" dirty="0"/>
              <a:t>relevant industry partners to develop implementation plans for the 5G IPR recommendations outlined in the NGMN 5G White Paper. </a:t>
            </a:r>
          </a:p>
        </p:txBody>
      </p:sp>
      <p:sp>
        <p:nvSpPr>
          <p:cNvPr id="23" name="Rechteck 52"/>
          <p:cNvSpPr>
            <a:spLocks noChangeArrowheads="1"/>
          </p:cNvSpPr>
          <p:nvPr/>
        </p:nvSpPr>
        <p:spPr bwMode="auto">
          <a:xfrm>
            <a:off x="115716" y="5328266"/>
            <a:ext cx="3232148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171450" lvl="1" indent="-171450">
              <a:lnSpc>
                <a:spcPts val="1500"/>
              </a:lnSpc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GB" sz="1400" dirty="0" smtClean="0"/>
              <a:t>Guidance for the whole industry</a:t>
            </a:r>
          </a:p>
          <a:p>
            <a:pPr marL="171450" lvl="1" indent="-171450">
              <a:lnSpc>
                <a:spcPts val="1500"/>
              </a:lnSpc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GB" sz="1400" dirty="0" smtClean="0"/>
              <a:t>Operator driven global end-to-end view </a:t>
            </a:r>
          </a:p>
          <a:p>
            <a:pPr marL="171450" lvl="1" indent="-171450">
              <a:lnSpc>
                <a:spcPts val="1500"/>
              </a:lnSpc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GB" sz="1400" dirty="0" smtClean="0"/>
              <a:t>Specific, comprehensive requirements</a:t>
            </a:r>
          </a:p>
          <a:p>
            <a:pPr marL="171450" lvl="1" indent="-171450">
              <a:lnSpc>
                <a:spcPts val="1500"/>
              </a:lnSpc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GB" sz="1400" dirty="0" smtClean="0"/>
              <a:t>Business perspective</a:t>
            </a:r>
            <a:endParaRPr lang="en-GB" sz="1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749" y="2380438"/>
            <a:ext cx="2238501" cy="2884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251521" y="1628800"/>
            <a:ext cx="3312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NGMN 5G White Paper published in March 2015</a:t>
            </a:r>
            <a:endParaRPr lang="en-GB" b="1" dirty="0"/>
          </a:p>
        </p:txBody>
      </p:sp>
      <p:sp>
        <p:nvSpPr>
          <p:cNvPr id="28" name="Textfeld 27"/>
          <p:cNvSpPr txBox="1"/>
          <p:nvPr/>
        </p:nvSpPr>
        <p:spPr>
          <a:xfrm>
            <a:off x="5076057" y="1628800"/>
            <a:ext cx="3312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NGMN 5G Work Programme launched in June 2015</a:t>
            </a:r>
            <a:endParaRPr lang="en-GB" b="1" dirty="0"/>
          </a:p>
        </p:txBody>
      </p:sp>
      <p:sp>
        <p:nvSpPr>
          <p:cNvPr id="5" name="Pfeil nach rechts 4"/>
          <p:cNvSpPr/>
          <p:nvPr/>
        </p:nvSpPr>
        <p:spPr>
          <a:xfrm>
            <a:off x="3018254" y="3260346"/>
            <a:ext cx="885437" cy="1786339"/>
          </a:xfrm>
          <a:prstGeom prst="rightArrow">
            <a:avLst>
              <a:gd name="adj1" fmla="val 80483"/>
              <a:gd name="adj2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9161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>
          <a:xfrm>
            <a:off x="251400" y="1700760"/>
            <a:ext cx="8655094" cy="464347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ja-JP" sz="2000" dirty="0"/>
              <a:t>3GPP </a:t>
            </a:r>
            <a:r>
              <a:rPr lang="en-US" altLang="ja-JP" sz="2000" dirty="0" smtClean="0"/>
              <a:t>RAN and </a:t>
            </a:r>
            <a:r>
              <a:rPr lang="en-US" altLang="ja-JP" sz="2000" dirty="0"/>
              <a:t>ITU-R will start </a:t>
            </a:r>
            <a:r>
              <a:rPr lang="en-US" altLang="ja-JP" sz="2000" dirty="0" smtClean="0"/>
              <a:t>work </a:t>
            </a:r>
            <a:r>
              <a:rPr lang="en-US" altLang="ja-JP" sz="2000" dirty="0"/>
              <a:t>to define 5G use cases and requirements from </a:t>
            </a:r>
            <a:r>
              <a:rPr lang="en-US" altLang="ja-JP" sz="2000" dirty="0" smtClean="0"/>
              <a:t>early 2016.</a:t>
            </a:r>
            <a:endParaRPr lang="en-US" altLang="ja-JP" sz="20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ja-JP" sz="2000" dirty="0" smtClean="0"/>
              <a:t>Prior to this work, preliminary consensus building is </a:t>
            </a:r>
            <a:r>
              <a:rPr lang="en-US" altLang="ja-JP" sz="2000" dirty="0"/>
              <a:t>essential </a:t>
            </a:r>
            <a:r>
              <a:rPr lang="en-US" altLang="ja-JP" sz="2000" dirty="0" smtClean="0"/>
              <a:t>to </a:t>
            </a:r>
            <a:r>
              <a:rPr lang="en-US" altLang="ja-JP" sz="2000" dirty="0"/>
              <a:t>avoid delay of 5G standardization </a:t>
            </a:r>
            <a:r>
              <a:rPr lang="en-US" altLang="ja-JP" sz="2000" dirty="0" smtClean="0"/>
              <a:t>activities.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ja-JP" sz="2000" dirty="0" smtClean="0"/>
              <a:t>NGMN has set up a 5G work-program to develop early consensus on requirements and architecture principles to facilitate 3GPP and ITU-R activities.</a:t>
            </a:r>
          </a:p>
          <a:p>
            <a:pPr lvl="1" indent="-387350">
              <a:spcBef>
                <a:spcPts val="600"/>
              </a:spcBef>
              <a:spcAft>
                <a:spcPts val="600"/>
              </a:spcAft>
            </a:pPr>
            <a:r>
              <a:rPr lang="en-US" altLang="ja-JP" sz="2000" dirty="0"/>
              <a:t>There are requirements </a:t>
            </a:r>
            <a:r>
              <a:rPr lang="en-US" altLang="ja-JP" sz="2000" dirty="0" err="1"/>
              <a:t>workstreams</a:t>
            </a:r>
            <a:r>
              <a:rPr lang="en-US" altLang="ja-JP" sz="2000" dirty="0"/>
              <a:t> on: </a:t>
            </a:r>
            <a:r>
              <a:rPr lang="en-US" altLang="ja-JP" sz="2000" dirty="0" err="1" smtClean="0"/>
              <a:t>eMBB</a:t>
            </a:r>
            <a:r>
              <a:rPr lang="en-US" altLang="ja-JP" sz="2000" dirty="0" smtClean="0"/>
              <a:t>, </a:t>
            </a:r>
            <a:r>
              <a:rPr lang="en-US" altLang="ja-JP" sz="2000" dirty="0"/>
              <a:t>and Verticals (i.e. </a:t>
            </a:r>
            <a:r>
              <a:rPr lang="en-GB" sz="2000" dirty="0"/>
              <a:t>Automotive, eHealth and others</a:t>
            </a:r>
            <a:r>
              <a:rPr lang="en-US" altLang="ja-JP" sz="2000" dirty="0" smtClean="0"/>
              <a:t>)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ja-JP" sz="2000" dirty="0" smtClean="0"/>
              <a:t>This document is a status report from the ongoing work, focusing </a:t>
            </a:r>
            <a:r>
              <a:rPr lang="en-US" altLang="ja-JP" sz="2000" dirty="0"/>
              <a:t>mainly on requirements for </a:t>
            </a:r>
            <a:r>
              <a:rPr lang="en-US" altLang="ja-JP" sz="2000" dirty="0" err="1"/>
              <a:t>eMBB</a:t>
            </a:r>
            <a:r>
              <a:rPr lang="en-US" altLang="ja-JP" sz="2000" dirty="0" smtClean="0"/>
              <a:t>. It summarizes the use cases, deployment scenarios and the requirements framework being developed in NGMN and it also introduces the future work planned.</a:t>
            </a:r>
            <a:endParaRPr lang="en-US" altLang="ja-JP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9F20164A-C531-48A9-871B-B5241A406434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0079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1175649" y="2072560"/>
            <a:ext cx="5553611" cy="229257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9F20164A-C531-48A9-871B-B5241A406434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5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2" name="Rounded Rectangle 12"/>
          <p:cNvSpPr/>
          <p:nvPr/>
        </p:nvSpPr>
        <p:spPr>
          <a:xfrm>
            <a:off x="4985967" y="5105124"/>
            <a:ext cx="1651416" cy="144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de-DE" dirty="0" err="1" smtClean="0">
              <a:solidFill>
                <a:srgbClr val="000000"/>
              </a:solidFill>
            </a:endParaRPr>
          </a:p>
        </p:txBody>
      </p:sp>
      <p:sp>
        <p:nvSpPr>
          <p:cNvPr id="13" name="Rounded Rectangle 13"/>
          <p:cNvSpPr/>
          <p:nvPr/>
        </p:nvSpPr>
        <p:spPr>
          <a:xfrm>
            <a:off x="6842216" y="5105124"/>
            <a:ext cx="1651416" cy="144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de-DE" dirty="0" err="1" smtClean="0">
              <a:solidFill>
                <a:srgbClr val="000000"/>
              </a:solidFill>
            </a:endParaRPr>
          </a:p>
        </p:txBody>
      </p:sp>
      <p:sp>
        <p:nvSpPr>
          <p:cNvPr id="8" name="Rounded Rectangle 8"/>
          <p:cNvSpPr/>
          <p:nvPr/>
        </p:nvSpPr>
        <p:spPr>
          <a:xfrm>
            <a:off x="4985971" y="2840577"/>
            <a:ext cx="1651416" cy="144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de-DE" dirty="0" err="1" smtClean="0">
              <a:solidFill>
                <a:srgbClr val="000000"/>
              </a:solidFill>
            </a:endParaRPr>
          </a:p>
        </p:txBody>
      </p:sp>
      <p:sp>
        <p:nvSpPr>
          <p:cNvPr id="40" name="TextBox 45"/>
          <p:cNvSpPr txBox="1"/>
          <p:nvPr/>
        </p:nvSpPr>
        <p:spPr>
          <a:xfrm>
            <a:off x="5145137" y="2911657"/>
            <a:ext cx="1333085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15875" algn="ctr" fontAlgn="base">
              <a:spcAft>
                <a:spcPts val="450"/>
              </a:spcAft>
              <a:buClr>
                <a:srgbClr val="002060"/>
              </a:buClr>
            </a:pPr>
            <a:r>
              <a:rPr lang="de-DE" sz="1400" b="1" dirty="0" smtClean="0">
                <a:solidFill>
                  <a:srgbClr val="FFFFFF">
                    <a:lumMod val="50000"/>
                  </a:srgbClr>
                </a:solidFill>
                <a:cs typeface="Arial" charset="0"/>
              </a:rPr>
              <a:t>HIGH SPEED TRAIN</a:t>
            </a:r>
          </a:p>
        </p:txBody>
      </p:sp>
      <p:pic>
        <p:nvPicPr>
          <p:cNvPr id="1028" name="Picture 4" descr="C:\Users\kmoschner\Pictures\Shutterstock\shutterstock_833856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585" y="3412388"/>
            <a:ext cx="1102335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ounded Rectangle 9"/>
          <p:cNvSpPr/>
          <p:nvPr/>
        </p:nvSpPr>
        <p:spPr>
          <a:xfrm>
            <a:off x="6842222" y="2840577"/>
            <a:ext cx="1651416" cy="144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de-DE" dirty="0" err="1" smtClean="0">
              <a:solidFill>
                <a:srgbClr val="000000"/>
              </a:solidFill>
            </a:endParaRPr>
          </a:p>
        </p:txBody>
      </p:sp>
      <p:sp>
        <p:nvSpPr>
          <p:cNvPr id="41" name="TextBox 46"/>
          <p:cNvSpPr txBox="1"/>
          <p:nvPr/>
        </p:nvSpPr>
        <p:spPr>
          <a:xfrm>
            <a:off x="7006733" y="2911657"/>
            <a:ext cx="132239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fontAlgn="base">
              <a:spcAft>
                <a:spcPts val="450"/>
              </a:spcAft>
              <a:buClr>
                <a:srgbClr val="002060"/>
              </a:buClr>
            </a:pPr>
            <a:r>
              <a:rPr lang="de-DE" sz="1400" b="1" dirty="0" smtClean="0">
                <a:solidFill>
                  <a:srgbClr val="FFFFFF">
                    <a:lumMod val="50000"/>
                  </a:srgbClr>
                </a:solidFill>
                <a:cs typeface="Arial" charset="0"/>
              </a:rPr>
              <a:t>SENSOR NETWORKS</a:t>
            </a:r>
          </a:p>
        </p:txBody>
      </p:sp>
      <p:pic>
        <p:nvPicPr>
          <p:cNvPr id="1029" name="Picture 5" descr="C:\Users\kmoschner\Pictures\Shutterstock\shutterstock_20000867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616" y="3412388"/>
            <a:ext cx="864000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Rounded Rectangle 7"/>
          <p:cNvSpPr/>
          <p:nvPr/>
        </p:nvSpPr>
        <p:spPr>
          <a:xfrm>
            <a:off x="6842216" y="4464051"/>
            <a:ext cx="1651415" cy="586552"/>
          </a:xfrm>
          <a:prstGeom prst="rect">
            <a:avLst/>
          </a:prstGeom>
          <a:solidFill>
            <a:srgbClr val="468329"/>
          </a:solidFill>
          <a:ln w="34925">
            <a:solidFill>
              <a:srgbClr val="4683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chemeClr val="bg1"/>
                </a:solidFill>
                <a:cs typeface="Calibri" panose="020F0502020204030204" pitchFamily="34" charset="0"/>
              </a:rPr>
              <a:t>Broadcast-like services</a:t>
            </a:r>
            <a:endParaRPr lang="en-CA" sz="1400" b="1" dirty="0">
              <a:solidFill>
                <a:schemeClr val="bg1"/>
              </a:solidFill>
              <a:cs typeface="Calibri" panose="020F0502020204030204" pitchFamily="34" charset="0"/>
            </a:endParaRPr>
          </a:p>
        </p:txBody>
      </p:sp>
      <p:sp>
        <p:nvSpPr>
          <p:cNvPr id="35" name="TextBox 40"/>
          <p:cNvSpPr txBox="1"/>
          <p:nvPr/>
        </p:nvSpPr>
        <p:spPr>
          <a:xfrm>
            <a:off x="7006727" y="5173791"/>
            <a:ext cx="132239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15875" algn="ctr" fontAlgn="base">
              <a:spcAft>
                <a:spcPts val="450"/>
              </a:spcAft>
              <a:buClr>
                <a:srgbClr val="002060"/>
              </a:buClr>
            </a:pPr>
            <a:r>
              <a:rPr lang="de-DE" sz="1400" b="1" dirty="0" smtClean="0">
                <a:solidFill>
                  <a:srgbClr val="FFFFFF">
                    <a:lumMod val="50000"/>
                  </a:srgbClr>
                </a:solidFill>
                <a:cs typeface="Arial" charset="0"/>
              </a:rPr>
              <a:t>BROADCAST SERVICES</a:t>
            </a:r>
          </a:p>
        </p:txBody>
      </p:sp>
      <p:pic>
        <p:nvPicPr>
          <p:cNvPr id="1030" name="Picture 6" descr="C:\Users\kmoschner\Pictures\Shutterstock\shutterstock_14253890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4087" y="5702100"/>
            <a:ext cx="710012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ounded Rectangle 7"/>
          <p:cNvSpPr/>
          <p:nvPr/>
        </p:nvSpPr>
        <p:spPr>
          <a:xfrm>
            <a:off x="4985966" y="4464055"/>
            <a:ext cx="1651415" cy="586552"/>
          </a:xfrm>
          <a:prstGeom prst="rect">
            <a:avLst/>
          </a:prstGeom>
          <a:solidFill>
            <a:srgbClr val="468329"/>
          </a:solidFill>
          <a:ln w="34925">
            <a:solidFill>
              <a:srgbClr val="4683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chemeClr val="bg1"/>
                </a:solidFill>
                <a:cs typeface="Calibri" panose="020F0502020204030204" pitchFamily="34" charset="0"/>
              </a:rPr>
              <a:t>Ultra-reliable communications</a:t>
            </a:r>
            <a:endParaRPr lang="en-CA" sz="1400" b="1" dirty="0">
              <a:solidFill>
                <a:schemeClr val="bg1"/>
              </a:solidFill>
              <a:cs typeface="Calibri" panose="020F0502020204030204" pitchFamily="34" charset="0"/>
            </a:endParaRPr>
          </a:p>
        </p:txBody>
      </p:sp>
      <p:sp>
        <p:nvSpPr>
          <p:cNvPr id="34" name="TextBox 39"/>
          <p:cNvSpPr txBox="1"/>
          <p:nvPr/>
        </p:nvSpPr>
        <p:spPr>
          <a:xfrm>
            <a:off x="5218511" y="5173795"/>
            <a:ext cx="118632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fontAlgn="base">
              <a:spcAft>
                <a:spcPts val="450"/>
              </a:spcAft>
              <a:buClr>
                <a:srgbClr val="002060"/>
              </a:buClr>
            </a:pPr>
            <a:r>
              <a:rPr lang="de-DE" sz="1400" b="1" dirty="0" smtClean="0">
                <a:solidFill>
                  <a:srgbClr val="FFFFFF">
                    <a:lumMod val="50000"/>
                  </a:srgbClr>
                </a:solidFill>
                <a:cs typeface="Arial" charset="0"/>
              </a:rPr>
              <a:t>E-HEALTH  SERVICES</a:t>
            </a:r>
          </a:p>
        </p:txBody>
      </p:sp>
      <p:pic>
        <p:nvPicPr>
          <p:cNvPr id="1031" name="Picture 7" descr="C:\Users\kmoschner\Pictures\Shutterstock\shutterstock_14185610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3489" y="5702100"/>
            <a:ext cx="1045445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ounded Rectangle 11"/>
          <p:cNvSpPr/>
          <p:nvPr/>
        </p:nvSpPr>
        <p:spPr>
          <a:xfrm>
            <a:off x="3129717" y="5105124"/>
            <a:ext cx="1651416" cy="144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de-DE" dirty="0" err="1" smtClean="0">
              <a:solidFill>
                <a:srgbClr val="000000"/>
              </a:solidFill>
            </a:endParaRPr>
          </a:p>
        </p:txBody>
      </p:sp>
      <p:sp>
        <p:nvSpPr>
          <p:cNvPr id="23" name="Rounded Rectangle 7"/>
          <p:cNvSpPr/>
          <p:nvPr/>
        </p:nvSpPr>
        <p:spPr>
          <a:xfrm>
            <a:off x="3129716" y="4451996"/>
            <a:ext cx="1651415" cy="586552"/>
          </a:xfrm>
          <a:prstGeom prst="rect">
            <a:avLst/>
          </a:prstGeom>
          <a:solidFill>
            <a:srgbClr val="468329"/>
          </a:solidFill>
          <a:ln w="34925">
            <a:solidFill>
              <a:srgbClr val="4683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chemeClr val="bg1"/>
                </a:solidFill>
                <a:cs typeface="Calibri" panose="020F0502020204030204" pitchFamily="34" charset="0"/>
              </a:rPr>
              <a:t>Lifeline communications</a:t>
            </a:r>
            <a:endParaRPr lang="en-CA" sz="1400" b="1" dirty="0">
              <a:solidFill>
                <a:schemeClr val="bg1"/>
              </a:solidFill>
              <a:cs typeface="Calibri" panose="020F0502020204030204" pitchFamily="34" charset="0"/>
            </a:endParaRPr>
          </a:p>
        </p:txBody>
      </p:sp>
      <p:sp>
        <p:nvSpPr>
          <p:cNvPr id="33" name="TextBox 38"/>
          <p:cNvSpPr txBox="1"/>
          <p:nvPr/>
        </p:nvSpPr>
        <p:spPr>
          <a:xfrm>
            <a:off x="3362261" y="5173799"/>
            <a:ext cx="118632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fontAlgn="base">
              <a:spcAft>
                <a:spcPts val="450"/>
              </a:spcAft>
              <a:buClr>
                <a:srgbClr val="002060"/>
              </a:buClr>
            </a:pPr>
            <a:r>
              <a:rPr lang="de-DE" sz="1400" b="1" dirty="0" smtClean="0">
                <a:solidFill>
                  <a:srgbClr val="FFFFFF">
                    <a:lumMod val="50000"/>
                  </a:srgbClr>
                </a:solidFill>
                <a:cs typeface="Arial" charset="0"/>
              </a:rPr>
              <a:t>NATURAL DISASTER</a:t>
            </a:r>
          </a:p>
        </p:txBody>
      </p:sp>
      <p:pic>
        <p:nvPicPr>
          <p:cNvPr id="1032" name="Picture 8" descr="C:\Users\kmoschner\Pictures\Shutterstock\shutterstock_12454453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6425" y="5702100"/>
            <a:ext cx="1080111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ounded Rectangle 10"/>
          <p:cNvSpPr/>
          <p:nvPr/>
        </p:nvSpPr>
        <p:spPr>
          <a:xfrm>
            <a:off x="1273467" y="5105124"/>
            <a:ext cx="1651416" cy="144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de-DE" dirty="0" err="1" smtClean="0">
              <a:solidFill>
                <a:srgbClr val="000000"/>
              </a:solidFill>
            </a:endParaRPr>
          </a:p>
        </p:txBody>
      </p:sp>
      <p:sp>
        <p:nvSpPr>
          <p:cNvPr id="22" name="Rounded Rectangle 7"/>
          <p:cNvSpPr/>
          <p:nvPr/>
        </p:nvSpPr>
        <p:spPr>
          <a:xfrm>
            <a:off x="1273466" y="4452000"/>
            <a:ext cx="1651415" cy="586552"/>
          </a:xfrm>
          <a:prstGeom prst="rect">
            <a:avLst/>
          </a:prstGeom>
          <a:solidFill>
            <a:srgbClr val="468329"/>
          </a:solidFill>
          <a:ln w="34925">
            <a:solidFill>
              <a:srgbClr val="4683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chemeClr val="bg1"/>
                </a:solidFill>
                <a:cs typeface="Calibri" panose="020F0502020204030204" pitchFamily="34" charset="0"/>
              </a:rPr>
              <a:t>Extreme real-time communications</a:t>
            </a:r>
            <a:endParaRPr lang="en-CA" sz="1400" b="1" dirty="0">
              <a:solidFill>
                <a:schemeClr val="bg1"/>
              </a:solidFill>
              <a:cs typeface="Calibri" panose="020F0502020204030204" pitchFamily="34" charset="0"/>
            </a:endParaRPr>
          </a:p>
        </p:txBody>
      </p:sp>
      <p:sp>
        <p:nvSpPr>
          <p:cNvPr id="31" name="TextBox 36"/>
          <p:cNvSpPr txBox="1"/>
          <p:nvPr/>
        </p:nvSpPr>
        <p:spPr>
          <a:xfrm>
            <a:off x="1506011" y="5173804"/>
            <a:ext cx="118632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15875" algn="ctr" fontAlgn="base">
              <a:spcAft>
                <a:spcPts val="450"/>
              </a:spcAft>
              <a:buClr>
                <a:srgbClr val="002060"/>
              </a:buClr>
            </a:pPr>
            <a:r>
              <a:rPr lang="de-DE" sz="1400" b="1" dirty="0" smtClean="0">
                <a:solidFill>
                  <a:srgbClr val="FFFFFF">
                    <a:lumMod val="50000"/>
                  </a:srgbClr>
                </a:solidFill>
                <a:cs typeface="Arial" charset="0"/>
              </a:rPr>
              <a:t>TACTILE INTERNET</a:t>
            </a:r>
          </a:p>
        </p:txBody>
      </p:sp>
      <p:pic>
        <p:nvPicPr>
          <p:cNvPr id="1033" name="Picture 9" descr="C:\Users\kmoschner\Pictures\Shutterstock\shutterstock_7218466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749093" y="5522100"/>
            <a:ext cx="72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Rounded Rectangle 7"/>
          <p:cNvSpPr/>
          <p:nvPr/>
        </p:nvSpPr>
        <p:spPr>
          <a:xfrm>
            <a:off x="1269390" y="2840577"/>
            <a:ext cx="1651416" cy="144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de-DE" dirty="0" err="1" smtClean="0">
              <a:solidFill>
                <a:srgbClr val="000000"/>
              </a:solidFill>
            </a:endParaRPr>
          </a:p>
        </p:txBody>
      </p:sp>
      <p:sp>
        <p:nvSpPr>
          <p:cNvPr id="56" name="TextBox 44"/>
          <p:cNvSpPr txBox="1"/>
          <p:nvPr/>
        </p:nvSpPr>
        <p:spPr>
          <a:xfrm>
            <a:off x="1501934" y="2911657"/>
            <a:ext cx="118632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15875" algn="ctr" fontAlgn="base">
              <a:spcAft>
                <a:spcPts val="450"/>
              </a:spcAft>
              <a:buClr>
                <a:srgbClr val="002060"/>
              </a:buClr>
            </a:pPr>
            <a:r>
              <a:rPr lang="de-DE" sz="1400" b="1" dirty="0" smtClean="0">
                <a:solidFill>
                  <a:srgbClr val="FFFFFF">
                    <a:lumMod val="50000"/>
                  </a:srgbClr>
                </a:solidFill>
                <a:cs typeface="Arial" charset="0"/>
              </a:rPr>
              <a:t>PERVASIVE VIDEO</a:t>
            </a:r>
          </a:p>
        </p:txBody>
      </p:sp>
      <p:pic>
        <p:nvPicPr>
          <p:cNvPr id="57" name="Picture 3" descr="C:\Users\kmoschner\Pictures\Shutterstock\shutterstock_205788667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6149" y="3409088"/>
            <a:ext cx="720000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Rounded Rectangle 6"/>
          <p:cNvSpPr/>
          <p:nvPr/>
        </p:nvSpPr>
        <p:spPr>
          <a:xfrm>
            <a:off x="3118037" y="2840577"/>
            <a:ext cx="1651416" cy="1440000"/>
          </a:xfrm>
          <a:prstGeom prst="rect">
            <a:avLst/>
          </a:prstGeom>
          <a:solidFill>
            <a:schemeClr val="bg1"/>
          </a:solidFill>
          <a:ln w="19050" cap="sq">
            <a:solidFill>
              <a:schemeClr val="tx2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de-DE" dirty="0" err="1" smtClean="0">
              <a:solidFill>
                <a:srgbClr val="000000"/>
              </a:solidFill>
            </a:endParaRPr>
          </a:p>
        </p:txBody>
      </p:sp>
      <p:sp>
        <p:nvSpPr>
          <p:cNvPr id="61" name="TextBox 43"/>
          <p:cNvSpPr txBox="1"/>
          <p:nvPr/>
        </p:nvSpPr>
        <p:spPr>
          <a:xfrm>
            <a:off x="3270688" y="2911657"/>
            <a:ext cx="1346115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fontAlgn="base">
              <a:spcAft>
                <a:spcPts val="450"/>
              </a:spcAft>
              <a:buClr>
                <a:srgbClr val="002060"/>
              </a:buClr>
            </a:pPr>
            <a:r>
              <a:rPr lang="de-DE" sz="1400" b="1" dirty="0" smtClean="0">
                <a:solidFill>
                  <a:srgbClr val="FFFFFF">
                    <a:lumMod val="50000"/>
                  </a:srgbClr>
                </a:solidFill>
                <a:cs typeface="Arial" charset="0"/>
              </a:rPr>
              <a:t>50+ MBPS EVERYWHERE</a:t>
            </a:r>
          </a:p>
        </p:txBody>
      </p:sp>
      <p:pic>
        <p:nvPicPr>
          <p:cNvPr id="62" name="Picture 2" descr="C:\Users\kmoschner\Pictures\Shutterstock\speedometer1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709" y="3405372"/>
            <a:ext cx="720000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" name="Rectangle 22"/>
          <p:cNvSpPr>
            <a:spLocks noChangeArrowheads="1"/>
          </p:cNvSpPr>
          <p:nvPr/>
        </p:nvSpPr>
        <p:spPr bwMode="gray">
          <a:xfrm rot="21445702">
            <a:off x="4082696" y="3393142"/>
            <a:ext cx="360659" cy="239758"/>
          </a:xfrm>
          <a:prstGeom prst="rect">
            <a:avLst/>
          </a:prstGeom>
          <a:solidFill>
            <a:schemeClr val="accent1"/>
          </a:solidFill>
          <a:ln w="38100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lIns="72000" tIns="72000" rIns="72000" bIns="72000"/>
          <a:lstStyle/>
          <a:p>
            <a:pPr marL="1588" algn="ctr" fontAlgn="base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</a:pPr>
            <a:endParaRPr lang="de-DE" sz="3600" dirty="0">
              <a:solidFill>
                <a:srgbClr val="FFFFFF"/>
              </a:solidFill>
              <a:latin typeface="Tele-GroteskNor" pitchFamily="2" charset="0"/>
              <a:cs typeface="Arial" charset="0"/>
            </a:endParaRPr>
          </a:p>
        </p:txBody>
      </p:sp>
      <p:sp>
        <p:nvSpPr>
          <p:cNvPr id="64" name="TextBox 117"/>
          <p:cNvSpPr txBox="1"/>
          <p:nvPr/>
        </p:nvSpPr>
        <p:spPr>
          <a:xfrm>
            <a:off x="4163639" y="3413747"/>
            <a:ext cx="19877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270000" indent="-270000" fontAlgn="base">
              <a:spcAft>
                <a:spcPts val="450"/>
              </a:spcAft>
              <a:buClr>
                <a:srgbClr val="002060"/>
              </a:buClr>
            </a:pPr>
            <a:r>
              <a:rPr lang="de-DE" sz="1400" dirty="0" smtClean="0">
                <a:solidFill>
                  <a:srgbClr val="FFFFFF"/>
                </a:solidFill>
                <a:cs typeface="Arial" charset="0"/>
              </a:rPr>
              <a:t>50</a:t>
            </a:r>
          </a:p>
        </p:txBody>
      </p:sp>
      <p:sp>
        <p:nvSpPr>
          <p:cNvPr id="2" name="Textfeld 1"/>
          <p:cNvSpPr txBox="1"/>
          <p:nvPr/>
        </p:nvSpPr>
        <p:spPr>
          <a:xfrm>
            <a:off x="1630014" y="1703228"/>
            <a:ext cx="65817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b="1" dirty="0" err="1" smtClean="0"/>
              <a:t>Overview</a:t>
            </a:r>
            <a:r>
              <a:rPr lang="de-CH" b="1" dirty="0" smtClean="0"/>
              <a:t> 5G </a:t>
            </a:r>
            <a:r>
              <a:rPr lang="de-CH" b="1" dirty="0" err="1" smtClean="0"/>
              <a:t>Use</a:t>
            </a:r>
            <a:r>
              <a:rPr lang="de-CH" b="1" dirty="0" smtClean="0"/>
              <a:t> Case </a:t>
            </a:r>
            <a:r>
              <a:rPr lang="de-CH" b="1" dirty="0" err="1" smtClean="0"/>
              <a:t>Families</a:t>
            </a:r>
            <a:r>
              <a:rPr lang="de-CH" b="1" dirty="0" smtClean="0"/>
              <a:t> </a:t>
            </a:r>
            <a:r>
              <a:rPr lang="de-CH" b="1" dirty="0" err="1" smtClean="0"/>
              <a:t>and</a:t>
            </a:r>
            <a:r>
              <a:rPr lang="de-CH" b="1" dirty="0" smtClean="0"/>
              <a:t> </a:t>
            </a:r>
            <a:r>
              <a:rPr lang="de-CH" b="1" dirty="0" err="1" smtClean="0"/>
              <a:t>Use</a:t>
            </a:r>
            <a:r>
              <a:rPr lang="de-CH" b="1" dirty="0" smtClean="0"/>
              <a:t> Case </a:t>
            </a:r>
            <a:r>
              <a:rPr lang="de-CH" b="1" dirty="0" err="1" smtClean="0"/>
              <a:t>Examples</a:t>
            </a:r>
            <a:endParaRPr lang="de-CH" b="1" dirty="0"/>
          </a:p>
        </p:txBody>
      </p:sp>
      <p:sp>
        <p:nvSpPr>
          <p:cNvPr id="47" name="Textfeld 46"/>
          <p:cNvSpPr txBox="1"/>
          <p:nvPr/>
        </p:nvSpPr>
        <p:spPr>
          <a:xfrm>
            <a:off x="-45971" y="6669940"/>
            <a:ext cx="548206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700" i="1" dirty="0" err="1" smtClean="0"/>
              <a:t>Photos</a:t>
            </a:r>
            <a:r>
              <a:rPr lang="de-CH" sz="700" i="1" dirty="0" smtClean="0"/>
              <a:t>: © iStockphoto.com</a:t>
            </a:r>
            <a:endParaRPr lang="de-CH" sz="700" i="1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5G supports a wide range of services</a:t>
            </a:r>
            <a:endParaRPr lang="de-CH" dirty="0"/>
          </a:p>
        </p:txBody>
      </p:sp>
      <p:sp>
        <p:nvSpPr>
          <p:cNvPr id="65" name="Rounded Rectangle 7"/>
          <p:cNvSpPr/>
          <p:nvPr/>
        </p:nvSpPr>
        <p:spPr>
          <a:xfrm>
            <a:off x="6842216" y="2191419"/>
            <a:ext cx="1651415" cy="586552"/>
          </a:xfrm>
          <a:prstGeom prst="rect">
            <a:avLst/>
          </a:prstGeom>
          <a:solidFill>
            <a:srgbClr val="468329"/>
          </a:solidFill>
          <a:ln w="34925">
            <a:solidFill>
              <a:srgbClr val="4683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/>
            <a:r>
              <a:rPr lang="en-US" sz="1400" b="1" dirty="0">
                <a:solidFill>
                  <a:schemeClr val="bg1"/>
                </a:solidFill>
                <a:cs typeface="Calibri" panose="020F0502020204030204" pitchFamily="34" charset="0"/>
              </a:rPr>
              <a:t>Massive Internet        of Things</a:t>
            </a:r>
            <a:endParaRPr lang="en-CA" sz="1400" b="1" dirty="0">
              <a:solidFill>
                <a:schemeClr val="bg1"/>
              </a:solidFill>
              <a:cs typeface="Calibri" panose="020F0502020204030204" pitchFamily="34" charset="0"/>
            </a:endParaRPr>
          </a:p>
        </p:txBody>
      </p:sp>
      <p:sp>
        <p:nvSpPr>
          <p:cNvPr id="66" name="Rounded Rectangle 7"/>
          <p:cNvSpPr/>
          <p:nvPr/>
        </p:nvSpPr>
        <p:spPr>
          <a:xfrm>
            <a:off x="4985966" y="2191419"/>
            <a:ext cx="1651415" cy="586552"/>
          </a:xfrm>
          <a:prstGeom prst="rect">
            <a:avLst/>
          </a:prstGeom>
          <a:solidFill>
            <a:srgbClr val="468329"/>
          </a:solidFill>
          <a:ln w="34925">
            <a:solidFill>
              <a:srgbClr val="4683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/>
            <a:r>
              <a:rPr lang="en-US" sz="1400" b="1" dirty="0">
                <a:solidFill>
                  <a:schemeClr val="bg1"/>
                </a:solidFill>
                <a:cs typeface="Calibri" panose="020F0502020204030204" pitchFamily="34" charset="0"/>
              </a:rPr>
              <a:t>Higher user     mobility</a:t>
            </a:r>
            <a:endParaRPr lang="en-CA" sz="1400" b="1" dirty="0">
              <a:solidFill>
                <a:schemeClr val="bg1"/>
              </a:solidFill>
              <a:cs typeface="Calibri" panose="020F0502020204030204" pitchFamily="34" charset="0"/>
            </a:endParaRPr>
          </a:p>
        </p:txBody>
      </p:sp>
      <p:sp>
        <p:nvSpPr>
          <p:cNvPr id="67" name="Rounded Rectangle 7"/>
          <p:cNvSpPr/>
          <p:nvPr/>
        </p:nvSpPr>
        <p:spPr>
          <a:xfrm>
            <a:off x="3129716" y="2191419"/>
            <a:ext cx="1651415" cy="586552"/>
          </a:xfrm>
          <a:prstGeom prst="rect">
            <a:avLst/>
          </a:prstGeom>
          <a:solidFill>
            <a:srgbClr val="468329"/>
          </a:solidFill>
          <a:ln w="34925">
            <a:solidFill>
              <a:srgbClr val="4683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/>
            <a:r>
              <a:rPr lang="en-US" sz="1400" b="1" dirty="0">
                <a:solidFill>
                  <a:schemeClr val="bg1"/>
                </a:solidFill>
                <a:cs typeface="Calibri" panose="020F0502020204030204" pitchFamily="34" charset="0"/>
              </a:rPr>
              <a:t>Broadband access everywhere</a:t>
            </a:r>
            <a:endParaRPr lang="en-CA" sz="1400" b="1" dirty="0">
              <a:solidFill>
                <a:schemeClr val="bg1"/>
              </a:solidFill>
              <a:cs typeface="Calibri" panose="020F0502020204030204" pitchFamily="34" charset="0"/>
            </a:endParaRPr>
          </a:p>
        </p:txBody>
      </p:sp>
      <p:sp>
        <p:nvSpPr>
          <p:cNvPr id="68" name="Rounded Rectangle 7"/>
          <p:cNvSpPr/>
          <p:nvPr/>
        </p:nvSpPr>
        <p:spPr>
          <a:xfrm>
            <a:off x="1273466" y="2191419"/>
            <a:ext cx="1651415" cy="586552"/>
          </a:xfrm>
          <a:prstGeom prst="rect">
            <a:avLst/>
          </a:prstGeom>
          <a:solidFill>
            <a:srgbClr val="468329"/>
          </a:solidFill>
          <a:ln w="34925">
            <a:solidFill>
              <a:srgbClr val="4683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/>
            <a:r>
              <a:rPr lang="en-US" sz="1400" b="1" dirty="0">
                <a:solidFill>
                  <a:schemeClr val="bg1"/>
                </a:solidFill>
                <a:cs typeface="Calibri" panose="020F0502020204030204" pitchFamily="34" charset="0"/>
              </a:rPr>
              <a:t>Broadband access   in dense areas</a:t>
            </a:r>
            <a:endParaRPr lang="en-CA" sz="1400" b="1" dirty="0">
              <a:solidFill>
                <a:schemeClr val="bg1"/>
              </a:solidFill>
              <a:cs typeface="Calibri" panose="020F0502020204030204" pitchFamily="34" charset="0"/>
            </a:endParaRPr>
          </a:p>
        </p:txBody>
      </p:sp>
      <p:sp>
        <p:nvSpPr>
          <p:cNvPr id="69" name="TextBox 3"/>
          <p:cNvSpPr txBox="1"/>
          <p:nvPr/>
        </p:nvSpPr>
        <p:spPr>
          <a:xfrm>
            <a:off x="4510962" y="6611779"/>
            <a:ext cx="43674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See the NGMN 5G White Paper for a detailed list of all NGMN use cases</a:t>
            </a:r>
            <a:endParaRPr lang="en-US" sz="1000" dirty="0"/>
          </a:p>
        </p:txBody>
      </p:sp>
      <p:sp>
        <p:nvSpPr>
          <p:cNvPr id="6" name="Textfeld 5"/>
          <p:cNvSpPr txBox="1"/>
          <p:nvPr/>
        </p:nvSpPr>
        <p:spPr>
          <a:xfrm>
            <a:off x="-23750" y="2281074"/>
            <a:ext cx="12595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400" b="1" dirty="0" smtClean="0"/>
              <a:t>Focus </a:t>
            </a:r>
            <a:r>
              <a:rPr lang="de-CH" sz="1400" b="1" dirty="0" err="1" smtClean="0"/>
              <a:t>of</a:t>
            </a:r>
            <a:r>
              <a:rPr lang="de-CH" sz="1400" b="1" dirty="0" smtClean="0"/>
              <a:t> </a:t>
            </a:r>
            <a:r>
              <a:rPr lang="de-CH" sz="1400" b="1" dirty="0" err="1" smtClean="0"/>
              <a:t>today’s</a:t>
            </a:r>
            <a:r>
              <a:rPr lang="de-CH" sz="1400" b="1" dirty="0" smtClean="0"/>
              <a:t> </a:t>
            </a:r>
            <a:r>
              <a:rPr lang="de-CH" sz="1400" b="1" dirty="0" err="1" smtClean="0"/>
              <a:t>presentation</a:t>
            </a:r>
            <a:endParaRPr lang="de-CH" sz="1400" b="1" dirty="0" smtClean="0"/>
          </a:p>
          <a:p>
            <a:r>
              <a:rPr lang="de-CH" sz="1400" b="1" dirty="0" smtClean="0"/>
              <a:t>(</a:t>
            </a:r>
            <a:r>
              <a:rPr lang="de-CH" sz="1400" b="1" dirty="0" err="1" smtClean="0"/>
              <a:t>eMBB</a:t>
            </a:r>
            <a:r>
              <a:rPr lang="de-CH" sz="1400" b="1" dirty="0" smtClean="0"/>
              <a:t> </a:t>
            </a:r>
            <a:r>
              <a:rPr lang="de-CH" sz="1400" b="1" dirty="0" err="1" smtClean="0"/>
              <a:t>use</a:t>
            </a:r>
            <a:r>
              <a:rPr lang="de-CH" sz="1400" b="1" dirty="0" smtClean="0"/>
              <a:t> </a:t>
            </a:r>
            <a:r>
              <a:rPr lang="de-CH" sz="1400" b="1" dirty="0" err="1" smtClean="0"/>
              <a:t>case</a:t>
            </a:r>
            <a:r>
              <a:rPr lang="de-CH" sz="1400" b="1" dirty="0" smtClean="0"/>
              <a:t> </a:t>
            </a:r>
            <a:r>
              <a:rPr lang="de-CH" sz="1400" b="1" dirty="0" err="1" smtClean="0"/>
              <a:t>families</a:t>
            </a:r>
            <a:r>
              <a:rPr lang="de-CH" sz="1400" b="1" dirty="0" smtClean="0"/>
              <a:t>)</a:t>
            </a:r>
          </a:p>
        </p:txBody>
      </p:sp>
      <p:sp>
        <p:nvSpPr>
          <p:cNvPr id="7" name="Rechteckiger Pfeil 6"/>
          <p:cNvSpPr/>
          <p:nvPr/>
        </p:nvSpPr>
        <p:spPr>
          <a:xfrm flipV="1">
            <a:off x="407295" y="3669540"/>
            <a:ext cx="688398" cy="508189"/>
          </a:xfrm>
          <a:prstGeom prst="bentArrow">
            <a:avLst>
              <a:gd name="adj1" fmla="val 34347"/>
              <a:gd name="adj2" fmla="val 27337"/>
              <a:gd name="adj3" fmla="val 25000"/>
              <a:gd name="adj4" fmla="val 43750"/>
            </a:avLst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>
              <a:solidFill>
                <a:schemeClr val="tx1"/>
              </a:solidFill>
            </a:endParaRPr>
          </a:p>
        </p:txBody>
      </p:sp>
      <p:sp>
        <p:nvSpPr>
          <p:cNvPr id="44" name="Textfeld 5"/>
          <p:cNvSpPr txBox="1"/>
          <p:nvPr/>
        </p:nvSpPr>
        <p:spPr>
          <a:xfrm>
            <a:off x="-33574" y="4518077"/>
            <a:ext cx="135173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400" b="1" dirty="0" smtClean="0"/>
              <a:t>Other </a:t>
            </a:r>
            <a:r>
              <a:rPr lang="de-CH" sz="1400" b="1" dirty="0" err="1" smtClean="0"/>
              <a:t>use</a:t>
            </a:r>
            <a:r>
              <a:rPr lang="de-CH" sz="1400" b="1" dirty="0" smtClean="0"/>
              <a:t> </a:t>
            </a:r>
            <a:r>
              <a:rPr lang="de-CH" sz="1400" b="1" dirty="0" err="1" smtClean="0"/>
              <a:t>cases</a:t>
            </a:r>
            <a:r>
              <a:rPr lang="de-CH" sz="1400" b="1" dirty="0" smtClean="0"/>
              <a:t> </a:t>
            </a:r>
            <a:r>
              <a:rPr lang="de-CH" sz="1400" b="1" dirty="0" err="1" smtClean="0"/>
              <a:t>requirements</a:t>
            </a:r>
            <a:r>
              <a:rPr lang="de-CH" sz="1400" b="1" dirty="0" smtClean="0"/>
              <a:t> </a:t>
            </a:r>
            <a:r>
              <a:rPr lang="de-CH" sz="1400" b="1" dirty="0" err="1" smtClean="0"/>
              <a:t>are</a:t>
            </a:r>
            <a:r>
              <a:rPr lang="de-CH" sz="1400" b="1" dirty="0" smtClean="0"/>
              <a:t> </a:t>
            </a:r>
            <a:r>
              <a:rPr lang="de-CH" sz="1400" b="1" dirty="0" err="1" smtClean="0"/>
              <a:t>subject</a:t>
            </a:r>
            <a:r>
              <a:rPr lang="de-CH" sz="1400" b="1" dirty="0" smtClean="0"/>
              <a:t> </a:t>
            </a:r>
            <a:r>
              <a:rPr lang="de-CH" sz="1400" b="1" dirty="0" err="1" smtClean="0"/>
              <a:t>to</a:t>
            </a:r>
            <a:r>
              <a:rPr lang="de-CH" sz="1400" b="1" dirty="0" smtClean="0"/>
              <a:t> </a:t>
            </a:r>
            <a:r>
              <a:rPr lang="de-CH" sz="1400" b="1" dirty="0" err="1" smtClean="0"/>
              <a:t>discussions</a:t>
            </a:r>
            <a:r>
              <a:rPr lang="de-CH" sz="1400" b="1" dirty="0" smtClean="0"/>
              <a:t> </a:t>
            </a:r>
            <a:r>
              <a:rPr lang="de-CH" sz="1400" b="1" dirty="0" err="1" smtClean="0"/>
              <a:t>with</a:t>
            </a:r>
            <a:r>
              <a:rPr lang="de-CH" sz="1400" b="1" dirty="0" smtClean="0"/>
              <a:t> </a:t>
            </a:r>
            <a:r>
              <a:rPr lang="de-CH" sz="1400" b="1" dirty="0" err="1" smtClean="0"/>
              <a:t>verticals</a:t>
            </a:r>
            <a:endParaRPr lang="de-CH" sz="1400" b="1" dirty="0" smtClean="0"/>
          </a:p>
        </p:txBody>
      </p:sp>
      <p:sp>
        <p:nvSpPr>
          <p:cNvPr id="45" name="Rechteckiger Pfeil 6"/>
          <p:cNvSpPr/>
          <p:nvPr/>
        </p:nvSpPr>
        <p:spPr>
          <a:xfrm flipV="1">
            <a:off x="444972" y="5906543"/>
            <a:ext cx="688398" cy="508189"/>
          </a:xfrm>
          <a:prstGeom prst="bentArrow">
            <a:avLst>
              <a:gd name="adj1" fmla="val 34347"/>
              <a:gd name="adj2" fmla="val 27337"/>
              <a:gd name="adj3" fmla="val 25000"/>
              <a:gd name="adj4" fmla="val 43750"/>
            </a:avLst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881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2875" y="446296"/>
            <a:ext cx="7884844" cy="744017"/>
          </a:xfrm>
        </p:spPr>
        <p:txBody>
          <a:bodyPr/>
          <a:lstStyle/>
          <a:p>
            <a:r>
              <a:rPr lang="en-US" altLang="zh-CN" dirty="0" smtClean="0"/>
              <a:t>Mapping of use case </a:t>
            </a:r>
            <a:r>
              <a:rPr lang="en-US" altLang="zh-CN" dirty="0"/>
              <a:t>families </a:t>
            </a:r>
            <a:r>
              <a:rPr lang="en-US" altLang="zh-CN" dirty="0" smtClean="0"/>
              <a:t>to deployment scenarios for </a:t>
            </a:r>
            <a:r>
              <a:rPr lang="en-US" altLang="zh-CN" dirty="0" err="1" smtClean="0"/>
              <a:t>eMBB</a:t>
            </a:r>
            <a:r>
              <a:rPr lang="en-US" altLang="zh-CN" dirty="0" smtClean="0"/>
              <a:t> (enhanced mobile broadband)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A0F3E2-0802-4B5B-9B6B-102197048689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  <p:sp>
        <p:nvSpPr>
          <p:cNvPr id="7" name="圆角矩形 6"/>
          <p:cNvSpPr/>
          <p:nvPr/>
        </p:nvSpPr>
        <p:spPr bwMode="auto">
          <a:xfrm>
            <a:off x="3002520" y="2991695"/>
            <a:ext cx="3075294" cy="345688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b="1" dirty="0" smtClean="0">
                <a:solidFill>
                  <a:schemeClr val="bg2"/>
                </a:solidFill>
              </a:rPr>
              <a:t>Dense urban</a:t>
            </a:r>
          </a:p>
        </p:txBody>
      </p:sp>
      <p:sp>
        <p:nvSpPr>
          <p:cNvPr id="8" name="圆角矩形 7"/>
          <p:cNvSpPr/>
          <p:nvPr/>
        </p:nvSpPr>
        <p:spPr bwMode="auto">
          <a:xfrm>
            <a:off x="3002520" y="4559558"/>
            <a:ext cx="3075294" cy="351322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b="1" dirty="0" smtClean="0">
                <a:solidFill>
                  <a:schemeClr val="bg2"/>
                </a:solidFill>
              </a:rPr>
              <a:t>Rural coverage</a:t>
            </a:r>
          </a:p>
        </p:txBody>
      </p:sp>
      <p:sp>
        <p:nvSpPr>
          <p:cNvPr id="9" name="圆角矩形 8"/>
          <p:cNvSpPr/>
          <p:nvPr/>
        </p:nvSpPr>
        <p:spPr bwMode="auto">
          <a:xfrm>
            <a:off x="3002520" y="5353211"/>
            <a:ext cx="3075294" cy="345688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b="1" dirty="0" smtClean="0">
                <a:solidFill>
                  <a:schemeClr val="bg2"/>
                </a:solidFill>
              </a:rPr>
              <a:t>High speed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906935" y="1706415"/>
            <a:ext cx="33493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000000"/>
                </a:solidFill>
                <a:latin typeface="+mn-lt"/>
                <a:cs typeface="+mn-cs"/>
              </a:rPr>
              <a:t>Deployment scenarios</a:t>
            </a:r>
            <a:endParaRPr lang="zh-CN" altLang="en-US" b="1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18" name="圆角矩形 17"/>
          <p:cNvSpPr/>
          <p:nvPr/>
        </p:nvSpPr>
        <p:spPr bwMode="auto">
          <a:xfrm>
            <a:off x="3002520" y="6194860"/>
            <a:ext cx="3075294" cy="345688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b="1" dirty="0" smtClean="0">
                <a:solidFill>
                  <a:schemeClr val="bg2"/>
                </a:solidFill>
              </a:rPr>
              <a:t>High density</a:t>
            </a:r>
          </a:p>
        </p:txBody>
      </p:sp>
      <p:sp>
        <p:nvSpPr>
          <p:cNvPr id="19" name="圆角矩形 18"/>
          <p:cNvSpPr/>
          <p:nvPr/>
        </p:nvSpPr>
        <p:spPr bwMode="auto">
          <a:xfrm>
            <a:off x="3002520" y="3748931"/>
            <a:ext cx="3075294" cy="345688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b="1" dirty="0" smtClean="0">
                <a:solidFill>
                  <a:schemeClr val="bg2"/>
                </a:solidFill>
              </a:rPr>
              <a:t>Urban coverage</a:t>
            </a:r>
          </a:p>
        </p:txBody>
      </p:sp>
      <p:sp>
        <p:nvSpPr>
          <p:cNvPr id="21" name="Rechteck 4"/>
          <p:cNvSpPr/>
          <p:nvPr/>
        </p:nvSpPr>
        <p:spPr>
          <a:xfrm>
            <a:off x="896256" y="3246427"/>
            <a:ext cx="1330860" cy="702644"/>
          </a:xfrm>
          <a:prstGeom prst="rect">
            <a:avLst/>
          </a:prstGeom>
          <a:solidFill>
            <a:srgbClr val="468329"/>
          </a:solidFill>
          <a:ln w="34925">
            <a:solidFill>
              <a:srgbClr val="4683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/>
            <a:r>
              <a:rPr lang="en-US" sz="1400" b="1" dirty="0">
                <a:solidFill>
                  <a:schemeClr val="bg1"/>
                </a:solidFill>
                <a:cs typeface="Calibri" panose="020F0502020204030204" pitchFamily="34" charset="0"/>
              </a:rPr>
              <a:t>Broadband access in dense area</a:t>
            </a:r>
          </a:p>
        </p:txBody>
      </p:sp>
      <p:sp>
        <p:nvSpPr>
          <p:cNvPr id="23" name="Rechteck 5"/>
          <p:cNvSpPr/>
          <p:nvPr/>
        </p:nvSpPr>
        <p:spPr>
          <a:xfrm>
            <a:off x="896256" y="4112700"/>
            <a:ext cx="1330860" cy="702644"/>
          </a:xfrm>
          <a:prstGeom prst="rect">
            <a:avLst/>
          </a:prstGeom>
          <a:solidFill>
            <a:srgbClr val="468329"/>
          </a:solidFill>
          <a:ln w="34925">
            <a:solidFill>
              <a:srgbClr val="4683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/>
            <a:r>
              <a:rPr lang="en-US" sz="1400" b="1" dirty="0">
                <a:solidFill>
                  <a:schemeClr val="bg1"/>
                </a:solidFill>
                <a:cs typeface="Calibri" panose="020F0502020204030204" pitchFamily="34" charset="0"/>
              </a:rPr>
              <a:t>Broadband access everywhere</a:t>
            </a:r>
          </a:p>
        </p:txBody>
      </p:sp>
      <p:sp>
        <p:nvSpPr>
          <p:cNvPr id="26" name="Rechteck 6"/>
          <p:cNvSpPr/>
          <p:nvPr/>
        </p:nvSpPr>
        <p:spPr>
          <a:xfrm>
            <a:off x="896256" y="4950098"/>
            <a:ext cx="1330860" cy="702644"/>
          </a:xfrm>
          <a:prstGeom prst="rect">
            <a:avLst/>
          </a:prstGeom>
          <a:solidFill>
            <a:srgbClr val="468329"/>
          </a:solidFill>
          <a:ln w="34925">
            <a:solidFill>
              <a:srgbClr val="4683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/>
            <a:r>
              <a:rPr lang="en-US" sz="1400" b="1" dirty="0">
                <a:solidFill>
                  <a:schemeClr val="bg1"/>
                </a:solidFill>
                <a:cs typeface="Calibri" panose="020F0502020204030204" pitchFamily="34" charset="0"/>
              </a:rPr>
              <a:t>High user mobility</a:t>
            </a:r>
          </a:p>
        </p:txBody>
      </p:sp>
      <p:sp>
        <p:nvSpPr>
          <p:cNvPr id="36" name="Textfeld 28"/>
          <p:cNvSpPr txBox="1"/>
          <p:nvPr/>
        </p:nvSpPr>
        <p:spPr>
          <a:xfrm>
            <a:off x="896256" y="1918832"/>
            <a:ext cx="1222927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err="1" smtClean="0">
                <a:solidFill>
                  <a:srgbClr val="000000"/>
                </a:solidFill>
              </a:rPr>
              <a:t>eMBB</a:t>
            </a:r>
            <a:r>
              <a:rPr lang="en-US" b="1" dirty="0" smtClean="0">
                <a:solidFill>
                  <a:srgbClr val="000000"/>
                </a:solidFill>
              </a:rPr>
              <a:t> Use </a:t>
            </a:r>
            <a:r>
              <a:rPr lang="en-US" b="1" dirty="0">
                <a:solidFill>
                  <a:srgbClr val="000000"/>
                </a:solidFill>
              </a:rPr>
              <a:t>case families</a:t>
            </a:r>
          </a:p>
        </p:txBody>
      </p:sp>
      <p:cxnSp>
        <p:nvCxnSpPr>
          <p:cNvPr id="38" name="Gerade Verbindung 39"/>
          <p:cNvCxnSpPr>
            <a:stCxn id="23" idx="3"/>
          </p:cNvCxnSpPr>
          <p:nvPr/>
        </p:nvCxnSpPr>
        <p:spPr>
          <a:xfrm>
            <a:off x="2227116" y="4464022"/>
            <a:ext cx="775404" cy="1774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Gerade Verbindung 41"/>
          <p:cNvCxnSpPr>
            <a:stCxn id="21" idx="3"/>
            <a:endCxn id="18" idx="1"/>
          </p:cNvCxnSpPr>
          <p:nvPr/>
        </p:nvCxnSpPr>
        <p:spPr>
          <a:xfrm>
            <a:off x="2227116" y="3597749"/>
            <a:ext cx="775404" cy="276995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Gerade Verbindung 45"/>
          <p:cNvCxnSpPr>
            <a:stCxn id="26" idx="3"/>
            <a:endCxn id="9" idx="1"/>
          </p:cNvCxnSpPr>
          <p:nvPr/>
        </p:nvCxnSpPr>
        <p:spPr>
          <a:xfrm>
            <a:off x="2227116" y="5301420"/>
            <a:ext cx="775404" cy="2246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 Verbindung 75"/>
          <p:cNvCxnSpPr>
            <a:stCxn id="21" idx="3"/>
          </p:cNvCxnSpPr>
          <p:nvPr/>
        </p:nvCxnSpPr>
        <p:spPr>
          <a:xfrm flipV="1">
            <a:off x="2227116" y="2617091"/>
            <a:ext cx="775404" cy="9806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Gerade Verbindung 77"/>
          <p:cNvCxnSpPr>
            <a:endCxn id="19" idx="1"/>
          </p:cNvCxnSpPr>
          <p:nvPr/>
        </p:nvCxnSpPr>
        <p:spPr>
          <a:xfrm flipV="1">
            <a:off x="2227116" y="3921775"/>
            <a:ext cx="775404" cy="54224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Gerade Verbindung 79"/>
          <p:cNvCxnSpPr>
            <a:stCxn id="21" idx="3"/>
            <a:endCxn id="7" idx="1"/>
          </p:cNvCxnSpPr>
          <p:nvPr/>
        </p:nvCxnSpPr>
        <p:spPr>
          <a:xfrm flipV="1">
            <a:off x="2227116" y="3164539"/>
            <a:ext cx="775404" cy="43321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圆角矩形 55"/>
          <p:cNvSpPr/>
          <p:nvPr/>
        </p:nvSpPr>
        <p:spPr bwMode="auto">
          <a:xfrm>
            <a:off x="3002520" y="2271403"/>
            <a:ext cx="3075294" cy="345688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b="1" dirty="0" smtClean="0">
                <a:solidFill>
                  <a:schemeClr val="bg2"/>
                </a:solidFill>
              </a:rPr>
              <a:t>Indoor hotspots</a:t>
            </a:r>
          </a:p>
        </p:txBody>
      </p:sp>
      <p:pic>
        <p:nvPicPr>
          <p:cNvPr id="28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2721" y="2063873"/>
            <a:ext cx="1061660" cy="705501"/>
          </a:xfrm>
          <a:prstGeom prst="roundRect">
            <a:avLst/>
          </a:prstGeom>
        </p:spPr>
      </p:pic>
      <p:pic>
        <p:nvPicPr>
          <p:cNvPr id="29" name="Grafi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2721" y="2856402"/>
            <a:ext cx="1062000" cy="706749"/>
          </a:xfrm>
          <a:prstGeom prst="roundRect">
            <a:avLst/>
          </a:prstGeom>
        </p:spPr>
      </p:pic>
      <p:pic>
        <p:nvPicPr>
          <p:cNvPr id="30" name="Grafik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6014329"/>
            <a:ext cx="1062000" cy="706749"/>
          </a:xfrm>
          <a:prstGeom prst="roundRect">
            <a:avLst/>
          </a:prstGeom>
        </p:spPr>
      </p:pic>
      <p:pic>
        <p:nvPicPr>
          <p:cNvPr id="31" name="Grafik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2381" y="3622799"/>
            <a:ext cx="1062000" cy="706749"/>
          </a:xfrm>
          <a:prstGeom prst="roundRect">
            <a:avLst/>
          </a:prstGeom>
        </p:spPr>
      </p:pic>
      <p:pic>
        <p:nvPicPr>
          <p:cNvPr id="32" name="Grafik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684"/>
          <a:stretch/>
        </p:blipFill>
        <p:spPr>
          <a:xfrm>
            <a:off x="6542721" y="4407833"/>
            <a:ext cx="1062000" cy="714896"/>
          </a:xfrm>
          <a:prstGeom prst="roundRect">
            <a:avLst/>
          </a:prstGeom>
        </p:spPr>
      </p:pic>
      <p:pic>
        <p:nvPicPr>
          <p:cNvPr id="33" name="Grafik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1325" y="5208305"/>
            <a:ext cx="1062000" cy="706749"/>
          </a:xfrm>
          <a:prstGeom prst="roundRect">
            <a:avLst/>
          </a:prstGeom>
        </p:spPr>
      </p:pic>
      <p:sp>
        <p:nvSpPr>
          <p:cNvPr id="34" name="Textfeld 46"/>
          <p:cNvSpPr txBox="1"/>
          <p:nvPr/>
        </p:nvSpPr>
        <p:spPr>
          <a:xfrm>
            <a:off x="-45971" y="6669940"/>
            <a:ext cx="548206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700" i="1" dirty="0" err="1" smtClean="0"/>
              <a:t>Photos</a:t>
            </a:r>
            <a:r>
              <a:rPr lang="de-CH" sz="700" i="1" dirty="0" smtClean="0"/>
              <a:t>: © iStockphoto.com</a:t>
            </a:r>
            <a:endParaRPr lang="de-CH" sz="700" i="1" dirty="0"/>
          </a:p>
        </p:txBody>
      </p:sp>
    </p:spTree>
    <p:extLst>
      <p:ext uri="{BB962C8B-B14F-4D97-AF65-F5344CB8AC3E}">
        <p14:creationId xmlns:p14="http://schemas.microsoft.com/office/powerpoint/2010/main" val="2853761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Deployment scenarios (1/2)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9F20164A-C531-48A9-871B-B5241A406434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  <p:sp>
        <p:nvSpPr>
          <p:cNvPr id="9" name="Rounded Rectangle 8"/>
          <p:cNvSpPr/>
          <p:nvPr/>
        </p:nvSpPr>
        <p:spPr>
          <a:xfrm>
            <a:off x="6184816" y="1428125"/>
            <a:ext cx="2880000" cy="48985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de-DE" dirty="0" err="1" smtClean="0">
              <a:solidFill>
                <a:srgbClr val="000000"/>
              </a:solidFill>
            </a:endParaRPr>
          </a:p>
        </p:txBody>
      </p:sp>
      <p:sp>
        <p:nvSpPr>
          <p:cNvPr id="31" name="Rounded Rectangle 7"/>
          <p:cNvSpPr/>
          <p:nvPr/>
        </p:nvSpPr>
        <p:spPr>
          <a:xfrm>
            <a:off x="182396" y="1428125"/>
            <a:ext cx="2880000" cy="48985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de-DE" dirty="0" err="1" smtClean="0">
              <a:solidFill>
                <a:srgbClr val="000000"/>
              </a:solidFill>
            </a:endParaRPr>
          </a:p>
        </p:txBody>
      </p:sp>
      <p:sp>
        <p:nvSpPr>
          <p:cNvPr id="32" name="Rounded Rectangle 7"/>
          <p:cNvSpPr/>
          <p:nvPr/>
        </p:nvSpPr>
        <p:spPr>
          <a:xfrm>
            <a:off x="204108" y="1428125"/>
            <a:ext cx="2858288" cy="344645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 b="1" dirty="0" smtClean="0">
                <a:solidFill>
                  <a:schemeClr val="bg2"/>
                </a:solidFill>
              </a:rPr>
              <a:t>Indoor </a:t>
            </a:r>
            <a:r>
              <a:rPr lang="en-US" sz="1600" b="1" dirty="0">
                <a:solidFill>
                  <a:schemeClr val="bg2"/>
                </a:solidFill>
              </a:rPr>
              <a:t>hotspots</a:t>
            </a:r>
            <a:endParaRPr lang="en-CA" sz="1600" b="1" dirty="0">
              <a:solidFill>
                <a:schemeClr val="bg2"/>
              </a:solidFill>
            </a:endParaRPr>
          </a:p>
        </p:txBody>
      </p:sp>
      <p:sp>
        <p:nvSpPr>
          <p:cNvPr id="35" name="Rounded Rectangle 6"/>
          <p:cNvSpPr/>
          <p:nvPr/>
        </p:nvSpPr>
        <p:spPr>
          <a:xfrm>
            <a:off x="3206337" y="1428125"/>
            <a:ext cx="2880000" cy="48985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de-DE" dirty="0" err="1" smtClean="0">
              <a:solidFill>
                <a:srgbClr val="00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79342" y="3005898"/>
            <a:ext cx="2665739" cy="307777"/>
          </a:xfrm>
          <a:prstGeom prst="rect">
            <a:avLst/>
          </a:prstGeom>
          <a:solidFill>
            <a:srgbClr val="468329"/>
          </a:solidFill>
          <a:ln w="34925">
            <a:solidFill>
              <a:srgbClr val="4683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>
            <a:defPPr>
              <a:defRPr lang="de-DE"/>
            </a:defPPr>
            <a:lvl1pPr algn="ctr">
              <a:defRPr sz="1400" b="1">
                <a:solidFill>
                  <a:schemeClr val="bg1"/>
                </a:solidFill>
                <a:cs typeface="Calibri" panose="020F0502020204030204" pitchFamily="34" charset="0"/>
              </a:defRPr>
            </a:lvl1pPr>
          </a:lstStyle>
          <a:p>
            <a:r>
              <a:rPr lang="en-US" altLang="zh-CN" dirty="0"/>
              <a:t>Deployments</a:t>
            </a:r>
            <a:endParaRPr lang="zh-CN" alt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279342" y="3387415"/>
            <a:ext cx="2665739" cy="7386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400" dirty="0" smtClean="0"/>
              <a:t>*Indoor deployment for indoor hotspots, </a:t>
            </a:r>
            <a:r>
              <a:rPr lang="en-US" altLang="zh-CN" sz="1400" dirty="0" smtClean="0">
                <a:solidFill>
                  <a:schemeClr val="tx1"/>
                </a:solidFill>
              </a:rPr>
              <a:t>e.g., office, residential and shopping mall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79342" y="4240399"/>
            <a:ext cx="2665739" cy="307777"/>
          </a:xfrm>
          <a:prstGeom prst="rect">
            <a:avLst/>
          </a:prstGeom>
          <a:solidFill>
            <a:srgbClr val="468329"/>
          </a:solidFill>
          <a:ln w="34925">
            <a:solidFill>
              <a:srgbClr val="4683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>
            <a:defPPr>
              <a:defRPr lang="de-DE"/>
            </a:defPPr>
            <a:lvl1pPr algn="ctr">
              <a:defRPr sz="1400" b="1">
                <a:solidFill>
                  <a:schemeClr val="bg1"/>
                </a:solidFill>
                <a:cs typeface="Calibri" panose="020F0502020204030204" pitchFamily="34" charset="0"/>
              </a:defRPr>
            </a:lvl1pPr>
          </a:lstStyle>
          <a:p>
            <a:r>
              <a:rPr lang="en-US" altLang="zh-CN" dirty="0"/>
              <a:t>Attributes</a:t>
            </a:r>
            <a:endParaRPr lang="zh-CN" alt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279342" y="4607063"/>
            <a:ext cx="2665739" cy="13849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400" dirty="0" smtClean="0"/>
              <a:t>*Indoor base stations </a:t>
            </a:r>
          </a:p>
          <a:p>
            <a:r>
              <a:rPr lang="en-US" altLang="zh-CN" sz="1400" dirty="0" smtClean="0"/>
              <a:t>*Indoor users</a:t>
            </a:r>
          </a:p>
          <a:p>
            <a:r>
              <a:rPr lang="en-US" altLang="zh-CN" sz="1400" dirty="0" smtClean="0"/>
              <a:t>*Very high data rate</a:t>
            </a:r>
          </a:p>
          <a:p>
            <a:r>
              <a:rPr lang="en-US" altLang="zh-CN" sz="1400" dirty="0" smtClean="0"/>
              <a:t>*Low mobility</a:t>
            </a:r>
          </a:p>
          <a:p>
            <a:r>
              <a:rPr lang="en-US" altLang="zh-CN" sz="1400" dirty="0" smtClean="0"/>
              <a:t>*</a:t>
            </a:r>
            <a:r>
              <a:rPr lang="en-US" altLang="zh-CN" sz="1400" dirty="0" smtClean="0">
                <a:solidFill>
                  <a:schemeClr val="tx1"/>
                </a:solidFill>
              </a:rPr>
              <a:t>Very</a:t>
            </a:r>
            <a:r>
              <a:rPr lang="en-US" altLang="zh-CN" sz="1400" dirty="0" smtClean="0"/>
              <a:t> high user density</a:t>
            </a:r>
          </a:p>
          <a:p>
            <a:r>
              <a:rPr lang="en-US" altLang="zh-CN" sz="1400" dirty="0" smtClean="0"/>
              <a:t>*Both low and high frequency</a:t>
            </a:r>
            <a:endParaRPr lang="zh-CN" altLang="en-US" sz="1400" dirty="0"/>
          </a:p>
        </p:txBody>
      </p:sp>
      <p:sp>
        <p:nvSpPr>
          <p:cNvPr id="34" name="TextBox 33"/>
          <p:cNvSpPr txBox="1"/>
          <p:nvPr/>
        </p:nvSpPr>
        <p:spPr>
          <a:xfrm>
            <a:off x="3289462" y="3387415"/>
            <a:ext cx="2636325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400" dirty="0" smtClean="0"/>
              <a:t>*</a:t>
            </a:r>
            <a:r>
              <a:rPr lang="en-US" altLang="zh-CN" sz="1400" dirty="0" err="1" smtClean="0"/>
              <a:t>HetNet</a:t>
            </a:r>
            <a:r>
              <a:rPr lang="en-US" altLang="zh-CN" sz="1400" dirty="0" smtClean="0"/>
              <a:t>, e.g., two layers, micro /macro cells with small cells</a:t>
            </a:r>
            <a:endParaRPr lang="zh-CN" altLang="en-US" sz="1400" dirty="0"/>
          </a:p>
        </p:txBody>
      </p:sp>
      <p:sp>
        <p:nvSpPr>
          <p:cNvPr id="38" name="TextBox 37"/>
          <p:cNvSpPr txBox="1"/>
          <p:nvPr/>
        </p:nvSpPr>
        <p:spPr>
          <a:xfrm>
            <a:off x="3289462" y="4607063"/>
            <a:ext cx="2778827" cy="163032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r>
              <a:rPr lang="en-US" altLang="zh-CN" sz="1300" dirty="0" smtClean="0"/>
              <a:t>*Outdoor base stations</a:t>
            </a:r>
          </a:p>
          <a:p>
            <a:r>
              <a:rPr lang="en-US" altLang="zh-CN" sz="1000" dirty="0" smtClean="0"/>
              <a:t>    (Possibility of indoor base stations is FFS)</a:t>
            </a:r>
          </a:p>
          <a:p>
            <a:r>
              <a:rPr lang="en-US" altLang="zh-CN" sz="1300" dirty="0" smtClean="0"/>
              <a:t>*Indoor and outdoor users </a:t>
            </a:r>
          </a:p>
          <a:p>
            <a:r>
              <a:rPr lang="en-US" altLang="zh-CN" sz="1300" dirty="0" smtClean="0"/>
              <a:t>*High data rate</a:t>
            </a:r>
          </a:p>
          <a:p>
            <a:r>
              <a:rPr lang="en-US" altLang="zh-CN" sz="1300" dirty="0" smtClean="0"/>
              <a:t>*Low mobility</a:t>
            </a:r>
          </a:p>
          <a:p>
            <a:r>
              <a:rPr lang="en-US" altLang="zh-CN" sz="1300" dirty="0" smtClean="0"/>
              <a:t>*High user density</a:t>
            </a:r>
          </a:p>
          <a:p>
            <a:r>
              <a:rPr lang="en-US" altLang="zh-CN" sz="1300" dirty="0" smtClean="0"/>
              <a:t>*High</a:t>
            </a:r>
            <a:r>
              <a:rPr lang="en-US" altLang="zh-CN" sz="1300" dirty="0" smtClean="0">
                <a:solidFill>
                  <a:schemeClr val="tx1"/>
                </a:solidFill>
              </a:rPr>
              <a:t>-rise/mid-rise</a:t>
            </a:r>
            <a:r>
              <a:rPr lang="en-US" altLang="zh-CN" sz="1300" dirty="0" smtClean="0"/>
              <a:t> buildings</a:t>
            </a:r>
          </a:p>
          <a:p>
            <a:r>
              <a:rPr lang="en-US" altLang="zh-CN" sz="1300" dirty="0" smtClean="0"/>
              <a:t>*Both low and high frequency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279476" y="3387415"/>
            <a:ext cx="2698268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400" dirty="0" smtClean="0"/>
              <a:t>*Homogeneous deployment with macro cells</a:t>
            </a:r>
            <a:endParaRPr lang="zh-CN" altLang="en-US" sz="1400" dirty="0"/>
          </a:p>
        </p:txBody>
      </p:sp>
      <p:sp>
        <p:nvSpPr>
          <p:cNvPr id="50" name="TextBox 49"/>
          <p:cNvSpPr txBox="1"/>
          <p:nvPr/>
        </p:nvSpPr>
        <p:spPr>
          <a:xfrm>
            <a:off x="6279476" y="4607063"/>
            <a:ext cx="2698268" cy="13849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400" dirty="0" smtClean="0"/>
              <a:t>*Outdoor base stations</a:t>
            </a:r>
          </a:p>
          <a:p>
            <a:r>
              <a:rPr lang="en-US" altLang="zh-CN" sz="1400" dirty="0" smtClean="0"/>
              <a:t>*Indoor and outdoor users </a:t>
            </a:r>
          </a:p>
          <a:p>
            <a:r>
              <a:rPr lang="en-US" altLang="zh-CN" sz="1400" dirty="0" smtClean="0"/>
              <a:t>*</a:t>
            </a:r>
            <a:r>
              <a:rPr lang="en-US" altLang="zh-CN" sz="1400" dirty="0" smtClean="0">
                <a:solidFill>
                  <a:schemeClr val="tx1"/>
                </a:solidFill>
              </a:rPr>
              <a:t>Medium  to high data </a:t>
            </a:r>
            <a:r>
              <a:rPr lang="en-US" altLang="zh-CN" sz="1400" dirty="0" smtClean="0"/>
              <a:t>rate</a:t>
            </a:r>
          </a:p>
          <a:p>
            <a:r>
              <a:rPr lang="en-US" altLang="zh-CN" sz="1400" dirty="0" smtClean="0"/>
              <a:t>*Low to medium mobility</a:t>
            </a:r>
          </a:p>
          <a:p>
            <a:r>
              <a:rPr lang="en-US" altLang="zh-CN" sz="1400" dirty="0" smtClean="0"/>
              <a:t>*Medium user density</a:t>
            </a:r>
          </a:p>
          <a:p>
            <a:r>
              <a:rPr lang="en-US" altLang="zh-CN" sz="1400" dirty="0" smtClean="0"/>
              <a:t>*Low frequency</a:t>
            </a:r>
            <a:endParaRPr lang="zh-CN" altLang="en-US" sz="1400" dirty="0"/>
          </a:p>
        </p:txBody>
      </p:sp>
      <p:sp>
        <p:nvSpPr>
          <p:cNvPr id="52" name="矩形 11"/>
          <p:cNvSpPr/>
          <p:nvPr/>
        </p:nvSpPr>
        <p:spPr>
          <a:xfrm>
            <a:off x="1633583" y="6333977"/>
            <a:ext cx="21213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altLang="zh-CN" sz="800" dirty="0" smtClean="0"/>
              <a:t>Very high mobility: 250 km/h -500 km/h</a:t>
            </a:r>
          </a:p>
          <a:p>
            <a:pPr>
              <a:buFont typeface="Arial" pitchFamily="34" charset="0"/>
              <a:buChar char="•"/>
            </a:pPr>
            <a:r>
              <a:rPr lang="pt-BR" altLang="zh-CN" sz="800" dirty="0" smtClean="0"/>
              <a:t>High: 50 km/h -250 km/h</a:t>
            </a:r>
          </a:p>
          <a:p>
            <a:pPr>
              <a:buFont typeface="Arial" pitchFamily="34" charset="0"/>
              <a:buChar char="•"/>
            </a:pPr>
            <a:r>
              <a:rPr lang="pt-BR" altLang="zh-CN" sz="800" dirty="0" smtClean="0"/>
              <a:t>Medium: 3 km/h -50 km/h</a:t>
            </a:r>
          </a:p>
          <a:p>
            <a:pPr>
              <a:buFont typeface="Arial" pitchFamily="34" charset="0"/>
              <a:buChar char="•"/>
            </a:pPr>
            <a:r>
              <a:rPr lang="pt-BR" altLang="zh-CN" sz="800" dirty="0" smtClean="0"/>
              <a:t>Low: 0 km/h -3 km/h</a:t>
            </a:r>
            <a:endParaRPr lang="zh-CN" altLang="en-US" sz="800" dirty="0" smtClean="0"/>
          </a:p>
        </p:txBody>
      </p:sp>
      <p:sp>
        <p:nvSpPr>
          <p:cNvPr id="24" name="TextBox 24"/>
          <p:cNvSpPr txBox="1"/>
          <p:nvPr/>
        </p:nvSpPr>
        <p:spPr>
          <a:xfrm>
            <a:off x="3289462" y="3005898"/>
            <a:ext cx="2636325" cy="307777"/>
          </a:xfrm>
          <a:prstGeom prst="rect">
            <a:avLst/>
          </a:prstGeom>
          <a:solidFill>
            <a:srgbClr val="468329"/>
          </a:solidFill>
          <a:ln w="34925">
            <a:solidFill>
              <a:srgbClr val="4683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>
            <a:defPPr>
              <a:defRPr lang="de-DE"/>
            </a:defPPr>
            <a:lvl1pPr algn="ctr">
              <a:defRPr sz="1400" b="1">
                <a:solidFill>
                  <a:schemeClr val="bg1"/>
                </a:solidFill>
                <a:cs typeface="Calibri" panose="020F0502020204030204" pitchFamily="34" charset="0"/>
              </a:defRPr>
            </a:lvl1pPr>
          </a:lstStyle>
          <a:p>
            <a:r>
              <a:rPr lang="en-US" altLang="zh-CN" dirty="0"/>
              <a:t>Deployments</a:t>
            </a:r>
            <a:endParaRPr lang="zh-CN" altLang="en-US" dirty="0"/>
          </a:p>
        </p:txBody>
      </p:sp>
      <p:sp>
        <p:nvSpPr>
          <p:cNvPr id="27" name="TextBox 24"/>
          <p:cNvSpPr txBox="1"/>
          <p:nvPr/>
        </p:nvSpPr>
        <p:spPr>
          <a:xfrm>
            <a:off x="6295740" y="3005898"/>
            <a:ext cx="2665739" cy="307777"/>
          </a:xfrm>
          <a:prstGeom prst="rect">
            <a:avLst/>
          </a:prstGeom>
          <a:solidFill>
            <a:srgbClr val="468329"/>
          </a:solidFill>
          <a:ln w="34925">
            <a:solidFill>
              <a:srgbClr val="4683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>
            <a:defPPr>
              <a:defRPr lang="de-DE"/>
            </a:defPPr>
            <a:lvl1pPr algn="ctr">
              <a:defRPr sz="1400" b="1">
                <a:solidFill>
                  <a:schemeClr val="bg1"/>
                </a:solidFill>
                <a:cs typeface="Calibri" panose="020F0502020204030204" pitchFamily="34" charset="0"/>
              </a:defRPr>
            </a:lvl1pPr>
          </a:lstStyle>
          <a:p>
            <a:r>
              <a:rPr lang="en-US" altLang="zh-CN" dirty="0"/>
              <a:t>Deployments</a:t>
            </a:r>
            <a:endParaRPr lang="zh-CN" altLang="en-US" dirty="0"/>
          </a:p>
        </p:txBody>
      </p:sp>
      <p:sp>
        <p:nvSpPr>
          <p:cNvPr id="28" name="TextBox 28"/>
          <p:cNvSpPr txBox="1"/>
          <p:nvPr/>
        </p:nvSpPr>
        <p:spPr>
          <a:xfrm>
            <a:off x="3289462" y="4240399"/>
            <a:ext cx="2778827" cy="307777"/>
          </a:xfrm>
          <a:prstGeom prst="rect">
            <a:avLst/>
          </a:prstGeom>
          <a:solidFill>
            <a:srgbClr val="468329"/>
          </a:solidFill>
          <a:ln w="34925">
            <a:solidFill>
              <a:srgbClr val="4683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>
            <a:defPPr>
              <a:defRPr lang="de-DE"/>
            </a:defPPr>
            <a:lvl1pPr algn="ctr">
              <a:defRPr sz="1400" b="1">
                <a:solidFill>
                  <a:schemeClr val="bg1"/>
                </a:solidFill>
                <a:cs typeface="Calibri" panose="020F0502020204030204" pitchFamily="34" charset="0"/>
              </a:defRPr>
            </a:lvl1pPr>
          </a:lstStyle>
          <a:p>
            <a:r>
              <a:rPr lang="en-US" altLang="zh-CN" dirty="0"/>
              <a:t>Attributes</a:t>
            </a:r>
            <a:endParaRPr lang="zh-CN" altLang="en-US" dirty="0"/>
          </a:p>
        </p:txBody>
      </p:sp>
      <p:sp>
        <p:nvSpPr>
          <p:cNvPr id="33" name="TextBox 28"/>
          <p:cNvSpPr txBox="1"/>
          <p:nvPr/>
        </p:nvSpPr>
        <p:spPr>
          <a:xfrm>
            <a:off x="6279476" y="4240399"/>
            <a:ext cx="2682003" cy="307777"/>
          </a:xfrm>
          <a:prstGeom prst="rect">
            <a:avLst/>
          </a:prstGeom>
          <a:solidFill>
            <a:srgbClr val="468329"/>
          </a:solidFill>
          <a:ln w="34925">
            <a:solidFill>
              <a:srgbClr val="4683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>
            <a:defPPr>
              <a:defRPr lang="de-DE"/>
            </a:defPPr>
            <a:lvl1pPr algn="ctr">
              <a:defRPr sz="1400" b="1">
                <a:solidFill>
                  <a:schemeClr val="bg1"/>
                </a:solidFill>
                <a:cs typeface="Calibri" panose="020F0502020204030204" pitchFamily="34" charset="0"/>
              </a:defRPr>
            </a:lvl1pPr>
          </a:lstStyle>
          <a:p>
            <a:r>
              <a:rPr lang="en-US" altLang="zh-CN" dirty="0"/>
              <a:t>Attributes</a:t>
            </a:r>
            <a:endParaRPr lang="zh-CN" altLang="en-US" dirty="0"/>
          </a:p>
        </p:txBody>
      </p:sp>
      <p:sp>
        <p:nvSpPr>
          <p:cNvPr id="42" name="Rounded Rectangle 7"/>
          <p:cNvSpPr/>
          <p:nvPr/>
        </p:nvSpPr>
        <p:spPr>
          <a:xfrm>
            <a:off x="3228049" y="1439127"/>
            <a:ext cx="2858288" cy="344645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</a:rPr>
              <a:t>Dense urban</a:t>
            </a:r>
            <a:endParaRPr lang="en-CA" sz="1600" b="1" dirty="0">
              <a:solidFill>
                <a:schemeClr val="bg2"/>
              </a:solidFill>
            </a:endParaRPr>
          </a:p>
        </p:txBody>
      </p:sp>
      <p:sp>
        <p:nvSpPr>
          <p:cNvPr id="43" name="Rounded Rectangle 7"/>
          <p:cNvSpPr/>
          <p:nvPr/>
        </p:nvSpPr>
        <p:spPr>
          <a:xfrm>
            <a:off x="6195672" y="1439128"/>
            <a:ext cx="2858288" cy="344645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</a:rPr>
              <a:t>Urban coverage</a:t>
            </a:r>
            <a:endParaRPr lang="en-CA" sz="1600" b="1" dirty="0">
              <a:solidFill>
                <a:schemeClr val="bg2"/>
              </a:solidFill>
            </a:endParaRPr>
          </a:p>
        </p:txBody>
      </p:sp>
      <p:pic>
        <p:nvPicPr>
          <p:cNvPr id="36" name="Grafik 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768" y="1835711"/>
            <a:ext cx="1641564" cy="1090863"/>
          </a:xfrm>
          <a:prstGeom prst="roundRect">
            <a:avLst/>
          </a:prstGeom>
        </p:spPr>
      </p:pic>
      <p:pic>
        <p:nvPicPr>
          <p:cNvPr id="37" name="Grafik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2354" y="1835711"/>
            <a:ext cx="1642089" cy="1092791"/>
          </a:xfrm>
          <a:prstGeom prst="roundRect">
            <a:avLst/>
          </a:prstGeom>
        </p:spPr>
      </p:pic>
      <p:pic>
        <p:nvPicPr>
          <p:cNvPr id="44" name="Grafik 4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9977" y="1835711"/>
            <a:ext cx="1642089" cy="1092791"/>
          </a:xfrm>
          <a:prstGeom prst="roundRect">
            <a:avLst/>
          </a:prstGeom>
        </p:spPr>
      </p:pic>
      <p:sp>
        <p:nvSpPr>
          <p:cNvPr id="45" name="Textfeld 35"/>
          <p:cNvSpPr txBox="1"/>
          <p:nvPr/>
        </p:nvSpPr>
        <p:spPr>
          <a:xfrm>
            <a:off x="3661933" y="6657945"/>
            <a:ext cx="548206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CH" sz="700" i="1" dirty="0" err="1" smtClean="0"/>
              <a:t>Photos</a:t>
            </a:r>
            <a:r>
              <a:rPr lang="de-CH" sz="700" i="1" dirty="0" smtClean="0"/>
              <a:t>: © iStockphoto.com</a:t>
            </a:r>
            <a:endParaRPr lang="de-CH" sz="700" i="1" dirty="0"/>
          </a:p>
        </p:txBody>
      </p:sp>
      <p:sp>
        <p:nvSpPr>
          <p:cNvPr id="46" name="矩形 11"/>
          <p:cNvSpPr/>
          <p:nvPr/>
        </p:nvSpPr>
        <p:spPr>
          <a:xfrm>
            <a:off x="3661933" y="6326625"/>
            <a:ext cx="21213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altLang="zh-CN" sz="800" dirty="0" smtClean="0"/>
              <a:t>Very high user density: ≥100,000 </a:t>
            </a:r>
            <a:r>
              <a:rPr lang="en-US" altLang="zh-CN" sz="800" dirty="0" smtClean="0"/>
              <a:t>/ </a:t>
            </a:r>
            <a:r>
              <a:rPr lang="pt-BR" altLang="zh-CN" sz="800" dirty="0" smtClean="0"/>
              <a:t>km2</a:t>
            </a:r>
          </a:p>
          <a:p>
            <a:pPr>
              <a:buFont typeface="Arial" pitchFamily="34" charset="0"/>
              <a:buChar char="•"/>
            </a:pPr>
            <a:r>
              <a:rPr lang="pt-BR" altLang="zh-CN" sz="800" dirty="0" smtClean="0"/>
              <a:t>High: 10,000-100,000 / km2</a:t>
            </a:r>
          </a:p>
          <a:p>
            <a:pPr>
              <a:buFont typeface="Arial" pitchFamily="34" charset="0"/>
              <a:buChar char="•"/>
            </a:pPr>
            <a:r>
              <a:rPr lang="pt-BR" altLang="zh-CN" sz="800" dirty="0" smtClean="0"/>
              <a:t>Medium: 1,000-10,000 /</a:t>
            </a:r>
            <a:r>
              <a:rPr lang="en-US" altLang="zh-CN" sz="800" dirty="0" smtClean="0"/>
              <a:t>km2</a:t>
            </a:r>
            <a:endParaRPr lang="pt-BR" altLang="zh-CN" sz="800" dirty="0" smtClean="0"/>
          </a:p>
          <a:p>
            <a:pPr>
              <a:buFont typeface="Arial" pitchFamily="34" charset="0"/>
              <a:buChar char="•"/>
            </a:pPr>
            <a:r>
              <a:rPr lang="pt-BR" altLang="zh-CN" sz="800" dirty="0" smtClean="0"/>
              <a:t>Low: &lt;1,000 /km2</a:t>
            </a:r>
            <a:endParaRPr lang="zh-CN" altLang="en-US" sz="800" dirty="0" smtClean="0"/>
          </a:p>
        </p:txBody>
      </p:sp>
      <p:sp>
        <p:nvSpPr>
          <p:cNvPr id="39" name="矩形 10"/>
          <p:cNvSpPr/>
          <p:nvPr/>
        </p:nvSpPr>
        <p:spPr>
          <a:xfrm>
            <a:off x="166626" y="6310227"/>
            <a:ext cx="15012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zh-CN" sz="800" dirty="0" smtClean="0"/>
              <a:t>Very high data rate: ≥1Gbps </a:t>
            </a:r>
          </a:p>
          <a:p>
            <a:pPr>
              <a:buFont typeface="Arial" pitchFamily="34" charset="0"/>
              <a:buChar char="•"/>
            </a:pPr>
            <a:r>
              <a:rPr lang="en-US" altLang="zh-CN" sz="800" dirty="0" smtClean="0"/>
              <a:t>High: &gt;100Mbps</a:t>
            </a:r>
          </a:p>
          <a:p>
            <a:pPr>
              <a:buFont typeface="Arial" pitchFamily="34" charset="0"/>
              <a:buChar char="•"/>
            </a:pPr>
            <a:r>
              <a:rPr lang="en-US" altLang="zh-CN" sz="800" dirty="0" smtClean="0"/>
              <a:t>Medium: &gt;50Mbps</a:t>
            </a:r>
          </a:p>
          <a:p>
            <a:pPr>
              <a:buFont typeface="Arial" pitchFamily="34" charset="0"/>
              <a:buChar char="•"/>
            </a:pPr>
            <a:r>
              <a:rPr lang="en-US" altLang="zh-CN" sz="800" dirty="0" smtClean="0"/>
              <a:t>Low</a:t>
            </a:r>
            <a:r>
              <a:rPr lang="zh-CN" altLang="en-US" sz="800" dirty="0" smtClean="0"/>
              <a:t>：</a:t>
            </a:r>
            <a:r>
              <a:rPr lang="en-US" altLang="zh-CN" sz="800" dirty="0" smtClean="0"/>
              <a:t>&gt;25Mbps</a:t>
            </a:r>
          </a:p>
        </p:txBody>
      </p:sp>
    </p:spTree>
    <p:extLst>
      <p:ext uri="{BB962C8B-B14F-4D97-AF65-F5344CB8AC3E}">
        <p14:creationId xmlns:p14="http://schemas.microsoft.com/office/powerpoint/2010/main" val="4006317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Deployment scenarios (2/2)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1"/>
          </p:nvPr>
        </p:nvSpPr>
        <p:spPr>
          <a:xfrm>
            <a:off x="6553200" y="6421625"/>
            <a:ext cx="2133600" cy="365125"/>
          </a:xfrm>
        </p:spPr>
        <p:txBody>
          <a:bodyPr/>
          <a:lstStyle/>
          <a:p>
            <a:pPr>
              <a:defRPr/>
            </a:pPr>
            <a:fld id="{9F20164A-C531-48A9-871B-B5241A406434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  <p:sp>
        <p:nvSpPr>
          <p:cNvPr id="9" name="Rounded Rectangle 8"/>
          <p:cNvSpPr/>
          <p:nvPr/>
        </p:nvSpPr>
        <p:spPr>
          <a:xfrm>
            <a:off x="6184816" y="1428125"/>
            <a:ext cx="2880000" cy="47160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de-DE" dirty="0" err="1" smtClean="0">
              <a:solidFill>
                <a:srgbClr val="000000"/>
              </a:solidFill>
            </a:endParaRPr>
          </a:p>
        </p:txBody>
      </p:sp>
      <p:sp>
        <p:nvSpPr>
          <p:cNvPr id="31" name="Rounded Rectangle 7"/>
          <p:cNvSpPr/>
          <p:nvPr/>
        </p:nvSpPr>
        <p:spPr>
          <a:xfrm>
            <a:off x="182396" y="1428125"/>
            <a:ext cx="2880000" cy="47160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de-DE" dirty="0" err="1" smtClean="0">
              <a:solidFill>
                <a:srgbClr val="000000"/>
              </a:solidFill>
            </a:endParaRPr>
          </a:p>
        </p:txBody>
      </p:sp>
      <p:sp>
        <p:nvSpPr>
          <p:cNvPr id="35" name="Rounded Rectangle 6"/>
          <p:cNvSpPr/>
          <p:nvPr/>
        </p:nvSpPr>
        <p:spPr>
          <a:xfrm>
            <a:off x="3206337" y="1428125"/>
            <a:ext cx="2880000" cy="47160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de-DE" dirty="0" err="1" smtClean="0">
              <a:solidFill>
                <a:srgbClr val="00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79342" y="4440813"/>
            <a:ext cx="2665739" cy="160043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400" dirty="0" smtClean="0"/>
              <a:t>*Outdoor base stations </a:t>
            </a:r>
          </a:p>
          <a:p>
            <a:r>
              <a:rPr lang="en-US" altLang="zh-CN" sz="1400" dirty="0" smtClean="0"/>
              <a:t>*Indoor, outdoor and vehicular users</a:t>
            </a:r>
          </a:p>
          <a:p>
            <a:r>
              <a:rPr lang="en-US" altLang="zh-CN" sz="1400" dirty="0" smtClean="0"/>
              <a:t>*</a:t>
            </a:r>
            <a:r>
              <a:rPr lang="en-US" altLang="zh-CN" sz="1400" dirty="0" smtClean="0">
                <a:solidFill>
                  <a:schemeClr val="tx1"/>
                </a:solidFill>
              </a:rPr>
              <a:t>Medium</a:t>
            </a:r>
            <a:r>
              <a:rPr lang="en-US" altLang="zh-CN" sz="1400" dirty="0" smtClean="0"/>
              <a:t> data rate</a:t>
            </a:r>
          </a:p>
          <a:p>
            <a:r>
              <a:rPr lang="en-US" altLang="zh-CN" sz="1400" dirty="0" smtClean="0"/>
              <a:t>*Low to high mobility</a:t>
            </a:r>
          </a:p>
          <a:p>
            <a:r>
              <a:rPr lang="en-US" altLang="zh-CN" sz="1400" dirty="0" smtClean="0"/>
              <a:t>*Low user density</a:t>
            </a:r>
          </a:p>
          <a:p>
            <a:r>
              <a:rPr lang="en-US" altLang="zh-CN" sz="1400" dirty="0" smtClean="0"/>
              <a:t>*Low frequency</a:t>
            </a:r>
            <a:endParaRPr lang="zh-CN" altLang="en-US" sz="1400" dirty="0"/>
          </a:p>
        </p:txBody>
      </p:sp>
      <p:sp>
        <p:nvSpPr>
          <p:cNvPr id="34" name="TextBox 33"/>
          <p:cNvSpPr txBox="1"/>
          <p:nvPr/>
        </p:nvSpPr>
        <p:spPr>
          <a:xfrm>
            <a:off x="3289462" y="3387415"/>
            <a:ext cx="2736000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400" dirty="0" smtClean="0"/>
              <a:t>*Specialized deployment  for high speed trains</a:t>
            </a:r>
            <a:endParaRPr lang="zh-CN" altLang="en-US" sz="1400" dirty="0"/>
          </a:p>
        </p:txBody>
      </p:sp>
      <p:sp>
        <p:nvSpPr>
          <p:cNvPr id="38" name="TextBox 37"/>
          <p:cNvSpPr txBox="1"/>
          <p:nvPr/>
        </p:nvSpPr>
        <p:spPr>
          <a:xfrm>
            <a:off x="3289462" y="4440813"/>
            <a:ext cx="2736000" cy="166199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200" dirty="0" smtClean="0"/>
              <a:t>*Outdoor base stations </a:t>
            </a:r>
          </a:p>
          <a:p>
            <a:r>
              <a:rPr lang="en-US" altLang="zh-CN" sz="900" dirty="0" smtClean="0"/>
              <a:t>(e.g., special railway sites with outdoor-indoor relay mounted on the train)</a:t>
            </a:r>
          </a:p>
          <a:p>
            <a:r>
              <a:rPr lang="en-US" altLang="zh-CN" sz="1200" dirty="0" smtClean="0"/>
              <a:t>*All users in trains </a:t>
            </a:r>
          </a:p>
          <a:p>
            <a:r>
              <a:rPr lang="en-US" altLang="zh-CN" sz="1200" dirty="0" smtClean="0"/>
              <a:t>*</a:t>
            </a:r>
            <a:r>
              <a:rPr lang="en-US" altLang="zh-CN" sz="1200" dirty="0" smtClean="0">
                <a:solidFill>
                  <a:schemeClr val="tx1"/>
                </a:solidFill>
              </a:rPr>
              <a:t>Medium data rate</a:t>
            </a:r>
          </a:p>
          <a:p>
            <a:r>
              <a:rPr lang="en-US" altLang="zh-CN" sz="1200" dirty="0" smtClean="0">
                <a:solidFill>
                  <a:schemeClr val="tx1"/>
                </a:solidFill>
              </a:rPr>
              <a:t>*Very high mobility</a:t>
            </a:r>
          </a:p>
          <a:p>
            <a:r>
              <a:rPr lang="en-US" altLang="zh-CN" sz="1200" dirty="0" smtClean="0">
                <a:solidFill>
                  <a:schemeClr val="tx1"/>
                </a:solidFill>
              </a:rPr>
              <a:t>*Very high end-user density in trains</a:t>
            </a:r>
          </a:p>
          <a:p>
            <a:r>
              <a:rPr lang="en-US" altLang="zh-CN" sz="1200" dirty="0" smtClean="0"/>
              <a:t>*</a:t>
            </a:r>
            <a:r>
              <a:rPr lang="en-US" altLang="zh-CN" sz="1200" dirty="0" smtClean="0">
                <a:solidFill>
                  <a:schemeClr val="tx1"/>
                </a:solidFill>
              </a:rPr>
              <a:t>Low frequency  for outside link, low and high frequency for inside link</a:t>
            </a:r>
            <a:endParaRPr lang="zh-CN" altLang="en-US" sz="1200" dirty="0">
              <a:solidFill>
                <a:schemeClr val="tx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267601" y="3387415"/>
            <a:ext cx="2698268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400" dirty="0" smtClean="0"/>
              <a:t>* Specialized deployment  for  stadium/ large-scale gathering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267601" y="4440813"/>
            <a:ext cx="2682003" cy="160043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/>
                </a:solidFill>
              </a:rPr>
              <a:t>*Indoor or outdoor base stations</a:t>
            </a:r>
          </a:p>
          <a:p>
            <a:r>
              <a:rPr lang="en-US" altLang="zh-CN" sz="1400" dirty="0" smtClean="0">
                <a:solidFill>
                  <a:schemeClr val="tx1"/>
                </a:solidFill>
              </a:rPr>
              <a:t>*Indoor or outdoor users </a:t>
            </a:r>
          </a:p>
          <a:p>
            <a:r>
              <a:rPr lang="en-US" altLang="zh-CN" sz="1400" dirty="0" smtClean="0">
                <a:solidFill>
                  <a:schemeClr val="tx1"/>
                </a:solidFill>
              </a:rPr>
              <a:t>*Low to Medium data rate</a:t>
            </a:r>
          </a:p>
          <a:p>
            <a:r>
              <a:rPr lang="en-US" altLang="zh-CN" sz="1400" dirty="0" smtClean="0">
                <a:solidFill>
                  <a:schemeClr val="tx1"/>
                </a:solidFill>
              </a:rPr>
              <a:t>*Low mobility</a:t>
            </a:r>
          </a:p>
          <a:p>
            <a:r>
              <a:rPr lang="en-US" altLang="zh-CN" sz="1400" dirty="0" smtClean="0">
                <a:solidFill>
                  <a:schemeClr val="tx1"/>
                </a:solidFill>
              </a:rPr>
              <a:t>*Very high user density</a:t>
            </a:r>
          </a:p>
          <a:p>
            <a:r>
              <a:rPr lang="en-US" altLang="zh-CN" sz="1400" dirty="0" smtClean="0">
                <a:solidFill>
                  <a:schemeClr val="tx1"/>
                </a:solidFill>
              </a:rPr>
              <a:t>*Both low  and high frequency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52" name="矩形 11"/>
          <p:cNvSpPr/>
          <p:nvPr/>
        </p:nvSpPr>
        <p:spPr>
          <a:xfrm>
            <a:off x="1633583" y="6262727"/>
            <a:ext cx="21213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altLang="zh-CN" sz="800" dirty="0" smtClean="0"/>
              <a:t>Very high mobility: 250 km/h -500 km/h</a:t>
            </a:r>
          </a:p>
          <a:p>
            <a:pPr>
              <a:buFont typeface="Arial" pitchFamily="34" charset="0"/>
              <a:buChar char="•"/>
            </a:pPr>
            <a:r>
              <a:rPr lang="pt-BR" altLang="zh-CN" sz="800" dirty="0" smtClean="0"/>
              <a:t>High: 50 km/h -250 km/h</a:t>
            </a:r>
          </a:p>
          <a:p>
            <a:pPr>
              <a:buFont typeface="Arial" pitchFamily="34" charset="0"/>
              <a:buChar char="•"/>
            </a:pPr>
            <a:r>
              <a:rPr lang="pt-BR" altLang="zh-CN" sz="800" dirty="0" smtClean="0"/>
              <a:t>Medium: 3 km/h -50 km/h</a:t>
            </a:r>
          </a:p>
          <a:p>
            <a:pPr>
              <a:buFont typeface="Arial" pitchFamily="34" charset="0"/>
              <a:buChar char="•"/>
            </a:pPr>
            <a:r>
              <a:rPr lang="pt-BR" altLang="zh-CN" sz="800" dirty="0" smtClean="0"/>
              <a:t>Low: 0 km/h -3 km/h</a:t>
            </a:r>
            <a:endParaRPr lang="zh-CN" altLang="en-US" sz="800" dirty="0" smtClean="0"/>
          </a:p>
        </p:txBody>
      </p:sp>
      <p:sp>
        <p:nvSpPr>
          <p:cNvPr id="37" name="TextBox 36"/>
          <p:cNvSpPr txBox="1"/>
          <p:nvPr/>
        </p:nvSpPr>
        <p:spPr>
          <a:xfrm>
            <a:off x="279342" y="3387415"/>
            <a:ext cx="2698268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400" dirty="0" smtClean="0"/>
              <a:t>*Homogeneous deployment with macro cells</a:t>
            </a:r>
            <a:endParaRPr lang="zh-CN" altLang="en-US" sz="1400" dirty="0"/>
          </a:p>
        </p:txBody>
      </p:sp>
      <p:sp>
        <p:nvSpPr>
          <p:cNvPr id="24" name="Rounded Rectangle 7"/>
          <p:cNvSpPr/>
          <p:nvPr/>
        </p:nvSpPr>
        <p:spPr>
          <a:xfrm>
            <a:off x="204108" y="1428125"/>
            <a:ext cx="2858288" cy="344645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</a:rPr>
              <a:t>Rural coverage</a:t>
            </a:r>
          </a:p>
        </p:txBody>
      </p:sp>
      <p:sp>
        <p:nvSpPr>
          <p:cNvPr id="26" name="Rounded Rectangle 7"/>
          <p:cNvSpPr/>
          <p:nvPr/>
        </p:nvSpPr>
        <p:spPr>
          <a:xfrm>
            <a:off x="3228049" y="1439127"/>
            <a:ext cx="2858288" cy="344645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</a:rPr>
              <a:t>High speed</a:t>
            </a:r>
          </a:p>
        </p:txBody>
      </p:sp>
      <p:sp>
        <p:nvSpPr>
          <p:cNvPr id="39" name="Rounded Rectangle 7"/>
          <p:cNvSpPr/>
          <p:nvPr/>
        </p:nvSpPr>
        <p:spPr>
          <a:xfrm>
            <a:off x="6195672" y="1439128"/>
            <a:ext cx="2858288" cy="344645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</a:rPr>
              <a:t>High density</a:t>
            </a:r>
          </a:p>
        </p:txBody>
      </p:sp>
      <p:sp>
        <p:nvSpPr>
          <p:cNvPr id="40" name="TextBox 24"/>
          <p:cNvSpPr txBox="1"/>
          <p:nvPr/>
        </p:nvSpPr>
        <p:spPr>
          <a:xfrm>
            <a:off x="279342" y="3005898"/>
            <a:ext cx="2698268" cy="307777"/>
          </a:xfrm>
          <a:prstGeom prst="rect">
            <a:avLst/>
          </a:prstGeom>
          <a:solidFill>
            <a:srgbClr val="468329"/>
          </a:solidFill>
          <a:ln w="34925">
            <a:solidFill>
              <a:srgbClr val="4683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>
            <a:defPPr>
              <a:defRPr lang="de-DE"/>
            </a:defPPr>
            <a:lvl1pPr algn="ctr">
              <a:defRPr sz="1400" b="1">
                <a:solidFill>
                  <a:schemeClr val="bg1"/>
                </a:solidFill>
                <a:cs typeface="Calibri" panose="020F0502020204030204" pitchFamily="34" charset="0"/>
              </a:defRPr>
            </a:lvl1pPr>
          </a:lstStyle>
          <a:p>
            <a:r>
              <a:rPr lang="en-US" altLang="zh-CN" dirty="0"/>
              <a:t>Deployments</a:t>
            </a:r>
            <a:endParaRPr lang="zh-CN" altLang="en-US" dirty="0"/>
          </a:p>
        </p:txBody>
      </p:sp>
      <p:sp>
        <p:nvSpPr>
          <p:cNvPr id="41" name="TextBox 28"/>
          <p:cNvSpPr txBox="1"/>
          <p:nvPr/>
        </p:nvSpPr>
        <p:spPr>
          <a:xfrm>
            <a:off x="279342" y="4062274"/>
            <a:ext cx="2665739" cy="307777"/>
          </a:xfrm>
          <a:prstGeom prst="rect">
            <a:avLst/>
          </a:prstGeom>
          <a:solidFill>
            <a:srgbClr val="468329"/>
          </a:solidFill>
          <a:ln w="34925">
            <a:solidFill>
              <a:srgbClr val="4683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>
            <a:defPPr>
              <a:defRPr lang="de-DE"/>
            </a:defPPr>
            <a:lvl1pPr algn="ctr">
              <a:defRPr sz="1400" b="1">
                <a:solidFill>
                  <a:schemeClr val="bg1"/>
                </a:solidFill>
                <a:cs typeface="Calibri" panose="020F0502020204030204" pitchFamily="34" charset="0"/>
              </a:defRPr>
            </a:lvl1pPr>
          </a:lstStyle>
          <a:p>
            <a:r>
              <a:rPr lang="en-US" altLang="zh-CN" dirty="0"/>
              <a:t>Attributes</a:t>
            </a:r>
            <a:endParaRPr lang="zh-CN" altLang="en-US" dirty="0"/>
          </a:p>
        </p:txBody>
      </p:sp>
      <p:sp>
        <p:nvSpPr>
          <p:cNvPr id="42" name="TextBox 24"/>
          <p:cNvSpPr txBox="1"/>
          <p:nvPr/>
        </p:nvSpPr>
        <p:spPr>
          <a:xfrm>
            <a:off x="3289462" y="3005898"/>
            <a:ext cx="2736000" cy="307777"/>
          </a:xfrm>
          <a:prstGeom prst="rect">
            <a:avLst/>
          </a:prstGeom>
          <a:solidFill>
            <a:srgbClr val="468329"/>
          </a:solidFill>
          <a:ln w="34925">
            <a:solidFill>
              <a:srgbClr val="4683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>
            <a:defPPr>
              <a:defRPr lang="de-DE"/>
            </a:defPPr>
            <a:lvl1pPr algn="ctr">
              <a:defRPr sz="1400" b="1">
                <a:solidFill>
                  <a:schemeClr val="bg1"/>
                </a:solidFill>
                <a:cs typeface="Calibri" panose="020F0502020204030204" pitchFamily="34" charset="0"/>
              </a:defRPr>
            </a:lvl1pPr>
          </a:lstStyle>
          <a:p>
            <a:r>
              <a:rPr lang="en-US" altLang="zh-CN" dirty="0"/>
              <a:t>Deployments</a:t>
            </a:r>
            <a:endParaRPr lang="zh-CN" altLang="en-US" dirty="0"/>
          </a:p>
        </p:txBody>
      </p:sp>
      <p:sp>
        <p:nvSpPr>
          <p:cNvPr id="43" name="TextBox 24"/>
          <p:cNvSpPr txBox="1"/>
          <p:nvPr/>
        </p:nvSpPr>
        <p:spPr>
          <a:xfrm>
            <a:off x="6283865" y="3005898"/>
            <a:ext cx="2665739" cy="307777"/>
          </a:xfrm>
          <a:prstGeom prst="rect">
            <a:avLst/>
          </a:prstGeom>
          <a:solidFill>
            <a:srgbClr val="468329"/>
          </a:solidFill>
          <a:ln w="34925">
            <a:solidFill>
              <a:srgbClr val="4683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>
            <a:defPPr>
              <a:defRPr lang="de-DE"/>
            </a:defPPr>
            <a:lvl1pPr algn="ctr">
              <a:defRPr sz="1400" b="1">
                <a:solidFill>
                  <a:schemeClr val="bg1"/>
                </a:solidFill>
                <a:cs typeface="Calibri" panose="020F0502020204030204" pitchFamily="34" charset="0"/>
              </a:defRPr>
            </a:lvl1pPr>
          </a:lstStyle>
          <a:p>
            <a:r>
              <a:rPr lang="en-US" altLang="zh-CN" dirty="0"/>
              <a:t>Deployments</a:t>
            </a:r>
            <a:endParaRPr lang="zh-CN" altLang="en-US" dirty="0"/>
          </a:p>
        </p:txBody>
      </p:sp>
      <p:sp>
        <p:nvSpPr>
          <p:cNvPr id="44" name="TextBox 28"/>
          <p:cNvSpPr txBox="1"/>
          <p:nvPr/>
        </p:nvSpPr>
        <p:spPr>
          <a:xfrm>
            <a:off x="3289462" y="4062274"/>
            <a:ext cx="2736000" cy="307777"/>
          </a:xfrm>
          <a:prstGeom prst="rect">
            <a:avLst/>
          </a:prstGeom>
          <a:solidFill>
            <a:srgbClr val="468329"/>
          </a:solidFill>
          <a:ln w="34925">
            <a:solidFill>
              <a:srgbClr val="4683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>
            <a:defPPr>
              <a:defRPr lang="de-DE"/>
            </a:defPPr>
            <a:lvl1pPr algn="ctr">
              <a:defRPr sz="1400" b="1">
                <a:solidFill>
                  <a:schemeClr val="bg1"/>
                </a:solidFill>
                <a:cs typeface="Calibri" panose="020F0502020204030204" pitchFamily="34" charset="0"/>
              </a:defRPr>
            </a:lvl1pPr>
          </a:lstStyle>
          <a:p>
            <a:r>
              <a:rPr lang="en-US" altLang="zh-CN" dirty="0"/>
              <a:t>Attributes</a:t>
            </a:r>
            <a:endParaRPr lang="zh-CN" altLang="en-US" dirty="0"/>
          </a:p>
        </p:txBody>
      </p:sp>
      <p:sp>
        <p:nvSpPr>
          <p:cNvPr id="45" name="TextBox 28"/>
          <p:cNvSpPr txBox="1"/>
          <p:nvPr/>
        </p:nvSpPr>
        <p:spPr>
          <a:xfrm>
            <a:off x="6283865" y="4062274"/>
            <a:ext cx="2665739" cy="307777"/>
          </a:xfrm>
          <a:prstGeom prst="rect">
            <a:avLst/>
          </a:prstGeom>
          <a:solidFill>
            <a:srgbClr val="468329"/>
          </a:solidFill>
          <a:ln w="34925">
            <a:solidFill>
              <a:srgbClr val="4683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>
            <a:defPPr>
              <a:defRPr lang="de-DE"/>
            </a:defPPr>
            <a:lvl1pPr algn="ctr">
              <a:defRPr sz="1400" b="1">
                <a:solidFill>
                  <a:schemeClr val="bg1"/>
                </a:solidFill>
                <a:cs typeface="Calibri" panose="020F0502020204030204" pitchFamily="34" charset="0"/>
              </a:defRPr>
            </a:lvl1pPr>
          </a:lstStyle>
          <a:p>
            <a:r>
              <a:rPr lang="en-US" altLang="zh-CN" dirty="0"/>
              <a:t>Attributes</a:t>
            </a:r>
            <a:endParaRPr lang="zh-CN" altLang="en-US" dirty="0"/>
          </a:p>
        </p:txBody>
      </p:sp>
      <p:pic>
        <p:nvPicPr>
          <p:cNvPr id="29" name="Grafik 4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587" y="1871911"/>
            <a:ext cx="1631651" cy="1085845"/>
          </a:xfrm>
          <a:prstGeom prst="roundRect">
            <a:avLst/>
          </a:prstGeom>
        </p:spPr>
      </p:pic>
      <p:pic>
        <p:nvPicPr>
          <p:cNvPr id="32" name="Grafik 5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684"/>
          <a:stretch/>
        </p:blipFill>
        <p:spPr>
          <a:xfrm>
            <a:off x="770271" y="1871911"/>
            <a:ext cx="1631651" cy="1098362"/>
          </a:xfrm>
          <a:prstGeom prst="roundRect">
            <a:avLst/>
          </a:prstGeom>
        </p:spPr>
      </p:pic>
      <p:pic>
        <p:nvPicPr>
          <p:cNvPr id="36" name="Grafik 5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042" y="1871911"/>
            <a:ext cx="1631651" cy="1085845"/>
          </a:xfrm>
          <a:prstGeom prst="roundRect">
            <a:avLst/>
          </a:prstGeom>
        </p:spPr>
      </p:pic>
      <p:sp>
        <p:nvSpPr>
          <p:cNvPr id="46" name="Textfeld 35"/>
          <p:cNvSpPr txBox="1"/>
          <p:nvPr/>
        </p:nvSpPr>
        <p:spPr>
          <a:xfrm>
            <a:off x="3661933" y="6657945"/>
            <a:ext cx="548206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CH" sz="700" i="1" dirty="0" err="1" smtClean="0"/>
              <a:t>Photos</a:t>
            </a:r>
            <a:r>
              <a:rPr lang="de-CH" sz="700" i="1" dirty="0" smtClean="0"/>
              <a:t>: © iStockphoto.com</a:t>
            </a:r>
            <a:endParaRPr lang="de-CH" sz="700" i="1" dirty="0"/>
          </a:p>
        </p:txBody>
      </p:sp>
      <p:sp>
        <p:nvSpPr>
          <p:cNvPr id="47" name="矩形 11"/>
          <p:cNvSpPr/>
          <p:nvPr/>
        </p:nvSpPr>
        <p:spPr>
          <a:xfrm>
            <a:off x="3754958" y="6262727"/>
            <a:ext cx="21213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altLang="zh-CN" sz="800" dirty="0" smtClean="0"/>
              <a:t>Very high user density: ≥100,000 </a:t>
            </a:r>
            <a:r>
              <a:rPr lang="en-US" altLang="zh-CN" sz="800" dirty="0" smtClean="0"/>
              <a:t>/ </a:t>
            </a:r>
            <a:r>
              <a:rPr lang="pt-BR" altLang="zh-CN" sz="800" dirty="0" smtClean="0"/>
              <a:t>km2</a:t>
            </a:r>
          </a:p>
          <a:p>
            <a:pPr>
              <a:buFont typeface="Arial" pitchFamily="34" charset="0"/>
              <a:buChar char="•"/>
            </a:pPr>
            <a:r>
              <a:rPr lang="pt-BR" altLang="zh-CN" sz="800" dirty="0" smtClean="0"/>
              <a:t>High: 10,000-100,000 / km2</a:t>
            </a:r>
          </a:p>
          <a:p>
            <a:pPr>
              <a:buFont typeface="Arial" pitchFamily="34" charset="0"/>
              <a:buChar char="•"/>
            </a:pPr>
            <a:r>
              <a:rPr lang="pt-BR" altLang="zh-CN" sz="800" dirty="0" smtClean="0"/>
              <a:t>Medium: 1,000-10,000 /</a:t>
            </a:r>
            <a:r>
              <a:rPr lang="en-US" altLang="zh-CN" sz="800" dirty="0" smtClean="0"/>
              <a:t>km2</a:t>
            </a:r>
            <a:endParaRPr lang="pt-BR" altLang="zh-CN" sz="800" dirty="0" smtClean="0"/>
          </a:p>
          <a:p>
            <a:pPr>
              <a:buFont typeface="Arial" pitchFamily="34" charset="0"/>
              <a:buChar char="•"/>
            </a:pPr>
            <a:r>
              <a:rPr lang="pt-BR" altLang="zh-CN" sz="800" dirty="0" smtClean="0"/>
              <a:t>Low: &lt;1,000 /km2</a:t>
            </a:r>
            <a:endParaRPr lang="zh-CN" altLang="en-US" sz="800" dirty="0" smtClean="0"/>
          </a:p>
        </p:txBody>
      </p:sp>
      <p:sp>
        <p:nvSpPr>
          <p:cNvPr id="49" name="矩形 10"/>
          <p:cNvSpPr/>
          <p:nvPr/>
        </p:nvSpPr>
        <p:spPr>
          <a:xfrm>
            <a:off x="166626" y="6274602"/>
            <a:ext cx="15012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zh-CN" sz="800" dirty="0" smtClean="0"/>
              <a:t>Very high data rate: ≥1Gbps </a:t>
            </a:r>
          </a:p>
          <a:p>
            <a:pPr>
              <a:buFont typeface="Arial" pitchFamily="34" charset="0"/>
              <a:buChar char="•"/>
            </a:pPr>
            <a:r>
              <a:rPr lang="en-US" altLang="zh-CN" sz="800" dirty="0" smtClean="0"/>
              <a:t>High: &gt;100Mbps</a:t>
            </a:r>
          </a:p>
          <a:p>
            <a:pPr>
              <a:buFont typeface="Arial" pitchFamily="34" charset="0"/>
              <a:buChar char="•"/>
            </a:pPr>
            <a:r>
              <a:rPr lang="en-US" altLang="zh-CN" sz="800" dirty="0" smtClean="0"/>
              <a:t>Medium: &gt;50Mbps</a:t>
            </a:r>
          </a:p>
          <a:p>
            <a:pPr>
              <a:buFont typeface="Arial" pitchFamily="34" charset="0"/>
              <a:buChar char="•"/>
            </a:pPr>
            <a:r>
              <a:rPr lang="en-US" altLang="zh-CN" sz="800" dirty="0" smtClean="0"/>
              <a:t>Low</a:t>
            </a:r>
            <a:r>
              <a:rPr lang="zh-CN" altLang="en-US" sz="800" dirty="0" smtClean="0"/>
              <a:t>：</a:t>
            </a:r>
            <a:r>
              <a:rPr lang="en-US" altLang="zh-CN" sz="800" dirty="0" smtClean="0"/>
              <a:t>&gt;25Mbps</a:t>
            </a:r>
          </a:p>
        </p:txBody>
      </p:sp>
    </p:spTree>
    <p:extLst>
      <p:ext uri="{BB962C8B-B14F-4D97-AF65-F5344CB8AC3E}">
        <p14:creationId xmlns:p14="http://schemas.microsoft.com/office/powerpoint/2010/main" val="2470147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Framework of requirements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9F20164A-C531-48A9-871B-B5241A406434}" type="slidenum">
              <a:rPr lang="en-GB" smtClean="0"/>
              <a:pPr>
                <a:defRPr/>
              </a:pPr>
              <a:t>9</a:t>
            </a:fld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4787838"/>
              </p:ext>
            </p:extLst>
          </p:nvPr>
        </p:nvGraphicFramePr>
        <p:xfrm>
          <a:off x="629758" y="1715052"/>
          <a:ext cx="7887258" cy="3352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6362"/>
                <a:gridCol w="876362"/>
                <a:gridCol w="876362"/>
                <a:gridCol w="876362"/>
                <a:gridCol w="876362"/>
                <a:gridCol w="876362"/>
                <a:gridCol w="876362"/>
                <a:gridCol w="876362"/>
                <a:gridCol w="876362"/>
              </a:tblGrid>
              <a:tr h="270709">
                <a:tc rowSpan="3" gridSpan="2">
                  <a:txBody>
                    <a:bodyPr/>
                    <a:lstStyle/>
                    <a:p>
                      <a:r>
                        <a:rPr lang="en-US" sz="1400" dirty="0" smtClean="0"/>
                        <a:t>Test environments</a:t>
                      </a:r>
                      <a:endParaRPr lang="en-US" sz="1400" dirty="0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Key Performance Metrics</a:t>
                      </a:r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</a:tr>
              <a:tr h="270709">
                <a:tc gridSpan="2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General KPIs (GKPI)</a:t>
                      </a:r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Test</a:t>
                      </a:r>
                      <a:r>
                        <a:rPr lang="en-US" sz="1400" baseline="0" dirty="0" smtClean="0"/>
                        <a:t> environment-specific KPIs (SKPI)</a:t>
                      </a:r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</a:tr>
              <a:tr h="270709">
                <a:tc gridSpan="2"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GKPI</a:t>
                      </a:r>
                      <a:r>
                        <a:rPr lang="en-US" sz="1400" baseline="-25000" dirty="0" smtClean="0"/>
                        <a:t>1</a:t>
                      </a:r>
                      <a:endParaRPr lang="en-US" sz="14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GKPI</a:t>
                      </a:r>
                      <a:r>
                        <a:rPr lang="en-US" sz="1400" baseline="-25000" dirty="0" smtClean="0"/>
                        <a:t>2</a:t>
                      </a:r>
                      <a:endParaRPr lang="en-US" sz="14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….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SKPI</a:t>
                      </a:r>
                      <a:r>
                        <a:rPr lang="en-US" sz="1400" baseline="-25000" dirty="0" smtClean="0"/>
                        <a:t>1</a:t>
                      </a:r>
                      <a:endParaRPr lang="en-US" sz="14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SKPI</a:t>
                      </a:r>
                      <a:r>
                        <a:rPr lang="en-US" sz="1400" baseline="-25000" dirty="0" smtClean="0"/>
                        <a:t>2</a:t>
                      </a:r>
                      <a:endParaRPr lang="en-US" sz="14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SKPI</a:t>
                      </a:r>
                      <a:r>
                        <a:rPr lang="en-US" sz="1400" baseline="-25000" dirty="0" smtClean="0"/>
                        <a:t>3</a:t>
                      </a:r>
                      <a:endParaRPr lang="en-US" sz="14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…</a:t>
                      </a:r>
                      <a:endParaRPr lang="en-US" sz="1400" dirty="0"/>
                    </a:p>
                  </a:txBody>
                  <a:tcPr/>
                </a:tc>
              </a:tr>
              <a:tr h="270709">
                <a:tc rowSpan="4">
                  <a:txBody>
                    <a:bodyPr/>
                    <a:lstStyle/>
                    <a:p>
                      <a:r>
                        <a:rPr lang="en-US" sz="1400" b="0" dirty="0" err="1" smtClean="0"/>
                        <a:t>eMBB</a:t>
                      </a:r>
                      <a:endParaRPr lang="en-US" sz="1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eMBB1</a:t>
                      </a:r>
                      <a:endParaRPr lang="en-US" sz="1400" b="0" dirty="0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</a:tr>
              <a:tr h="270709"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eMBB2</a:t>
                      </a:r>
                      <a:endParaRPr lang="en-US" sz="1400" b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</a:tr>
              <a:tr h="270709"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eMBB3</a:t>
                      </a:r>
                      <a:endParaRPr lang="en-US" sz="1400" b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</a:tr>
              <a:tr h="270709"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…</a:t>
                      </a:r>
                      <a:endParaRPr lang="en-US" sz="1400" b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</a:tr>
              <a:tr h="270709">
                <a:tc rowSpan="2">
                  <a:txBody>
                    <a:bodyPr/>
                    <a:lstStyle/>
                    <a:p>
                      <a:r>
                        <a:rPr lang="en-US" sz="1400" dirty="0" smtClean="0"/>
                        <a:t>MMC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MMC1</a:t>
                      </a:r>
                      <a:endParaRPr lang="en-US" sz="14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</a:tr>
              <a:tr h="270709"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…</a:t>
                      </a:r>
                      <a:endParaRPr lang="en-US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</a:tr>
              <a:tr h="270709">
                <a:tc rowSpan="2">
                  <a:txBody>
                    <a:bodyPr/>
                    <a:lstStyle/>
                    <a:p>
                      <a:r>
                        <a:rPr lang="en-US" sz="1400" dirty="0" smtClean="0"/>
                        <a:t>URC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URC1</a:t>
                      </a:r>
                      <a:endParaRPr lang="en-US" sz="14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</a:tr>
              <a:tr h="270709"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…</a:t>
                      </a:r>
                      <a:endParaRPr lang="en-US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Rounded Rectangle 7"/>
          <p:cNvSpPr/>
          <p:nvPr/>
        </p:nvSpPr>
        <p:spPr>
          <a:xfrm>
            <a:off x="356258" y="5519096"/>
            <a:ext cx="8425542" cy="9737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itchFamily="2" charset="2"/>
              <a:buChar char="§"/>
            </a:pPr>
            <a:r>
              <a:rPr lang="en-US" dirty="0" smtClean="0">
                <a:solidFill>
                  <a:schemeClr val="bg1"/>
                </a:solidFill>
              </a:rPr>
              <a:t>Separate requirements for low and high frequency bands for some KPIs.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altLang="zh-CN" dirty="0" smtClean="0">
                <a:solidFill>
                  <a:schemeClr val="bg1"/>
                </a:solidFill>
              </a:rPr>
              <a:t>Specific evaluation of the performance for indoor users served by outdoor (small cell) base stations via high frequency bands.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6258" y="5106917"/>
            <a:ext cx="3621976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/>
                </a:solidFill>
              </a:rPr>
              <a:t>Some key considerations</a:t>
            </a:r>
            <a:endParaRPr lang="zh-CN" altLang="en-US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32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FsKswGveEOowuepRZUNr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FsKswGveEOowuepRZUNr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FsKswGveEOowuepRZUNrQ"/>
</p:tagLst>
</file>

<file path=ppt/theme/theme1.xml><?xml version="1.0" encoding="utf-8"?>
<a:theme xmlns:a="http://schemas.openxmlformats.org/drawingml/2006/main" name="NGMN Presentation Template NEW">
  <a:themeElements>
    <a:clrScheme name="NGMN">
      <a:dk1>
        <a:srgbClr val="000000"/>
      </a:dk1>
      <a:lt1>
        <a:srgbClr val="FFFFFF"/>
      </a:lt1>
      <a:dk2>
        <a:srgbClr val="002060"/>
      </a:dk2>
      <a:lt2>
        <a:srgbClr val="DEE3D0"/>
      </a:lt2>
      <a:accent1>
        <a:srgbClr val="468329"/>
      </a:accent1>
      <a:accent2>
        <a:srgbClr val="B51621"/>
      </a:accent2>
      <a:accent3>
        <a:srgbClr val="868889"/>
      </a:accent3>
      <a:accent4>
        <a:srgbClr val="40A5C5"/>
      </a:accent4>
      <a:accent5>
        <a:srgbClr val="006C98"/>
      </a:accent5>
      <a:accent6>
        <a:srgbClr val="C34E3A"/>
      </a:accent6>
      <a:hlink>
        <a:srgbClr val="0070C0"/>
      </a:hlink>
      <a:folHlink>
        <a:srgbClr val="C6C7C9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1459</Words>
  <Application>Microsoft Office PowerPoint</Application>
  <PresentationFormat>Bildschirmpräsentation (4:3)</PresentationFormat>
  <Paragraphs>269</Paragraphs>
  <Slides>13</Slides>
  <Notes>3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14" baseType="lpstr">
      <vt:lpstr>NGMN Presentation Template NEW</vt:lpstr>
      <vt:lpstr>5G Use Cases, Deployment Scenarios and Framework of Requirements</vt:lpstr>
      <vt:lpstr>The NGMN Alliance is supported by key industry players </vt:lpstr>
      <vt:lpstr>NGMN Alliance 5G White Paper and Work Programme</vt:lpstr>
      <vt:lpstr>Introduction</vt:lpstr>
      <vt:lpstr>5G supports a wide range of services</vt:lpstr>
      <vt:lpstr>Mapping of use case families to deployment scenarios for eMBB (enhanced mobile broadband)</vt:lpstr>
      <vt:lpstr>Deployment scenarios (1/2)</vt:lpstr>
      <vt:lpstr>Deployment scenarios (2/2)</vt:lpstr>
      <vt:lpstr>Framework of requirements</vt:lpstr>
      <vt:lpstr>List of eMBB requirement metrics</vt:lpstr>
      <vt:lpstr>Other key aspects for eMBB scenarios</vt:lpstr>
      <vt:lpstr>Summary and next steps</vt:lpstr>
      <vt:lpstr>Thank You</vt:lpstr>
    </vt:vector>
  </TitlesOfParts>
  <Company>ngmn 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PDeibert</dc:creator>
  <cp:lastModifiedBy>Philipp Deibert</cp:lastModifiedBy>
  <cp:revision>1731</cp:revision>
  <cp:lastPrinted>2014-11-06T10:04:01Z</cp:lastPrinted>
  <dcterms:created xsi:type="dcterms:W3CDTF">2009-01-08T14:42:38Z</dcterms:created>
  <dcterms:modified xsi:type="dcterms:W3CDTF">2015-09-02T08:02:39Z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