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8" r:id="rId1"/>
  </p:sldMasterIdLst>
  <p:handoutMasterIdLst>
    <p:handoutMasterId r:id="rId24"/>
  </p:handoutMasterIdLst>
  <p:sldIdLst>
    <p:sldId id="256" r:id="rId2"/>
    <p:sldId id="273" r:id="rId3"/>
    <p:sldId id="302" r:id="rId4"/>
    <p:sldId id="305" r:id="rId5"/>
    <p:sldId id="307" r:id="rId6"/>
    <p:sldId id="308" r:id="rId7"/>
    <p:sldId id="300" r:id="rId8"/>
    <p:sldId id="281" r:id="rId9"/>
    <p:sldId id="299" r:id="rId10"/>
    <p:sldId id="282" r:id="rId11"/>
    <p:sldId id="301" r:id="rId12"/>
    <p:sldId id="283" r:id="rId13"/>
    <p:sldId id="284" r:id="rId14"/>
    <p:sldId id="295" r:id="rId15"/>
    <p:sldId id="286" r:id="rId16"/>
    <p:sldId id="310" r:id="rId17"/>
    <p:sldId id="309" r:id="rId18"/>
    <p:sldId id="311" r:id="rId19"/>
    <p:sldId id="297" r:id="rId20"/>
    <p:sldId id="293" r:id="rId21"/>
    <p:sldId id="298" r:id="rId22"/>
    <p:sldId id="29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63" d="100"/>
          <a:sy n="63" d="100"/>
        </p:scale>
        <p:origin x="-715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B4E46-FBFE-4108-BCCB-204283DAF57E}" type="datetimeFigureOut">
              <a:rPr lang="en-US" smtClean="0"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D6B92-D37D-4BC7-8B84-09F53D3AD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951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2934751"/>
            <a:ext cx="6400800" cy="1470025"/>
          </a:xfr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133" y="5452845"/>
            <a:ext cx="3994681" cy="731520"/>
          </a:xfrm>
        </p:spPr>
        <p:txBody>
          <a:bodyPr anchor="ctr">
            <a:normAutofit/>
          </a:bodyPr>
          <a:lstStyle>
            <a:lvl1pPr marL="0" indent="0" algn="r">
              <a:spcBef>
                <a:spcPts val="45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WFA_Alliance_Flat_PP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713" y="5515612"/>
            <a:ext cx="768390" cy="6311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3546" y="6563458"/>
            <a:ext cx="2194560" cy="2616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cs typeface="Arial"/>
              </a:rPr>
              <a:t>Proprietary  </a:t>
            </a:r>
            <a:r>
              <a:rPr lang="en-US" sz="600" dirty="0">
                <a:solidFill>
                  <a:schemeClr val="bg1"/>
                </a:solidFill>
                <a:cs typeface="Arial"/>
              </a:rPr>
              <a:t>|  © Wi-Fi Alliance</a:t>
            </a:r>
          </a:p>
        </p:txBody>
      </p:sp>
    </p:spTree>
    <p:extLst>
      <p:ext uri="{BB962C8B-B14F-4D97-AF65-F5344CB8AC3E}">
        <p14:creationId xmlns:p14="http://schemas.microsoft.com/office/powerpoint/2010/main" val="207021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3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WFA_Alliance_Flat_PP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963" y="5910601"/>
            <a:ext cx="768390" cy="6311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5" y="3104514"/>
            <a:ext cx="6217920" cy="822960"/>
          </a:xfrm>
        </p:spPr>
        <p:txBody>
          <a:bodyPr bIns="9144" anchor="b"/>
          <a:lstStyle>
            <a:lvl1pPr algn="l">
              <a:def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9185" y="3863466"/>
            <a:ext cx="6217920" cy="731520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546" y="6563458"/>
            <a:ext cx="2194560" cy="2616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sz="600" dirty="0" smtClean="0">
                <a:solidFill>
                  <a:schemeClr val="accent1"/>
                </a:solidFill>
                <a:cs typeface="Arial"/>
              </a:rPr>
              <a:t>Proprietary  </a:t>
            </a:r>
            <a:r>
              <a:rPr lang="en-US" sz="600" dirty="0">
                <a:solidFill>
                  <a:schemeClr val="accent1"/>
                </a:solidFill>
                <a:cs typeface="Arial"/>
              </a:rPr>
              <a:t>|  © Wi-Fi Alliance</a:t>
            </a:r>
          </a:p>
        </p:txBody>
      </p:sp>
    </p:spTree>
    <p:extLst>
      <p:ext uri="{BB962C8B-B14F-4D97-AF65-F5344CB8AC3E}">
        <p14:creationId xmlns:p14="http://schemas.microsoft.com/office/powerpoint/2010/main" val="1355896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349" y="1277938"/>
            <a:ext cx="4041648" cy="51064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200"/>
            </a:lvl3pPr>
            <a:lvl4pPr>
              <a:defRPr sz="110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7888" y="1277938"/>
            <a:ext cx="4041648" cy="51064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81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78" y="138113"/>
            <a:ext cx="7470648" cy="8302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349" y="1277938"/>
            <a:ext cx="4041648" cy="53035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1" kern="1200" cap="none" spc="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349" y="1924052"/>
            <a:ext cx="4041648" cy="436154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14411" y="1277938"/>
            <a:ext cx="4041648" cy="53035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1" i="0" kern="1200" cap="none" spc="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4411" y="1924052"/>
            <a:ext cx="4041648" cy="436154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320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55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291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WFA_Alliance_Flat_PP.eps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52" y="193854"/>
            <a:ext cx="768390" cy="631177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274320" y="6523450"/>
            <a:ext cx="8595360" cy="0"/>
          </a:xfrm>
          <a:prstGeom prst="line">
            <a:avLst/>
          </a:prstGeom>
          <a:ln w="1905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878" y="138113"/>
            <a:ext cx="7772400" cy="830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267" y="1277938"/>
            <a:ext cx="8595360" cy="5152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664699" y="6592471"/>
            <a:ext cx="279244" cy="1846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fld id="{0FF110F4-38AE-480A-BB12-3E2E7F9485CD}" type="slidenum">
              <a:rPr lang="en-US" sz="600">
                <a:solidFill>
                  <a:schemeClr val="accent1"/>
                </a:solidFill>
              </a:rPr>
              <a:pPr algn="r"/>
              <a:t>‹#›</a:t>
            </a:fld>
            <a:endParaRPr lang="en-US" sz="600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6103" y="6553999"/>
            <a:ext cx="1438214" cy="2616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r"/>
            <a:r>
              <a:rPr lang="en-US" sz="600" baseline="0" dirty="0" smtClean="0">
                <a:solidFill>
                  <a:schemeClr val="accent1"/>
                </a:solidFill>
              </a:rPr>
              <a:t> 2015</a:t>
            </a:r>
            <a:endParaRPr lang="en-US" sz="525" baseline="30000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546" y="6563458"/>
            <a:ext cx="2194560" cy="2616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r>
              <a:rPr lang="en-US" sz="600" dirty="0" smtClean="0">
                <a:solidFill>
                  <a:schemeClr val="accent1"/>
                </a:solidFill>
                <a:cs typeface="Arial"/>
              </a:rPr>
              <a:t>Proprietary  </a:t>
            </a:r>
            <a:r>
              <a:rPr lang="en-US" sz="600" dirty="0">
                <a:solidFill>
                  <a:schemeClr val="accent1"/>
                </a:solidFill>
                <a:cs typeface="Arial"/>
              </a:rPr>
              <a:t>|  © Wi-Fi Alliance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74320" y="973354"/>
            <a:ext cx="8595360" cy="0"/>
          </a:xfrm>
          <a:prstGeom prst="line">
            <a:avLst/>
          </a:prstGeom>
          <a:ln w="1905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590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xStyles>
    <p:titleStyle>
      <a:lvl1pPr algn="l" defTabSz="685800" rtl="0" eaLnBrk="1" latinLnBrk="0" hangingPunct="1">
        <a:spcBef>
          <a:spcPct val="0"/>
        </a:spcBef>
        <a:buNone/>
        <a:defRPr sz="2400" b="0" i="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206" indent="-126206" algn="l" defTabSz="685800" rtl="0" eaLnBrk="1" latinLnBrk="0" hangingPunct="1">
        <a:lnSpc>
          <a:spcPct val="90000"/>
        </a:lnSpc>
        <a:spcBef>
          <a:spcPts val="900"/>
        </a:spcBef>
        <a:buFont typeface="Arial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02419" indent="-132160" algn="l" defTabSz="685800" rtl="0" eaLnBrk="1" latinLnBrk="0" hangingPunct="1">
        <a:lnSpc>
          <a:spcPct val="90000"/>
        </a:lnSpc>
        <a:spcBef>
          <a:spcPts val="300"/>
        </a:spcBef>
        <a:buClr>
          <a:schemeClr val="tx1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27435" indent="-125016" algn="l" defTabSz="685800" rtl="0" eaLnBrk="1" latinLnBrk="0" hangingPunct="1">
        <a:lnSpc>
          <a:spcPct val="90000"/>
        </a:lnSpc>
        <a:spcBef>
          <a:spcPts val="3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7694" indent="-126206" algn="l" defTabSz="685800" rtl="0" eaLnBrk="1" latinLnBrk="0" hangingPunct="1">
        <a:lnSpc>
          <a:spcPct val="90000"/>
        </a:lnSpc>
        <a:spcBef>
          <a:spcPts val="300"/>
        </a:spcBef>
        <a:buClr>
          <a:schemeClr val="tx1"/>
        </a:buClr>
        <a:buFont typeface="Arial" panose="020B0604020202020204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729854" indent="-132160" algn="l" defTabSz="685800" rtl="0" eaLnBrk="1" latinLnBrk="0" hangingPunct="1">
        <a:lnSpc>
          <a:spcPct val="90000"/>
        </a:lnSpc>
        <a:spcBef>
          <a:spcPts val="300"/>
        </a:spcBef>
        <a:buClr>
          <a:schemeClr val="tx1"/>
        </a:buClr>
        <a:buFont typeface="Arial" pitchFamily="34" charset="0"/>
        <a:buChar char="»"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" indent="-130302" algn="l" defTabSz="685800" rtl="0" eaLnBrk="1" latinLnBrk="0" hangingPunct="1">
        <a:spcBef>
          <a:spcPts val="225"/>
        </a:spcBef>
        <a:buClr>
          <a:schemeClr val="accent2"/>
        </a:buClr>
        <a:buFont typeface="Wingdings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014984" indent="-123444" algn="l" defTabSz="685800" rtl="0" eaLnBrk="1" latinLnBrk="0" hangingPunct="1">
        <a:spcBef>
          <a:spcPts val="225"/>
        </a:spcBef>
        <a:buClr>
          <a:schemeClr val="accent2"/>
        </a:buClr>
        <a:buFont typeface="Wingdings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186434" indent="-123444" algn="l" defTabSz="685800" rtl="0" eaLnBrk="1" latinLnBrk="0" hangingPunct="1">
        <a:spcBef>
          <a:spcPts val="225"/>
        </a:spcBef>
        <a:buClr>
          <a:schemeClr val="accent2"/>
        </a:buClr>
        <a:buFont typeface="Wingdings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344168" indent="-123444" algn="l" defTabSz="685800" rtl="0" eaLnBrk="1" latinLnBrk="0" hangingPunct="1">
        <a:spcBef>
          <a:spcPts val="225"/>
        </a:spcBef>
        <a:buClr>
          <a:schemeClr val="accent2"/>
        </a:buClr>
        <a:buFont typeface="Wingdings" pitchFamily="2" charset="2"/>
        <a:buChar char="§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mentor.ieee.org/802.19/dcn/15/19-15-0069-07-0000-ieee-802-submission-to-3gpp-laa-workshop.pp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3316" y="2790407"/>
            <a:ext cx="7752555" cy="1470025"/>
          </a:xfrm>
        </p:spPr>
        <p:txBody>
          <a:bodyPr/>
          <a:lstStyle/>
          <a:p>
            <a:pPr algn="ctr"/>
            <a:r>
              <a:rPr lang="en-US" sz="2400" dirty="0" smtClean="0"/>
              <a:t>Wi-Fi </a:t>
            </a:r>
            <a:r>
              <a:rPr lang="en-US" sz="2400" dirty="0" smtClean="0"/>
              <a:t>and LAA</a:t>
            </a:r>
            <a:br>
              <a:rPr lang="en-US" sz="2400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Presentation </a:t>
            </a:r>
            <a:r>
              <a:rPr lang="en-US" dirty="0" smtClean="0"/>
              <a:t>by Wi-Fi Alliance to 3GPP LAA Workshop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August 29, 2015</a:t>
            </a:r>
          </a:p>
          <a:p>
            <a:r>
              <a:rPr lang="en-US" sz="1400" dirty="0" smtClean="0"/>
              <a:t>Beijing China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6607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Wi-Fi Alliance </a:t>
            </a:r>
            <a:r>
              <a:rPr lang="en-US" dirty="0"/>
              <a:t>Input on </a:t>
            </a:r>
            <a:r>
              <a:rPr lang="en-US" dirty="0" smtClean="0"/>
              <a:t>Fair Sharing Mechanisms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6206" lvl="1" indent="-126206">
              <a:spcBef>
                <a:spcPts val="900"/>
              </a:spcBef>
              <a:buClrTx/>
              <a:buFont typeface="Arial" pitchFamily="34" charset="0"/>
              <a:buChar char="•"/>
            </a:pPr>
            <a:r>
              <a:rPr lang="en-US" dirty="0" smtClean="0"/>
              <a:t>Fair coexistence with Wi-Fi is a requirement</a:t>
            </a:r>
          </a:p>
          <a:p>
            <a:pPr marL="126206" lvl="1" indent="-126206">
              <a:spcBef>
                <a:spcPts val="900"/>
              </a:spcBef>
              <a:buClrTx/>
              <a:buFont typeface="Arial" pitchFamily="34" charset="0"/>
              <a:buChar char="•"/>
            </a:pPr>
            <a:endParaRPr lang="en-US" dirty="0" smtClean="0"/>
          </a:p>
          <a:p>
            <a:pPr marL="126206" lvl="1" indent="-126206">
              <a:spcBef>
                <a:spcPts val="900"/>
              </a:spcBef>
              <a:buClrTx/>
              <a:buFont typeface="Arial" pitchFamily="34" charset="0"/>
              <a:buChar char="•"/>
            </a:pPr>
            <a:r>
              <a:rPr lang="en-US" dirty="0" smtClean="0"/>
              <a:t>It </a:t>
            </a:r>
            <a:r>
              <a:rPr lang="en-US" dirty="0"/>
              <a:t>is now our understanding that 3GPP will require </a:t>
            </a:r>
            <a:r>
              <a:rPr lang="en-US" dirty="0" smtClean="0"/>
              <a:t>LBT </a:t>
            </a:r>
            <a:r>
              <a:rPr lang="en-US" dirty="0"/>
              <a:t>in all regulatory </a:t>
            </a:r>
            <a:r>
              <a:rPr lang="en-US" dirty="0" smtClean="0"/>
              <a:t>domains</a:t>
            </a:r>
          </a:p>
          <a:p>
            <a:endParaRPr lang="en-US" dirty="0" smtClean="0"/>
          </a:p>
          <a:p>
            <a:r>
              <a:rPr lang="en-US" dirty="0" smtClean="0"/>
              <a:t>We are generally pleased with 3GPP’s direction towards a single Category 4 LBT algorithm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Significant analysis and simulation work is still required before finalization to ensure coexistence with Wi-Fi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detailed algorithm is still to be determined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potential algorithm variation in actual deployments needs to be characterized</a:t>
            </a:r>
          </a:p>
          <a:p>
            <a:pPr lvl="1"/>
            <a:r>
              <a:rPr lang="en-US" dirty="0" smtClean="0"/>
              <a:t> continuing </a:t>
            </a:r>
            <a:r>
              <a:rPr lang="en-US" dirty="0"/>
              <a:t>simulation of coexistence mechanisms during the work item phase of LAA should be </a:t>
            </a:r>
            <a:r>
              <a:rPr lang="en-US" dirty="0" smtClean="0"/>
              <a:t>performed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19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Wi-Fi Alliance </a:t>
            </a:r>
            <a:r>
              <a:rPr lang="en-US" dirty="0"/>
              <a:t>Input on </a:t>
            </a:r>
            <a:r>
              <a:rPr lang="en-US" dirty="0" smtClean="0"/>
              <a:t>Fair Sharing Mechanisms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</a:t>
            </a:r>
            <a:r>
              <a:rPr lang="en-US" dirty="0"/>
              <a:t>generally support the </a:t>
            </a:r>
            <a:r>
              <a:rPr lang="en-US" dirty="0" smtClean="0"/>
              <a:t>input </a:t>
            </a:r>
            <a:r>
              <a:rPr lang="en-US" dirty="0"/>
              <a:t>from </a:t>
            </a:r>
            <a:r>
              <a:rPr lang="en-US" dirty="0" smtClean="0"/>
              <a:t>IEEE (</a:t>
            </a:r>
            <a:r>
              <a:rPr lang="en-US" dirty="0" smtClean="0">
                <a:hlinkClick r:id="rId2"/>
              </a:rPr>
              <a:t>link</a:t>
            </a:r>
            <a:r>
              <a:rPr lang="en-US" dirty="0" smtClean="0"/>
              <a:t>) </a:t>
            </a:r>
            <a:r>
              <a:rPr lang="en-US" dirty="0" smtClean="0"/>
              <a:t>including </a:t>
            </a:r>
            <a:r>
              <a:rPr lang="en-US" dirty="0"/>
              <a:t>these key </a:t>
            </a:r>
            <a:r>
              <a:rPr lang="en-US" dirty="0" smtClean="0"/>
              <a:t>issues which we believe require further analysis:</a:t>
            </a:r>
            <a:endParaRPr lang="en-US" dirty="0"/>
          </a:p>
          <a:p>
            <a:pPr lvl="1"/>
            <a:r>
              <a:rPr lang="en-US" dirty="0" smtClean="0"/>
              <a:t> LBT inclusion of exponential </a:t>
            </a:r>
            <a:r>
              <a:rPr lang="en-US" dirty="0" err="1"/>
              <a:t>backoff</a:t>
            </a:r>
            <a:r>
              <a:rPr lang="en-US" dirty="0"/>
              <a:t> for both DL and UL transmissions</a:t>
            </a:r>
          </a:p>
          <a:p>
            <a:pPr lvl="1"/>
            <a:r>
              <a:rPr lang="en-US" dirty="0" smtClean="0"/>
              <a:t> LBT </a:t>
            </a:r>
            <a:r>
              <a:rPr lang="en-US" dirty="0"/>
              <a:t>timing rules and thresholds for energy detect that meld with Wi-Fi </a:t>
            </a:r>
          </a:p>
          <a:p>
            <a:pPr lvl="1"/>
            <a:r>
              <a:rPr lang="en-US" dirty="0" smtClean="0"/>
              <a:t> Preamble </a:t>
            </a:r>
            <a:r>
              <a:rPr lang="en-US" dirty="0"/>
              <a:t>detection and/or reservation signaling</a:t>
            </a:r>
          </a:p>
          <a:p>
            <a:endParaRPr lang="en-US" dirty="0"/>
          </a:p>
          <a:p>
            <a:r>
              <a:rPr lang="en-US" dirty="0" smtClean="0"/>
              <a:t>Simulation scenarios need to be enhanced</a:t>
            </a:r>
          </a:p>
          <a:p>
            <a:pPr lvl="1"/>
            <a:r>
              <a:rPr lang="en-US" dirty="0" smtClean="0"/>
              <a:t> Our specific recommendations on the following slides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These recommendations pertain not only to Wi-Fi Alliance efforts going forward, but should also be part of 3GPP’s continuing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4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 for 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sz="2400" dirty="0" smtClean="0"/>
              <a:t> In </a:t>
            </a:r>
            <a:r>
              <a:rPr lang="en-US" sz="2400" dirty="0"/>
              <a:t>addition to throughput and latency, the following performance metrics for evaluation of coexistence behavior should be included</a:t>
            </a:r>
            <a:r>
              <a:rPr lang="en-US" sz="2400" dirty="0" smtClean="0"/>
              <a:t>:</a:t>
            </a:r>
          </a:p>
          <a:p>
            <a:pPr lvl="2"/>
            <a:endParaRPr lang="en-US" sz="2400" dirty="0"/>
          </a:p>
          <a:p>
            <a:pPr lvl="3"/>
            <a:r>
              <a:rPr lang="en-US" sz="1800" dirty="0" smtClean="0"/>
              <a:t> Jitter </a:t>
            </a:r>
            <a:r>
              <a:rPr lang="en-US" sz="1800" dirty="0"/>
              <a:t>(measured at MAC layer, especially for “real-time” media flows)</a:t>
            </a:r>
          </a:p>
          <a:p>
            <a:pPr lvl="3"/>
            <a:r>
              <a:rPr lang="en-US" sz="1800" dirty="0" smtClean="0"/>
              <a:t> Packet </a:t>
            </a:r>
            <a:r>
              <a:rPr lang="en-US" sz="1800" dirty="0"/>
              <a:t>loss (measured at MAC layer)</a:t>
            </a:r>
          </a:p>
          <a:p>
            <a:pPr lvl="3"/>
            <a:r>
              <a:rPr lang="en-US" sz="1800" dirty="0" smtClean="0"/>
              <a:t> Frame </a:t>
            </a:r>
            <a:r>
              <a:rPr lang="en-US" sz="1800" dirty="0"/>
              <a:t>retransmission rate (measured at MAC layer)</a:t>
            </a:r>
          </a:p>
          <a:p>
            <a:pPr lvl="3"/>
            <a:r>
              <a:rPr lang="en-US" sz="1800" dirty="0" smtClean="0"/>
              <a:t> Beacon </a:t>
            </a:r>
            <a:r>
              <a:rPr lang="en-US" sz="1800" dirty="0"/>
              <a:t>loss and deferral (including beacon jitter)</a:t>
            </a:r>
          </a:p>
          <a:p>
            <a:pPr lvl="3"/>
            <a:r>
              <a:rPr lang="en-US" sz="1800" dirty="0" smtClean="0"/>
              <a:t> Power </a:t>
            </a:r>
            <a:r>
              <a:rPr lang="en-US" sz="1800" dirty="0"/>
              <a:t>save signaling loss and deferral (including PS signaling jitter)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1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simulation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sz="2000" dirty="0" smtClean="0"/>
              <a:t>The </a:t>
            </a:r>
            <a:r>
              <a:rPr lang="en-US" sz="2000" dirty="0"/>
              <a:t>coexistence behavior in a multi-operator scenario </a:t>
            </a:r>
            <a:r>
              <a:rPr lang="en-US" sz="2000" dirty="0" smtClean="0"/>
              <a:t>should be considered</a:t>
            </a:r>
          </a:p>
          <a:p>
            <a:pPr lvl="2"/>
            <a:endParaRPr lang="en-US" sz="2000" dirty="0"/>
          </a:p>
          <a:p>
            <a:pPr lvl="2"/>
            <a:r>
              <a:rPr lang="en-US" sz="2000" dirty="0" smtClean="0"/>
              <a:t>The </a:t>
            </a:r>
            <a:r>
              <a:rPr lang="en-US" sz="2000" dirty="0"/>
              <a:t>coexistence behavior with wider bandwidth Wi-Fi </a:t>
            </a:r>
            <a:r>
              <a:rPr lang="en-US" sz="2000" dirty="0" smtClean="0"/>
              <a:t>channels should be considered </a:t>
            </a:r>
            <a:endParaRPr lang="en-US" sz="2000" dirty="0"/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The coexistence </a:t>
            </a:r>
            <a:r>
              <a:rPr lang="en-US" sz="2000" dirty="0"/>
              <a:t>behavior in higher density deployments </a:t>
            </a:r>
            <a:r>
              <a:rPr lang="en-US" sz="2000" dirty="0" smtClean="0"/>
              <a:t>should be considered </a:t>
            </a:r>
          </a:p>
          <a:p>
            <a:pPr lvl="3"/>
            <a:r>
              <a:rPr lang="en-US" sz="1800" dirty="0" smtClean="0"/>
              <a:t> 100s </a:t>
            </a:r>
            <a:r>
              <a:rPr lang="en-US" sz="1800" dirty="0"/>
              <a:t>of clients per </a:t>
            </a:r>
            <a:r>
              <a:rPr lang="en-US" sz="1800" dirty="0" smtClean="0"/>
              <a:t>AP/</a:t>
            </a:r>
            <a:r>
              <a:rPr lang="en-US" sz="1800" dirty="0" err="1" smtClean="0"/>
              <a:t>eNB</a:t>
            </a:r>
            <a:endParaRPr lang="en-US" sz="1800" dirty="0" smtClean="0"/>
          </a:p>
          <a:p>
            <a:pPr lvl="3"/>
            <a:r>
              <a:rPr lang="en-US" sz="1800" dirty="0" smtClean="0"/>
              <a:t> moderate </a:t>
            </a:r>
            <a:r>
              <a:rPr lang="en-US" sz="1800" dirty="0"/>
              <a:t>coverage overlap on a given channel between </a:t>
            </a:r>
            <a:r>
              <a:rPr lang="en-US" sz="1800" dirty="0" smtClean="0"/>
              <a:t>APs/</a:t>
            </a:r>
            <a:r>
              <a:rPr lang="en-US" sz="1800" dirty="0" err="1" smtClean="0"/>
              <a:t>eNBs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0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Platform Simulation Initiative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8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Wi-Fi Alliance Open Platform Coexistence Simulation Initiative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We believe that an open platform approach to coexistence simulations will benefit all stakeholders in the unlicensed bands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Open to substantive peer review </a:t>
            </a:r>
          </a:p>
          <a:p>
            <a:endParaRPr lang="en-US" dirty="0" smtClean="0"/>
          </a:p>
          <a:p>
            <a:r>
              <a:rPr lang="en-US" dirty="0" smtClean="0"/>
              <a:t> Allows for contributions from any interested stakeholder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Based on ns-3 open simulation platform</a:t>
            </a:r>
          </a:p>
          <a:p>
            <a:endParaRPr lang="en-US" dirty="0"/>
          </a:p>
          <a:p>
            <a:r>
              <a:rPr lang="en-US" dirty="0" smtClean="0"/>
              <a:t>Goal: provide a tool that can inform the development of cross-industry coexistence solutions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70259" lvl="1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7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ns-3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hird generation of a network simulation framework, supporting performance evaluation of computer/communication networks</a:t>
            </a:r>
          </a:p>
          <a:p>
            <a:pPr lvl="1"/>
            <a:r>
              <a:rPr lang="en-US" dirty="0" smtClean="0"/>
              <a:t> Wi-Fi and LTE models are the most widely used and developed by multiple contributors over the past 5-10 years</a:t>
            </a:r>
          </a:p>
          <a:p>
            <a:endParaRPr lang="en-US" dirty="0" smtClean="0"/>
          </a:p>
          <a:p>
            <a:r>
              <a:rPr lang="en-US" dirty="0" smtClean="0"/>
              <a:t>Unique capabilities in support of software reuse and network emulation</a:t>
            </a:r>
          </a:p>
          <a:p>
            <a:pPr lvl="1"/>
            <a:r>
              <a:rPr lang="en-US" dirty="0" smtClean="0"/>
              <a:t> ns-3 offers unique full-stack simulation capabilities allowing Linux kernel code and applications such as </a:t>
            </a:r>
            <a:r>
              <a:rPr lang="en-US" dirty="0" err="1" smtClean="0"/>
              <a:t>iperf</a:t>
            </a:r>
            <a:r>
              <a:rPr lang="en-US" dirty="0" smtClean="0"/>
              <a:t> to be integrated with simulation models of LTE and Wi-Fi</a:t>
            </a:r>
          </a:p>
          <a:p>
            <a:pPr lvl="1"/>
            <a:r>
              <a:rPr lang="en-US" dirty="0" smtClean="0"/>
              <a:t> ns-3 can operate with a real-time scheduler and uses standards-compliant frame formats, allowing ns-3 to interoperate with real devices in testbed settings</a:t>
            </a:r>
          </a:p>
          <a:p>
            <a:endParaRPr lang="en-US" dirty="0" smtClean="0"/>
          </a:p>
          <a:p>
            <a:r>
              <a:rPr lang="en-US" dirty="0" smtClean="0"/>
              <a:t>A leading platform for published network research on LTE and Wi-Fi</a:t>
            </a:r>
          </a:p>
          <a:p>
            <a:endParaRPr lang="en-US" dirty="0" smtClean="0"/>
          </a:p>
          <a:p>
            <a:r>
              <a:rPr lang="en-US" dirty="0" smtClean="0"/>
              <a:t>Free, </a:t>
            </a:r>
            <a:r>
              <a:rPr lang="en-US" dirty="0"/>
              <a:t>open-source </a:t>
            </a:r>
            <a:r>
              <a:rPr lang="en-US" dirty="0" smtClean="0"/>
              <a:t>software backed by an active open-source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2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ns-3 is in wide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 Search of keywords on Google Scholar</a:t>
            </a:r>
          </a:p>
          <a:p>
            <a:pPr lvl="1"/>
            <a:r>
              <a:rPr lang="en-US" sz="2000" dirty="0" smtClean="0"/>
              <a:t> Search performed on July 28, 2015 (excluding citations and excluding patents)</a:t>
            </a:r>
          </a:p>
          <a:p>
            <a:pPr lvl="1"/>
            <a:r>
              <a:rPr lang="en-US" sz="2000" dirty="0" smtClean="0"/>
              <a:t>"</a:t>
            </a:r>
            <a:r>
              <a:rPr lang="en-US" sz="2000" b="1" dirty="0" smtClean="0"/>
              <a:t>ns-3 simulator LTE</a:t>
            </a:r>
            <a:r>
              <a:rPr lang="en-US" sz="2000" dirty="0" smtClean="0"/>
              <a:t>" yields 1040 results</a:t>
            </a:r>
          </a:p>
          <a:p>
            <a:pPr lvl="1"/>
            <a:r>
              <a:rPr lang="en-US" sz="2000" dirty="0" smtClean="0"/>
              <a:t>"</a:t>
            </a:r>
            <a:r>
              <a:rPr lang="en-US" sz="2000" b="1" dirty="0" smtClean="0"/>
              <a:t>ns-3 simulator </a:t>
            </a:r>
            <a:r>
              <a:rPr lang="en-US" sz="2000" b="1" dirty="0" err="1" smtClean="0"/>
              <a:t>wifi</a:t>
            </a:r>
            <a:r>
              <a:rPr lang="en-US" sz="2000" dirty="0" smtClean="0"/>
              <a:t>" yields 1170 results</a:t>
            </a:r>
          </a:p>
          <a:p>
            <a:r>
              <a:rPr lang="en-US" sz="2400" dirty="0" smtClean="0"/>
              <a:t> 175 </a:t>
            </a:r>
            <a:r>
              <a:rPr lang="en-US" sz="2400" dirty="0"/>
              <a:t>authors credited with code contribution</a:t>
            </a:r>
          </a:p>
          <a:p>
            <a:r>
              <a:rPr lang="en-US" sz="2400" dirty="0" smtClean="0"/>
              <a:t> Active </a:t>
            </a:r>
            <a:r>
              <a:rPr lang="en-US" sz="2400" dirty="0"/>
              <a:t>mailing lists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 ~5200 </a:t>
            </a:r>
            <a:r>
              <a:rPr lang="en-US" sz="2000" dirty="0"/>
              <a:t>subscribers to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000" dirty="0"/>
              <a:t>main user's mailing list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000" dirty="0"/>
              <a:t>generating </a:t>
            </a:r>
            <a:r>
              <a:rPr lang="en-US" sz="2000" dirty="0" smtClean="0"/>
              <a:t>~30 </a:t>
            </a:r>
            <a:r>
              <a:rPr lang="en-US" sz="2000" dirty="0"/>
              <a:t>messages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000" dirty="0"/>
              <a:t>per day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702665" y="6060746"/>
            <a:ext cx="3698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ns-3-users subscribers since 2008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115" y="3358634"/>
            <a:ext cx="3626948" cy="2702112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292769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 of Coexistence Simulation Initiative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Wi-Fi Alliance has contracted with University of Washington and CTTC </a:t>
            </a:r>
          </a:p>
          <a:p>
            <a:pPr lvl="1"/>
            <a:r>
              <a:rPr lang="en-US" dirty="0"/>
              <a:t> T</a:t>
            </a:r>
            <a:r>
              <a:rPr lang="en-US" dirty="0" smtClean="0"/>
              <a:t>his work intended to establish foundational platform that can subsequently be used (and contributed to) by all interested stakeholders</a:t>
            </a:r>
          </a:p>
          <a:p>
            <a:endParaRPr lang="en-US" dirty="0"/>
          </a:p>
          <a:p>
            <a:r>
              <a:rPr lang="en-US" dirty="0" smtClean="0"/>
              <a:t> Initial focus has been to establish the simulation platform and to integrate pre-existing Wi-Fi and LTE capabilities</a:t>
            </a:r>
          </a:p>
          <a:p>
            <a:pPr lvl="1"/>
            <a:r>
              <a:rPr lang="en-US" dirty="0" smtClean="0"/>
              <a:t> Indoor </a:t>
            </a:r>
            <a:r>
              <a:rPr lang="en-US" dirty="0"/>
              <a:t>and outdoor simulation scenarios and evaluation set up, as per TR 36.889, are already supported.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Effort is now underway to implement basic LAA Category 4 LBT algorithm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ncorporation of ETSI BRAN flowchart </a:t>
            </a:r>
          </a:p>
          <a:p>
            <a:pPr lvl="1"/>
            <a:endParaRPr lang="en-US" dirty="0"/>
          </a:p>
          <a:p>
            <a:r>
              <a:rPr lang="en-US" dirty="0" smtClean="0"/>
              <a:t> Intent is to track the specification of LAA LBT as it is finalized</a:t>
            </a:r>
          </a:p>
          <a:p>
            <a:pPr lvl="1"/>
            <a:r>
              <a:rPr lang="en-US" dirty="0" smtClean="0"/>
              <a:t> Results can </a:t>
            </a:r>
            <a:r>
              <a:rPr lang="en-US" dirty="0"/>
              <a:t>provide feedback on </a:t>
            </a:r>
            <a:r>
              <a:rPr lang="en-US" dirty="0" smtClean="0"/>
              <a:t>LBT proposals </a:t>
            </a:r>
            <a:r>
              <a:rPr lang="en-US" dirty="0"/>
              <a:t>throughout the </a:t>
            </a:r>
            <a:r>
              <a:rPr lang="en-US" dirty="0" smtClean="0"/>
              <a:t>3GPP decision </a:t>
            </a:r>
            <a:r>
              <a:rPr lang="en-US" dirty="0"/>
              <a:t>process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Resulting platform will be useful to all stakeholders even beyond the 3GPP Work Item phase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deployment guidelines, best practices, scripts to facilitate reproducibility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3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Coexistence Testing Initiative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58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Topics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 Introducing </a:t>
            </a:r>
            <a:r>
              <a:rPr lang="en-US" dirty="0"/>
              <a:t>Wi-Fi Alliance</a:t>
            </a:r>
            <a:r>
              <a:rPr lang="en-US" baseline="30000" dirty="0"/>
              <a:t>® </a:t>
            </a:r>
            <a:r>
              <a:rPr lang="en-US" dirty="0" smtClean="0"/>
              <a:t>and 5 GHz market </a:t>
            </a:r>
            <a:r>
              <a:rPr lang="en-US" dirty="0"/>
              <a:t>overview</a:t>
            </a:r>
            <a:endParaRPr lang="en-US" dirty="0" smtClean="0"/>
          </a:p>
          <a:p>
            <a:r>
              <a:rPr lang="en-US" dirty="0" smtClean="0"/>
              <a:t> Background on Wi-Fi Alliance activities regarding unlicensed LTE</a:t>
            </a:r>
          </a:p>
          <a:p>
            <a:r>
              <a:rPr lang="en-US" dirty="0" smtClean="0"/>
              <a:t> Input on LAA LBT design</a:t>
            </a:r>
          </a:p>
          <a:p>
            <a:r>
              <a:rPr lang="en-US" dirty="0" smtClean="0"/>
              <a:t> Open Platform Coexistence Simulation Initiative</a:t>
            </a:r>
          </a:p>
          <a:p>
            <a:r>
              <a:rPr lang="en-US" dirty="0"/>
              <a:t> </a:t>
            </a:r>
            <a:r>
              <a:rPr lang="en-US" dirty="0" smtClean="0"/>
              <a:t>Coexistence Testing Initiative</a:t>
            </a:r>
          </a:p>
          <a:p>
            <a:r>
              <a:rPr lang="en-US" dirty="0"/>
              <a:t> </a:t>
            </a:r>
            <a:r>
              <a:rPr lang="en-US" dirty="0" smtClean="0"/>
              <a:t>Next Steps</a:t>
            </a:r>
          </a:p>
          <a:p>
            <a:endParaRPr lang="en-US" dirty="0" smtClean="0"/>
          </a:p>
          <a:p>
            <a:endParaRPr lang="en-US" sz="18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val="74122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Coexistence Testing Initiative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Wi-Fi Alliance is working on a </a:t>
            </a:r>
            <a:r>
              <a:rPr lang="en-US" dirty="0"/>
              <a:t>suite of tests for coexistence with Wi-Fi in a representative set of scenarios </a:t>
            </a:r>
            <a:endParaRPr lang="en-US" dirty="0" smtClean="0"/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>
              <a:solidFill>
                <a:schemeClr val="dk1"/>
              </a:solidFill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>
                <a:solidFill>
                  <a:schemeClr val="dk1"/>
                </a:solidFill>
              </a:rPr>
              <a:t>We will work </a:t>
            </a:r>
            <a:r>
              <a:rPr lang="en-US" dirty="0">
                <a:solidFill>
                  <a:schemeClr val="dk1"/>
                </a:solidFill>
              </a:rPr>
              <a:t>with LAA product vendors as early as possible to test products to determine if they can pass the Wi-Fi Alliance coexistence tests across all allowable </a:t>
            </a:r>
            <a:r>
              <a:rPr lang="en-US" dirty="0" smtClean="0">
                <a:solidFill>
                  <a:schemeClr val="dk1"/>
                </a:solidFill>
              </a:rPr>
              <a:t>configurations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dirty="0">
              <a:solidFill>
                <a:schemeClr val="dk1"/>
              </a:solidFill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/>
              <a:t>We will encourage </a:t>
            </a:r>
            <a:r>
              <a:rPr lang="en-US" dirty="0"/>
              <a:t>operators to test the LAA equipment they plan to deploy using their intended configuration parameters </a:t>
            </a:r>
            <a:r>
              <a:rPr lang="en-US" dirty="0">
                <a:solidFill>
                  <a:schemeClr val="dk1"/>
                </a:solidFill>
              </a:rPr>
              <a:t>as per the Wi-Fi Alliance coexistence tests </a:t>
            </a:r>
            <a:endParaRPr lang="en-US" dirty="0" smtClean="0">
              <a:solidFill>
                <a:schemeClr val="dk1"/>
              </a:solidFill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dirty="0">
              <a:solidFill>
                <a:schemeClr val="dk1"/>
              </a:solidFill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>
                <a:solidFill>
                  <a:schemeClr val="dk1"/>
                </a:solidFill>
              </a:rPr>
              <a:t>We would like to explore how our coexistence testing initiative can complement or contribute to the 3GPP and operator testing processes for LAA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>
              <a:solidFill>
                <a:srgbClr val="FF0000"/>
              </a:solidFill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dirty="0">
              <a:solidFill>
                <a:schemeClr val="dk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9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5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70259" lvl="1" indent="0">
              <a:buNone/>
            </a:pPr>
            <a:r>
              <a:rPr lang="en-US" sz="2000" dirty="0" smtClean="0"/>
              <a:t>We </a:t>
            </a:r>
            <a:r>
              <a:rPr lang="en-US" sz="2000" dirty="0"/>
              <a:t>are encouraged by this workshop and look forward to closer engagement with </a:t>
            </a:r>
            <a:r>
              <a:rPr lang="en-US" sz="2000" dirty="0" smtClean="0"/>
              <a:t>3GPP</a:t>
            </a:r>
          </a:p>
          <a:p>
            <a:pPr marL="170259" lvl="1" indent="0">
              <a:buNone/>
            </a:pPr>
            <a:endParaRPr lang="en-US" sz="2000" dirty="0" smtClean="0"/>
          </a:p>
          <a:p>
            <a:pPr marL="170259" lvl="1" indent="0">
              <a:buNone/>
            </a:pPr>
            <a:r>
              <a:rPr lang="en-US" sz="2000" dirty="0" smtClean="0"/>
              <a:t>Updates </a:t>
            </a:r>
            <a:r>
              <a:rPr lang="en-US" sz="2000" dirty="0"/>
              <a:t>on simulation initiative will be provided </a:t>
            </a:r>
          </a:p>
          <a:p>
            <a:pPr marL="170259" lvl="1" indent="0">
              <a:buNone/>
            </a:pPr>
            <a:endParaRPr lang="en-US" sz="2000" dirty="0" smtClean="0"/>
          </a:p>
          <a:p>
            <a:pPr marL="170259" lvl="1" indent="0">
              <a:buNone/>
            </a:pPr>
            <a:r>
              <a:rPr lang="en-US" sz="2000" dirty="0" smtClean="0"/>
              <a:t>Future </a:t>
            </a:r>
            <a:r>
              <a:rPr lang="en-US" sz="2000" dirty="0"/>
              <a:t>testing efforts with LAA will commence once devices are </a:t>
            </a:r>
            <a:r>
              <a:rPr lang="en-US" sz="2000" dirty="0" smtClean="0"/>
              <a:t>available</a:t>
            </a:r>
          </a:p>
          <a:p>
            <a:pPr marL="170259" lvl="1" indent="0">
              <a:buNone/>
            </a:pPr>
            <a:endParaRPr lang="en-US" sz="2000" dirty="0"/>
          </a:p>
          <a:p>
            <a:pPr marL="170259" lvl="1" indent="0">
              <a:buNone/>
            </a:pPr>
            <a:endParaRPr lang="en-US" sz="2000" dirty="0" smtClean="0"/>
          </a:p>
          <a:p>
            <a:pPr marL="170259" lvl="1" indent="0">
              <a:buNone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6672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Wi-Fi success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67" y="1279525"/>
            <a:ext cx="8694679" cy="5150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Everyone:</a:t>
            </a:r>
          </a:p>
          <a:p>
            <a:r>
              <a:rPr lang="en-US" dirty="0"/>
              <a:t>Embraced by consumer, enterprise, and service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providers</a:t>
            </a:r>
            <a:endParaRPr lang="en-US" dirty="0"/>
          </a:p>
          <a:p>
            <a:r>
              <a:rPr lang="en-US" dirty="0"/>
              <a:t>Massive installed base – 5.3 billion devices this year,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10 </a:t>
            </a:r>
            <a:r>
              <a:rPr lang="en-US" dirty="0"/>
              <a:t>billion by 2020</a:t>
            </a:r>
            <a:r>
              <a:rPr lang="en-US" baseline="30000" dirty="0"/>
              <a:t>1</a:t>
            </a:r>
          </a:p>
          <a:p>
            <a:r>
              <a:rPr lang="en-US" dirty="0"/>
              <a:t>Every laptop, every tablet and 70% of smartphones</a:t>
            </a:r>
            <a:r>
              <a:rPr lang="en-US" baseline="30000" dirty="0"/>
              <a:t>1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Everywhere:</a:t>
            </a:r>
          </a:p>
          <a:p>
            <a:r>
              <a:rPr lang="en-US" dirty="0"/>
              <a:t>700 million+ Wi-Fi  households today, growing to 1.2 billion worldwide in 2018</a:t>
            </a:r>
            <a:r>
              <a:rPr lang="en-US" baseline="30000" dirty="0"/>
              <a:t>2</a:t>
            </a:r>
          </a:p>
          <a:p>
            <a:r>
              <a:rPr lang="en-US" dirty="0"/>
              <a:t>8 million+ hotspots and 55 million home spots - and growing to 340 million in 2018</a:t>
            </a:r>
            <a:r>
              <a:rPr lang="en-US" baseline="30000" dirty="0"/>
              <a:t>3</a:t>
            </a:r>
          </a:p>
          <a:p>
            <a:r>
              <a:rPr lang="en-US" dirty="0"/>
              <a:t>Carrying much more than half of the world’s internet </a:t>
            </a:r>
            <a:r>
              <a:rPr lang="en-US" dirty="0" smtClean="0"/>
              <a:t>traffic</a:t>
            </a:r>
            <a:r>
              <a:rPr lang="en-US" baseline="30000" dirty="0" smtClean="0"/>
              <a:t>4</a:t>
            </a:r>
            <a:endParaRPr lang="en-US" baseline="30000" dirty="0"/>
          </a:p>
        </p:txBody>
      </p:sp>
      <p:sp>
        <p:nvSpPr>
          <p:cNvPr id="4" name="TextBox 3"/>
          <p:cNvSpPr txBox="1"/>
          <p:nvPr/>
        </p:nvSpPr>
        <p:spPr>
          <a:xfrm>
            <a:off x="6697014" y="6029968"/>
            <a:ext cx="22918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/>
              <a:t>1 ABI Research</a:t>
            </a:r>
          </a:p>
          <a:p>
            <a:pPr algn="r"/>
            <a:r>
              <a:rPr lang="en-US" sz="1000" i="1" dirty="0"/>
              <a:t>2 Strategy Analytics</a:t>
            </a:r>
          </a:p>
          <a:p>
            <a:pPr algn="r"/>
            <a:r>
              <a:rPr lang="en-US" sz="1000" i="1" dirty="0"/>
              <a:t>3 </a:t>
            </a:r>
            <a:r>
              <a:rPr lang="en-US" sz="1000" i="1" dirty="0" err="1"/>
              <a:t>iPass</a:t>
            </a:r>
            <a:endParaRPr lang="en-US" sz="1000" i="1" dirty="0"/>
          </a:p>
          <a:p>
            <a:pPr algn="r"/>
            <a:r>
              <a:rPr lang="en-US" sz="1000" i="1" dirty="0"/>
              <a:t>4 Cisco VNI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641" y="1620874"/>
            <a:ext cx="2328011" cy="137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90" y="1250421"/>
            <a:ext cx="7517019" cy="51271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Huge diversity of Wi-Fi product types, including handsets but also consumer electronics</a:t>
            </a:r>
            <a:endParaRPr lang="en-US" dirty="0"/>
          </a:p>
        </p:txBody>
      </p:sp>
      <p:sp>
        <p:nvSpPr>
          <p:cNvPr id="10" name="Line Callout 1 (No Border) 9"/>
          <p:cNvSpPr/>
          <p:nvPr/>
        </p:nvSpPr>
        <p:spPr>
          <a:xfrm>
            <a:off x="2012125" y="4812632"/>
            <a:ext cx="2043953" cy="445168"/>
          </a:xfrm>
          <a:prstGeom prst="callout1">
            <a:avLst>
              <a:gd name="adj1" fmla="val 102827"/>
              <a:gd name="adj2" fmla="val 91549"/>
              <a:gd name="adj3" fmla="val 211969"/>
              <a:gd name="adj4" fmla="val 129951"/>
            </a:avLst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Computing and peripherals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Line Callout 1 (No Border) 10"/>
          <p:cNvSpPr/>
          <p:nvPr/>
        </p:nvSpPr>
        <p:spPr>
          <a:xfrm>
            <a:off x="2863516" y="4449025"/>
            <a:ext cx="2523662" cy="445168"/>
          </a:xfrm>
          <a:prstGeom prst="callout1">
            <a:avLst>
              <a:gd name="adj1" fmla="val 75641"/>
              <a:gd name="adj2" fmla="val 82338"/>
              <a:gd name="adj3" fmla="val 214671"/>
              <a:gd name="adj4" fmla="val 131960"/>
            </a:avLst>
          </a:prstGeom>
          <a:solidFill>
            <a:schemeClr val="bg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Consumer electronics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Line Callout 1 (No Border) 11"/>
          <p:cNvSpPr/>
          <p:nvPr/>
        </p:nvSpPr>
        <p:spPr>
          <a:xfrm>
            <a:off x="4319337" y="4085418"/>
            <a:ext cx="1348972" cy="445168"/>
          </a:xfrm>
          <a:prstGeom prst="callout1">
            <a:avLst>
              <a:gd name="adj1" fmla="val 75641"/>
              <a:gd name="adj2" fmla="val 82338"/>
              <a:gd name="adj3" fmla="val 174130"/>
              <a:gd name="adj4" fmla="val 150276"/>
            </a:avLst>
          </a:prstGeom>
          <a:solidFill>
            <a:schemeClr val="bg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Handsets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Line Callout 1 (No Border) 12"/>
          <p:cNvSpPr/>
          <p:nvPr/>
        </p:nvSpPr>
        <p:spPr>
          <a:xfrm>
            <a:off x="4692316" y="3640250"/>
            <a:ext cx="1446836" cy="445168"/>
          </a:xfrm>
          <a:prstGeom prst="callout1">
            <a:avLst>
              <a:gd name="adj1" fmla="val 75641"/>
              <a:gd name="adj2" fmla="val 82338"/>
              <a:gd name="adj3" fmla="val 138996"/>
              <a:gd name="adj4" fmla="val 127137"/>
            </a:avLst>
          </a:prstGeom>
          <a:solidFill>
            <a:schemeClr val="bg1"/>
          </a:solidFill>
          <a:ln>
            <a:solidFill>
              <a:srgbClr val="AD1F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1"/>
                </a:solidFill>
              </a:rPr>
              <a:t>Networking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14" name="Line Callout 1 (No Border) 13"/>
          <p:cNvSpPr/>
          <p:nvPr/>
        </p:nvSpPr>
        <p:spPr>
          <a:xfrm>
            <a:off x="5510463" y="2885884"/>
            <a:ext cx="782050" cy="445168"/>
          </a:xfrm>
          <a:prstGeom prst="callout1">
            <a:avLst>
              <a:gd name="adj1" fmla="val 75641"/>
              <a:gd name="adj2" fmla="val 82338"/>
              <a:gd name="adj3" fmla="val 147105"/>
              <a:gd name="adj4" fmla="val 183913"/>
            </a:avLst>
          </a:prstGeom>
          <a:solidFill>
            <a:schemeClr val="bg1"/>
          </a:solidFill>
          <a:ln>
            <a:solidFill>
              <a:srgbClr val="AD1F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1"/>
                </a:solidFill>
              </a:rPr>
              <a:t>Other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15" name="Line Callout 1 (No Border) 14"/>
          <p:cNvSpPr/>
          <p:nvPr/>
        </p:nvSpPr>
        <p:spPr>
          <a:xfrm>
            <a:off x="4418638" y="2381254"/>
            <a:ext cx="2270921" cy="445168"/>
          </a:xfrm>
          <a:prstGeom prst="callout1">
            <a:avLst>
              <a:gd name="adj1" fmla="val 72938"/>
              <a:gd name="adj2" fmla="val 89938"/>
              <a:gd name="adj3" fmla="val 144402"/>
              <a:gd name="adj4" fmla="val 127144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2"/>
                </a:solidFill>
              </a:rPr>
              <a:t>Reference Design/Module</a:t>
            </a:r>
            <a:endParaRPr lang="en-US" sz="1200" dirty="0">
              <a:solidFill>
                <a:schemeClr val="accent2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7495678" y="3294956"/>
            <a:ext cx="433137" cy="119953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8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GHz Wi-Fi is already mainstream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1223963"/>
            <a:ext cx="7515225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7166610" y="1828800"/>
            <a:ext cx="514350" cy="11887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15816" y="5670132"/>
            <a:ext cx="771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 GHz band already widely used by Wi-Fi devices, and trend is increasing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8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GHz Wi-Fi will soon become nearly universal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204913"/>
            <a:ext cx="83058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4867" y="5775163"/>
            <a:ext cx="6882064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With the launch of Wi-Fi CERTIFIED ac in 2014 the Wi-Fi industry has focused its future on 5GHz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18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Wi-Fi Alliance activity regarding Unlicensed LTE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97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on Wi-Fi Alliance activity on Unlicensed LTE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Wi-Fi Alliance’s Coexistence Task Group was established to investigate fair sharing with unlicensed LAA</a:t>
            </a:r>
          </a:p>
          <a:p>
            <a:pPr lvl="1"/>
            <a:r>
              <a:rPr lang="en-US" dirty="0"/>
              <a:t> Provides input and guidance on staff-directed coexistence testing and simulation </a:t>
            </a:r>
            <a:r>
              <a:rPr lang="en-US" dirty="0" smtClean="0"/>
              <a:t>initiatives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All Wi-Fi Alliance members interested in coexistence are encouraged to participate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Testing </a:t>
            </a:r>
            <a:r>
              <a:rPr lang="en-US" dirty="0"/>
              <a:t>effort is initially focused on </a:t>
            </a:r>
            <a:r>
              <a:rPr lang="en-US" dirty="0" smtClean="0"/>
              <a:t>effect of a duty-cycle interferer on Wi-Fi</a:t>
            </a:r>
          </a:p>
          <a:p>
            <a:pPr lvl="1"/>
            <a:r>
              <a:rPr lang="en-US" dirty="0" smtClean="0"/>
              <a:t> We intend </a:t>
            </a:r>
            <a:r>
              <a:rPr lang="en-US" dirty="0"/>
              <a:t>to also address LAA as the specification matures and as </a:t>
            </a:r>
            <a:r>
              <a:rPr lang="en-US" dirty="0" smtClean="0"/>
              <a:t>prototypes become </a:t>
            </a:r>
            <a:r>
              <a:rPr lang="en-US" dirty="0"/>
              <a:t>available</a:t>
            </a:r>
          </a:p>
          <a:p>
            <a:endParaRPr lang="en-US" dirty="0" smtClean="0"/>
          </a:p>
          <a:p>
            <a:r>
              <a:rPr lang="en-US" dirty="0" smtClean="0"/>
              <a:t>Simulation </a:t>
            </a:r>
            <a:r>
              <a:rPr lang="en-US" dirty="0"/>
              <a:t>is focused </a:t>
            </a:r>
            <a:r>
              <a:rPr lang="en-US" dirty="0" smtClean="0"/>
              <a:t>on the effects on Wi-Fi of </a:t>
            </a:r>
            <a:r>
              <a:rPr lang="en-US" dirty="0"/>
              <a:t>both LAA </a:t>
            </a:r>
            <a:r>
              <a:rPr lang="en-US" dirty="0" smtClean="0"/>
              <a:t>and duty-cycle interferer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sz="18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val="34459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on Fair Sharing Mechanisms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3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ibuya_proprietary">
  <a:themeElements>
    <a:clrScheme name="WiFi2014">
      <a:dk1>
        <a:srgbClr val="000000"/>
      </a:dk1>
      <a:lt1>
        <a:srgbClr val="FFFFFF"/>
      </a:lt1>
      <a:dk2>
        <a:srgbClr val="000000"/>
      </a:dk2>
      <a:lt2>
        <a:srgbClr val="939395"/>
      </a:lt2>
      <a:accent1>
        <a:srgbClr val="641246"/>
      </a:accent1>
      <a:accent2>
        <a:srgbClr val="37444F"/>
      </a:accent2>
      <a:accent3>
        <a:srgbClr val="BE5627"/>
      </a:accent3>
      <a:accent4>
        <a:srgbClr val="5BA69C"/>
      </a:accent4>
      <a:accent5>
        <a:srgbClr val="B43A6D"/>
      </a:accent5>
      <a:accent6>
        <a:srgbClr val="E7A153"/>
      </a:accent6>
      <a:hlink>
        <a:srgbClr val="5BA69C"/>
      </a:hlink>
      <a:folHlink>
        <a:srgbClr val="93939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hibuya_proprietary" id="{2CF32DDE-154B-453F-8304-42D913B7FF29}" vid="{520BC89D-93BD-4605-A4A0-E1910A37C4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Shibuya_confidential</Template>
  <TotalTime>0</TotalTime>
  <Words>1108</Words>
  <Application>Microsoft Office PowerPoint</Application>
  <PresentationFormat>On-screen Show (4:3)</PresentationFormat>
  <Paragraphs>159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Shibuya_proprietary</vt:lpstr>
      <vt:lpstr>Wi-Fi and LAA  Presentation by Wi-Fi Alliance to 3GPP LAA Workshop </vt:lpstr>
      <vt:lpstr>Topics</vt:lpstr>
      <vt:lpstr>The Wi-Fi success story</vt:lpstr>
      <vt:lpstr>Huge diversity of Wi-Fi product types, including handsets but also consumer electronics</vt:lpstr>
      <vt:lpstr>5 GHz Wi-Fi is already mainstream</vt:lpstr>
      <vt:lpstr>5 GHz Wi-Fi will soon become nearly universal</vt:lpstr>
      <vt:lpstr>Background: Wi-Fi Alliance activity regarding Unlicensed LTE</vt:lpstr>
      <vt:lpstr>Background on Wi-Fi Alliance activity on Unlicensed LTE</vt:lpstr>
      <vt:lpstr>Input on Fair Sharing Mechanisms</vt:lpstr>
      <vt:lpstr>Wi-Fi Alliance Input on Fair Sharing Mechanisms  </vt:lpstr>
      <vt:lpstr>Wi-Fi Alliance Input on Fair Sharing Mechanisms  </vt:lpstr>
      <vt:lpstr>Performance metrics for simulations</vt:lpstr>
      <vt:lpstr>Additional simulation requirements</vt:lpstr>
      <vt:lpstr>Open Platform Simulation Initiative</vt:lpstr>
      <vt:lpstr>Wi-Fi Alliance Open Platform Coexistence Simulation Initiative</vt:lpstr>
      <vt:lpstr>ns-3 Overview</vt:lpstr>
      <vt:lpstr>ns-3 is in wide use</vt:lpstr>
      <vt:lpstr>Current status of Coexistence Simulation Initiative</vt:lpstr>
      <vt:lpstr>Coexistence Testing Initiative</vt:lpstr>
      <vt:lpstr>Coexistence Testing Initiative</vt:lpstr>
      <vt:lpstr>Next Steps</vt:lpstr>
      <vt:lpstr>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2015-08-13T00:29:50Z</dcterms:created>
  <dcterms:modified xsi:type="dcterms:W3CDTF">2015-08-19T22:18:06Z</dcterms:modified>
</cp:coreProperties>
</file>