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7" r:id="rId7"/>
    <p:sldId id="369" r:id="rId8"/>
    <p:sldId id="368" r:id="rId9"/>
    <p:sldId id="371" r:id="rId10"/>
    <p:sldId id="364" r:id="rId11"/>
    <p:sldId id="370" r:id="rId12"/>
    <p:sldId id="365" r:id="rId13"/>
    <p:sldId id="366"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965511-2127-085E-5F23-290AF0C2FB4B}" name="Becker (BDBOS), Ute" initials="B(U" userId="S-1-5-21-1984583425-1185570644-1628264008-12866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ecker (BDBOS), Ute" initials="BE" lastIdx="6" clrIdx="0">
    <p:extLst>
      <p:ext uri="{19B8F6BF-5375-455C-9EA6-DF929625EA0E}">
        <p15:presenceInfo xmlns:p15="http://schemas.microsoft.com/office/powerpoint/2012/main" userId="Becker (BDBOS), U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451" autoAdjust="0"/>
  </p:normalViewPr>
  <p:slideViewPr>
    <p:cSldViewPr snapToGrid="0">
      <p:cViewPr varScale="1">
        <p:scale>
          <a:sx n="87" d="100"/>
          <a:sy n="87" d="100"/>
        </p:scale>
        <p:origin x="678"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900"/>
              </a:spcAft>
              <a:buClrTx/>
              <a:buSzTx/>
              <a:buFont typeface="+mj-lt"/>
              <a:buNone/>
              <a:tabLst/>
              <a:defRPr/>
            </a:pPr>
            <a:r>
              <a:rPr lang="en-US" sz="2800" dirty="0"/>
              <a:t>The original editor´s note in </a:t>
            </a:r>
            <a:r>
              <a:rPr lang="en-GB" sz="2800" dirty="0">
                <a:effectLst/>
                <a:latin typeface="Arial" panose="020B0604020202020204" pitchFamily="34" charset="0"/>
                <a:ea typeface="Times New Roman" panose="02020603050405020304" pitchFamily="18" charset="0"/>
                <a:cs typeface="Times New Roman" panose="02020603050405020304" pitchFamily="18" charset="0"/>
              </a:rPr>
              <a:t>10.19.2.3 Ad hoc group call request (MCPTT server – group host MCPTT server) and 10.19.2.6 Ad hoc group call response (MCPTT server – MCPTT server) </a:t>
            </a:r>
            <a:r>
              <a:rPr lang="en-US" sz="2800" dirty="0"/>
              <a:t>reads as follows: </a:t>
            </a:r>
          </a:p>
          <a:p>
            <a:pPr marL="0" marR="0" lvl="0" indent="0" algn="l" defTabSz="914400" rtl="0" eaLnBrk="0" fontAlgn="base" latinLnBrk="0" hangingPunct="0">
              <a:lnSpc>
                <a:spcPct val="100000"/>
              </a:lnSpc>
              <a:spcBef>
                <a:spcPct val="30000"/>
              </a:spcBef>
              <a:spcAft>
                <a:spcPts val="900"/>
              </a:spcAft>
              <a:buClrTx/>
              <a:buSzTx/>
              <a:buFont typeface="+mj-lt"/>
              <a:buNone/>
              <a:tabLst/>
              <a:defRPr/>
            </a:pPr>
            <a:r>
              <a:rPr lang="en-GB" sz="2800" dirty="0">
                <a:solidFill>
                  <a:srgbClr val="FF0000"/>
                </a:solidFill>
                <a:effectLst/>
                <a:latin typeface="Times New Roman" panose="02020603050405020304" pitchFamily="18" charset="0"/>
                <a:ea typeface="Times New Roman" panose="02020603050405020304" pitchFamily="18" charset="0"/>
              </a:rPr>
              <a:t>Editor's Note: It is FFS if the server to server message is needed in a call request or response message.</a:t>
            </a:r>
            <a:endParaRPr lang="de-DE" sz="2800" dirty="0">
              <a:solidFill>
                <a:srgbClr val="FF0000"/>
              </a:solidFill>
              <a:effectLst/>
              <a:latin typeface="Times New Roman" panose="02020603050405020304" pitchFamily="18" charset="0"/>
              <a:ea typeface="Times New Roman" panose="02020603050405020304" pitchFamily="18" charset="0"/>
            </a:endParaRPr>
          </a:p>
          <a:p>
            <a:pPr marL="0" lvl="0" indent="0">
              <a:spcAft>
                <a:spcPts val="900"/>
              </a:spcAft>
              <a:buFont typeface="+mj-lt"/>
              <a:buNone/>
            </a:pPr>
            <a:endParaRPr lang="en-US" sz="2800" dirty="0"/>
          </a:p>
          <a:p>
            <a:pPr marL="0" lvl="0" indent="0">
              <a:spcAft>
                <a:spcPts val="900"/>
              </a:spcAft>
              <a:buFont typeface="+mj-lt"/>
              <a:buNone/>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lvl="0" indent="0">
              <a:spcAft>
                <a:spcPts val="900"/>
              </a:spcAft>
              <a:buFont typeface="+mj-lt"/>
              <a:buNon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Deleting the editor´s note in clauses 10.19.2.3 Ad hoc group call request (MCPTT server – group host MCPTT server) and 10.19.2.6 Ad hoc group call response (MCPTT server – MCPTT server):</a:t>
            </a:r>
            <a:endParaRPr lang="de-DE" sz="1800" dirty="0">
              <a:effectLst/>
              <a:latin typeface="Times New Roman" panose="02020603050405020304" pitchFamily="18" charset="0"/>
              <a:ea typeface="Times New Roman" panose="02020603050405020304" pitchFamily="18" charset="0"/>
            </a:endParaRPr>
          </a:p>
          <a:p>
            <a:pPr marL="63500">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8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800" dirty="0">
                <a:solidFill>
                  <a:srgbClr val="FF0000"/>
                </a:solidFill>
                <a:effectLst/>
                <a:latin typeface="Times New Roman" panose="02020603050405020304" pitchFamily="18" charset="0"/>
                <a:ea typeface="Times New Roman" panose="02020603050405020304" pitchFamily="18" charset="0"/>
              </a:rPr>
              <a:t>Editor's Note: It is FFS if the server to server message is needed in a call request or response message.</a:t>
            </a:r>
            <a:endParaRPr lang="de-DE" sz="1800" dirty="0">
              <a:solidFill>
                <a:srgbClr val="FF0000"/>
              </a:solidFill>
              <a:effectLst/>
              <a:latin typeface="Times New Roman" panose="02020603050405020304" pitchFamily="18" charset="0"/>
              <a:ea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086479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effectLst/>
                <a:latin typeface="Times New Roman" panose="02020603050405020304" pitchFamily="18" charset="0"/>
                <a:ea typeface="Times New Roman" panose="02020603050405020304" pitchFamily="18" charset="0"/>
              </a:rPr>
              <a:t>See step 6 and 7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0" fontAlgn="base" latinLnBrk="0" hangingPunct="0">
              <a:lnSpc>
                <a:spcPct val="100000"/>
              </a:lnSpc>
              <a:spcBef>
                <a:spcPct val="30000"/>
              </a:spcBef>
              <a:spcAft>
                <a:spcPct val="0"/>
              </a:spcAft>
              <a:buClrTx/>
              <a:buSzTx/>
              <a:buFontTx/>
              <a:buAutoNum type="arabicPeriod" startAt="6"/>
              <a:tabLst/>
              <a:defRPr/>
            </a:pPr>
            <a:r>
              <a:rPr lang="en-GB" sz="1800" dirty="0">
                <a:effectLst/>
                <a:latin typeface="Times New Roman" panose="02020603050405020304" pitchFamily="18" charset="0"/>
                <a:ea typeface="Times New Roman" panose="02020603050405020304" pitchFamily="18" charset="0"/>
              </a:rPr>
              <a:t>… The primary MCPTT server further initiates an ad hoc group call request message to the MCPTT users of the partner MC system. The ad hoc group call request </a:t>
            </a:r>
            <a:r>
              <a:rPr lang="en-GB" sz="1800" dirty="0">
                <a:effectLst/>
                <a:highlight>
                  <a:srgbClr val="FFFF00"/>
                </a:highlight>
                <a:latin typeface="Times New Roman" panose="02020603050405020304" pitchFamily="18" charset="0"/>
                <a:ea typeface="Times New Roman" panose="02020603050405020304" pitchFamily="18" charset="0"/>
              </a:rPr>
              <a:t>message is routed to the MCPTT users via the MCPTT server of the partner MC system.</a:t>
            </a:r>
          </a:p>
          <a:p>
            <a:pPr marL="342900" marR="0" lvl="0" indent="-342900" algn="l" defTabSz="914400" rtl="0" eaLnBrk="0" fontAlgn="base" latinLnBrk="0" hangingPunct="0">
              <a:lnSpc>
                <a:spcPct val="100000"/>
              </a:lnSpc>
              <a:spcBef>
                <a:spcPct val="30000"/>
              </a:spcBef>
              <a:spcAft>
                <a:spcPct val="0"/>
              </a:spcAft>
              <a:buClrTx/>
              <a:buSzTx/>
              <a:buFontTx/>
              <a:buAutoNum type="arabicPeriod" startAt="6"/>
              <a:tabLst/>
              <a:defRPr/>
            </a:pPr>
            <a:r>
              <a:rPr lang="en-GB" sz="1800" dirty="0">
                <a:effectLst/>
                <a:latin typeface="Times New Roman" panose="02020603050405020304" pitchFamily="18" charset="0"/>
                <a:ea typeface="Times New Roman" panose="02020603050405020304" pitchFamily="18" charset="0"/>
              </a:rPr>
              <a:t>… The ad hoc group call response message is routed to the MCPTT server of the primary MC system via the MCPTT server of the partner MC system.</a:t>
            </a:r>
            <a:endParaRPr lang="de-DE" sz="1800" dirty="0">
              <a:effectLst/>
              <a:latin typeface="Times New Roman" panose="02020603050405020304" pitchFamily="18" charset="0"/>
              <a:ea typeface="Times New Roman" panose="02020603050405020304" pitchFamily="18" charset="0"/>
            </a:endParaRPr>
          </a:p>
          <a:p>
            <a:pPr marL="342900" marR="0" lvl="0" indent="-342900" algn="l" defTabSz="914400" rtl="0" eaLnBrk="0" fontAlgn="base" latinLnBrk="0" hangingPunct="0">
              <a:lnSpc>
                <a:spcPct val="100000"/>
              </a:lnSpc>
              <a:spcBef>
                <a:spcPct val="30000"/>
              </a:spcBef>
              <a:spcAft>
                <a:spcPct val="0"/>
              </a:spcAft>
              <a:buClrTx/>
              <a:buSzTx/>
              <a:buFontTx/>
              <a:buAutoNum type="arabicPeriod" startAt="6"/>
              <a:tabLst/>
              <a:defRPr/>
            </a:pPr>
            <a:endParaRPr lang="de-DE" sz="1800" dirty="0">
              <a:effectLst/>
              <a:highlight>
                <a:srgbClr val="FFFF00"/>
              </a:highlight>
              <a:latin typeface="Times New Roman" panose="02020603050405020304" pitchFamily="18" charset="0"/>
              <a:ea typeface="Times New Roman" panose="02020603050405020304" pitchFamily="18" charset="0"/>
            </a:endParaRPr>
          </a:p>
          <a:p>
            <a:endParaRPr lang="de-DE" dirty="0"/>
          </a:p>
          <a:p>
            <a:endParaRPr lang="de-DE" dirty="0"/>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818902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a:t>The correct description is already there (6 out of 7 procedures)</a:t>
            </a:r>
          </a:p>
          <a:p>
            <a:endParaRPr lang="en-GB" noProof="0" dirty="0"/>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10.19.3.2.1</a:t>
            </a:r>
          </a:p>
          <a:p>
            <a:pPr marL="360680" indent="-180340">
              <a:spcAft>
                <a:spcPts val="900"/>
              </a:spcAft>
            </a:pPr>
            <a:endParaRPr lang="en-GB"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6. The primary MCPTT server further initiates an ad hoc group call request message to the MCPTT users of the partner MC system. The ad hoc group call request message </a:t>
            </a:r>
            <a:r>
              <a:rPr lang="en-GB" sz="1800" dirty="0">
                <a:effectLst/>
                <a:highlight>
                  <a:srgbClr val="00FF00"/>
                </a:highlight>
                <a:latin typeface="Times New Roman" panose="02020603050405020304" pitchFamily="18" charset="0"/>
                <a:ea typeface="Times New Roman" panose="02020603050405020304" pitchFamily="18" charset="0"/>
              </a:rPr>
              <a:t>is routed to the MCPTT users via the MCPTT server of the partner MC system.</a:t>
            </a:r>
            <a:endParaRPr lang="de-DE" sz="1800" dirty="0">
              <a:effectLst/>
              <a:latin typeface="Times New Roman" panose="02020603050405020304" pitchFamily="18" charset="0"/>
              <a:ea typeface="Times New Roman" panose="02020603050405020304" pitchFamily="18" charset="0"/>
            </a:endParaRPr>
          </a:p>
          <a:p>
            <a:pPr marL="523240" indent="-342900">
              <a:spcAft>
                <a:spcPts val="900"/>
              </a:spcAft>
              <a:buAutoNum type="arabicPeriod" startAt="7"/>
            </a:pPr>
            <a:r>
              <a:rPr lang="en-GB" sz="1800" dirty="0">
                <a:effectLst/>
                <a:latin typeface="Times New Roman" panose="02020603050405020304" pitchFamily="18" charset="0"/>
                <a:ea typeface="Times New Roman" panose="02020603050405020304" pitchFamily="18" charset="0"/>
              </a:rPr>
              <a:t>The receiving MCPTT clients notify their corresponding MCPTT users about the incoming ad hoc group call request with the information of the MCPTT group ID for the ad hoc group. The MCPTT users upon receipt of the invitation may accept or reject the call, and respond with the ad hoc group call response. The ad hoc group call response message is routed to the MCPTT server of the primary MC system via the MCPTT server of the partner MC system.</a:t>
            </a:r>
          </a:p>
          <a:p>
            <a:pPr marL="523240" indent="-342900">
              <a:spcAft>
                <a:spcPts val="900"/>
              </a:spcAft>
              <a:buAutoNum type="arabicPeriod" startAt="7"/>
            </a:pPr>
            <a:endParaRPr lang="en-GB" sz="1800" dirty="0">
              <a:effectLst/>
              <a:latin typeface="Times New Roman" panose="02020603050405020304" pitchFamily="18" charset="0"/>
              <a:ea typeface="Times New Roman" panose="02020603050405020304" pitchFamily="18" charset="0"/>
            </a:endParaRPr>
          </a:p>
          <a:p>
            <a:pPr marL="180340" indent="0">
              <a:spcAft>
                <a:spcPts val="900"/>
              </a:spcAft>
              <a:buNone/>
            </a:pPr>
            <a:endParaRPr lang="en-GB" sz="1800" dirty="0">
              <a:effectLst/>
              <a:latin typeface="Times New Roman" panose="02020603050405020304" pitchFamily="18" charset="0"/>
              <a:ea typeface="Times New Roman" panose="02020603050405020304" pitchFamily="18" charset="0"/>
            </a:endParaRPr>
          </a:p>
          <a:p>
            <a:pPr marL="180340" indent="0">
              <a:spcAft>
                <a:spcPts val="900"/>
              </a:spcAft>
              <a:buNone/>
            </a:pPr>
            <a:r>
              <a:rPr lang="en-GB" sz="1800" dirty="0">
                <a:effectLst/>
                <a:latin typeface="Times New Roman" panose="02020603050405020304" pitchFamily="18" charset="0"/>
                <a:ea typeface="Times New Roman" panose="02020603050405020304" pitchFamily="18" charset="0"/>
              </a:rPr>
              <a:t>Or 10.19.3.2.3</a:t>
            </a:r>
          </a:p>
          <a:p>
            <a:pPr marL="180340" marR="0" lvl="0" indent="0" algn="l" defTabSz="914400" rtl="0" eaLnBrk="0" fontAlgn="base" latinLnBrk="0" hangingPunct="0">
              <a:lnSpc>
                <a:spcPct val="100000"/>
              </a:lnSpc>
              <a:spcBef>
                <a:spcPct val="30000"/>
              </a:spcBef>
              <a:spcAft>
                <a:spcPts val="900"/>
              </a:spcAft>
              <a:buClrTx/>
              <a:buSzTx/>
              <a:buFontTx/>
              <a:buNone/>
              <a:tabLst/>
              <a:defRPr/>
            </a:pPr>
            <a:r>
              <a:rPr lang="en-GB" sz="1800" dirty="0">
                <a:effectLst/>
                <a:latin typeface="Times New Roman" panose="02020603050405020304" pitchFamily="18" charset="0"/>
                <a:ea typeface="Times New Roman" panose="02020603050405020304" pitchFamily="18" charset="0"/>
              </a:rPr>
              <a:t>NOTE 3:	The ad hoc group call request and response exchanged between MCPTT server 1 of primary MC system and MCPTT client 3/MCPTT client 4 will always traversal through the MCPTT server 2.</a:t>
            </a:r>
            <a:endParaRPr lang="de-DE" sz="1800" dirty="0">
              <a:effectLst/>
              <a:latin typeface="Times New Roman" panose="02020603050405020304" pitchFamily="18" charset="0"/>
              <a:ea typeface="Times New Roman" panose="02020603050405020304" pitchFamily="18" charset="0"/>
            </a:endParaRPr>
          </a:p>
          <a:p>
            <a:pPr marL="180340" indent="0">
              <a:spcAft>
                <a:spcPts val="900"/>
              </a:spcAft>
              <a:buNone/>
            </a:pPr>
            <a:endParaRPr lang="de-DE" sz="1800" dirty="0">
              <a:effectLst/>
              <a:latin typeface="Times New Roman" panose="02020603050405020304" pitchFamily="18" charset="0"/>
              <a:ea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599096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4672694"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pre Meeting #70 – Informal ConfCall</a:t>
            </a:r>
          </a:p>
          <a:p>
            <a:pPr eaLnBrk="1" hangingPunct="1">
              <a:defRPr/>
            </a:pPr>
            <a:r>
              <a:rPr lang="en-GB" altLang="en-US" sz="1200" b="1" dirty="0">
                <a:latin typeface="Arial "/>
              </a:rPr>
              <a:t>Dallas, US, 17</a:t>
            </a:r>
            <a:r>
              <a:rPr lang="en-GB" altLang="en-US" sz="1200" b="1" baseline="30000" dirty="0">
                <a:latin typeface="Arial "/>
              </a:rPr>
              <a:t>th</a:t>
            </a:r>
            <a:r>
              <a:rPr lang="en-GB" altLang="en-US" sz="1200" b="1" dirty="0">
                <a:latin typeface="Arial "/>
              </a:rPr>
              <a:t> – 21</a:t>
            </a:r>
            <a:r>
              <a:rPr lang="en-GB" altLang="en-US" sz="1200" b="1" baseline="30000" dirty="0">
                <a:latin typeface="Arial "/>
              </a:rPr>
              <a:t>st</a:t>
            </a:r>
            <a:r>
              <a:rPr lang="en-GB" altLang="en-US" sz="1200" b="1" dirty="0">
                <a:latin typeface="Arial "/>
              </a:rPr>
              <a:t> November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S6-255073</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93298" y="1878496"/>
            <a:ext cx="11898702" cy="2803249"/>
          </a:xfrm>
        </p:spPr>
        <p:txBody>
          <a:bodyPr anchor="t"/>
          <a:lstStyle/>
          <a:p>
            <a:pPr eaLnBrk="1" hangingPunct="1"/>
            <a:r>
              <a:rPr lang="en-GB" altLang="en-US" sz="4800" dirty="0"/>
              <a:t>Discussion Paper: </a:t>
            </a:r>
            <a:br>
              <a:rPr lang="en-GB" altLang="en-US" sz="4800" dirty="0"/>
            </a:br>
            <a:r>
              <a:rPr lang="en-GB" altLang="en-US" sz="4800" dirty="0"/>
              <a:t>Server-Server message for MCPTT and MCData</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786227" y="4979504"/>
            <a:ext cx="7886700" cy="1053963"/>
          </a:xfrm>
        </p:spPr>
        <p:txBody>
          <a:bodyPr/>
          <a:lstStyle/>
          <a:p>
            <a:pPr marL="0" indent="0" eaLnBrk="1" hangingPunct="1">
              <a:buFontTx/>
              <a:buNone/>
            </a:pPr>
            <a:r>
              <a:rPr lang="en-GB" altLang="en-US" dirty="0"/>
              <a:t>Frank Koersten, Juhee Seong, Andreas Platzer</a:t>
            </a:r>
          </a:p>
          <a:p>
            <a:pPr marL="0" indent="0" eaLnBrk="1" hangingPunct="1">
              <a:buFontTx/>
              <a:buNone/>
            </a:pPr>
            <a:r>
              <a:rPr lang="en-GB" altLang="en-US" dirty="0"/>
              <a:t>04.11.2025, BDBOS</a:t>
            </a:r>
          </a:p>
          <a:p>
            <a:pPr marL="0" indent="0" eaLnBrk="1" hangingPunct="1">
              <a:buFontTx/>
              <a:buNone/>
            </a:pP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6F250AF8-1BD3-D2B7-00A9-FEC1D0DDEB1E}"/>
              </a:ext>
            </a:extLst>
          </p:cNvPr>
          <p:cNvPicPr>
            <a:picLocks noChangeAspect="1"/>
          </p:cNvPicPr>
          <p:nvPr/>
        </p:nvPicPr>
        <p:blipFill>
          <a:blip r:embed="rId2"/>
          <a:stretch>
            <a:fillRect/>
          </a:stretch>
        </p:blipFill>
        <p:spPr>
          <a:xfrm>
            <a:off x="2654620" y="1600502"/>
            <a:ext cx="6634425" cy="4816402"/>
          </a:xfrm>
          <a:prstGeom prst="rect">
            <a:avLst/>
          </a:prstGeom>
        </p:spPr>
      </p:pic>
      <p:sp>
        <p:nvSpPr>
          <p:cNvPr id="2" name="Titel 1">
            <a:extLst>
              <a:ext uri="{FF2B5EF4-FFF2-40B4-BE49-F238E27FC236}">
                <a16:creationId xmlns:a16="http://schemas.microsoft.com/office/drawing/2014/main" id="{49044137-EB8B-F314-87F4-C1AD0A60F32A}"/>
              </a:ext>
            </a:extLst>
          </p:cNvPr>
          <p:cNvSpPr>
            <a:spLocks noGrp="1"/>
          </p:cNvSpPr>
          <p:nvPr>
            <p:ph type="title"/>
          </p:nvPr>
        </p:nvSpPr>
        <p:spPr/>
        <p:txBody>
          <a:bodyPr/>
          <a:lstStyle/>
          <a:p>
            <a:r>
              <a:rPr lang="en-GB" dirty="0"/>
              <a:t>Current behaviour Server-Server		2/2</a:t>
            </a:r>
          </a:p>
        </p:txBody>
      </p:sp>
      <p:sp>
        <p:nvSpPr>
          <p:cNvPr id="4" name="Content Placeholder 2">
            <a:extLst>
              <a:ext uri="{FF2B5EF4-FFF2-40B4-BE49-F238E27FC236}">
                <a16:creationId xmlns:a16="http://schemas.microsoft.com/office/drawing/2014/main" id="{EFDCFC4E-F378-E568-4AD0-E56B41D7036E}"/>
              </a:ext>
            </a:extLst>
          </p:cNvPr>
          <p:cNvSpPr>
            <a:spLocks noGrp="1"/>
          </p:cNvSpPr>
          <p:nvPr>
            <p:ph idx="1"/>
          </p:nvPr>
        </p:nvSpPr>
        <p:spPr>
          <a:xfrm>
            <a:off x="495300" y="1362043"/>
            <a:ext cx="10515600" cy="4278589"/>
          </a:xfrm>
        </p:spPr>
        <p:txBody>
          <a:bodyPr/>
          <a:lstStyle/>
          <a:p>
            <a:r>
              <a:rPr lang="en-US" altLang="en-US" u="sng" dirty="0"/>
              <a:t>TS 23.379, </a:t>
            </a:r>
            <a:r>
              <a:rPr lang="en-GB" sz="1400" b="1" dirty="0">
                <a:effectLst/>
                <a:latin typeface="Arial" panose="020B0604020202020204" pitchFamily="34" charset="0"/>
                <a:cs typeface="Times New Roman" panose="02020603050405020304" pitchFamily="18" charset="0"/>
              </a:rPr>
              <a:t>10.6.2.4.1 Group call for non-broadcast temporary groups across multiple MCPTT systems</a:t>
            </a:r>
            <a:endParaRPr lang="de-DE" sz="1400" b="1" dirty="0">
              <a:effectLst/>
              <a:latin typeface="Arial" panose="020B0604020202020204" pitchFamily="34" charset="0"/>
              <a:cs typeface="Times New Roman" panose="02020603050405020304" pitchFamily="18" charset="0"/>
            </a:endParaRPr>
          </a:p>
          <a:p>
            <a:endParaRPr lang="en-US" altLang="en-US" u="sng" dirty="0"/>
          </a:p>
        </p:txBody>
      </p:sp>
      <p:sp>
        <p:nvSpPr>
          <p:cNvPr id="6" name="Rechteck 5">
            <a:extLst>
              <a:ext uri="{FF2B5EF4-FFF2-40B4-BE49-F238E27FC236}">
                <a16:creationId xmlns:a16="http://schemas.microsoft.com/office/drawing/2014/main" id="{3E68F740-EC18-1B5B-D692-F6D14967BA99}"/>
              </a:ext>
            </a:extLst>
          </p:cNvPr>
          <p:cNvSpPr/>
          <p:nvPr/>
        </p:nvSpPr>
        <p:spPr>
          <a:xfrm>
            <a:off x="7900137" y="4182981"/>
            <a:ext cx="1388908" cy="725449"/>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7" name="Rechteck 6">
            <a:extLst>
              <a:ext uri="{FF2B5EF4-FFF2-40B4-BE49-F238E27FC236}">
                <a16:creationId xmlns:a16="http://schemas.microsoft.com/office/drawing/2014/main" id="{DF82E0D5-17A0-D0AD-F62A-CD8CF15AB07B}"/>
              </a:ext>
            </a:extLst>
          </p:cNvPr>
          <p:cNvSpPr/>
          <p:nvPr/>
        </p:nvSpPr>
        <p:spPr>
          <a:xfrm>
            <a:off x="7900137" y="1929147"/>
            <a:ext cx="1388908" cy="658778"/>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Tree>
    <p:extLst>
      <p:ext uri="{BB962C8B-B14F-4D97-AF65-F5344CB8AC3E}">
        <p14:creationId xmlns:p14="http://schemas.microsoft.com/office/powerpoint/2010/main" val="1946560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Status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98373"/>
            <a:ext cx="10515600" cy="4278589"/>
          </a:xfrm>
        </p:spPr>
        <p:txBody>
          <a:bodyPr/>
          <a:lstStyle/>
          <a:p>
            <a:r>
              <a:rPr lang="en-US" altLang="en-US" dirty="0"/>
              <a:t> At SA6#69, Wuhan 4 CRs were agreed to resolve Editor’s Note on server-to-server messages.</a:t>
            </a:r>
          </a:p>
          <a:p>
            <a:pPr lvl="1"/>
            <a:r>
              <a:rPr lang="en-US" altLang="en-US" dirty="0"/>
              <a:t>S6-254431 (Rel-18) and S6-254432 (Rel-19) for MCPTT and</a:t>
            </a:r>
          </a:p>
          <a:p>
            <a:pPr lvl="1"/>
            <a:r>
              <a:rPr lang="en-US" altLang="en-US" dirty="0"/>
              <a:t>S6-254429 (Rel-18) and S6-254430 (Rel-19) for MCData</a:t>
            </a:r>
          </a:p>
          <a:p>
            <a:pPr marL="457200" lvl="1" indent="0">
              <a:buNone/>
            </a:pPr>
            <a:endParaRPr lang="en-US" altLang="en-US" dirty="0"/>
          </a:p>
          <a:p>
            <a:r>
              <a:rPr lang="en-US" altLang="en-US" dirty="0"/>
              <a:t> In all 4 CRs the Editor’s Note was formally resolved (but not technically) to the following:</a:t>
            </a:r>
          </a:p>
          <a:p>
            <a:pPr marL="0" indent="0">
              <a:buNone/>
            </a:pPr>
            <a:endParaRPr lang="en-US" altLang="en-US" dirty="0"/>
          </a:p>
          <a:p>
            <a:pPr marL="457200" lvl="1" indent="0">
              <a:buNone/>
            </a:pPr>
            <a:r>
              <a:rPr lang="en-US" altLang="en-US" dirty="0"/>
              <a:t>NOTE:	Whether the server-to-server message is needed in a call request is </a:t>
            </a:r>
            <a:r>
              <a:rPr lang="en-US" altLang="en-US" b="1" dirty="0"/>
              <a:t>out of scope of the present document</a:t>
            </a:r>
            <a:r>
              <a:rPr lang="en-US" altLang="en-US" dirty="0"/>
              <a:t>.</a:t>
            </a:r>
          </a:p>
          <a:p>
            <a:pPr marL="0" indent="0">
              <a:buNone/>
            </a:pPr>
            <a:endParaRPr lang="en-US" altLang="en-US" u="sng" dirty="0"/>
          </a:p>
          <a:p>
            <a:pPr marL="457200" lvl="1" indent="0">
              <a:buNone/>
            </a:pPr>
            <a:endParaRPr lang="en-US" altLang="en-US" u="sng" dirty="0"/>
          </a:p>
          <a:p>
            <a:pPr marL="457200" lvl="1" indent="0">
              <a:buNone/>
            </a:pPr>
            <a:endParaRPr lang="en-US" altLang="en-US" u="sng" dirty="0"/>
          </a:p>
          <a:p>
            <a:pPr marL="457200" lvl="1" indent="0">
              <a:buNone/>
            </a:pPr>
            <a:endParaRPr lang="en-US" altLang="en-US" u="sng" dirty="0"/>
          </a:p>
          <a:p>
            <a:pPr marL="457200" lvl="1" indent="0">
              <a:buNone/>
            </a:pPr>
            <a:endParaRPr lang="en-US" altLang="en-US" u="sng"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DB6F728B-24AD-244B-4989-E9272027E367}"/>
              </a:ext>
            </a:extLst>
          </p:cNvPr>
          <p:cNvPicPr>
            <a:picLocks noChangeAspect="1"/>
          </p:cNvPicPr>
          <p:nvPr/>
        </p:nvPicPr>
        <p:blipFill>
          <a:blip r:embed="rId3"/>
          <a:stretch>
            <a:fillRect/>
          </a:stretch>
        </p:blipFill>
        <p:spPr>
          <a:xfrm>
            <a:off x="929597" y="1929147"/>
            <a:ext cx="9640939" cy="4487757"/>
          </a:xfrm>
          <a:prstGeom prst="rect">
            <a:avLst/>
          </a:prstGeom>
        </p:spPr>
      </p:pic>
      <p:sp>
        <p:nvSpPr>
          <p:cNvPr id="2" name="Titel 1">
            <a:extLst>
              <a:ext uri="{FF2B5EF4-FFF2-40B4-BE49-F238E27FC236}">
                <a16:creationId xmlns:a16="http://schemas.microsoft.com/office/drawing/2014/main" id="{49044137-EB8B-F314-87F4-C1AD0A60F32A}"/>
              </a:ext>
            </a:extLst>
          </p:cNvPr>
          <p:cNvSpPr>
            <a:spLocks noGrp="1"/>
          </p:cNvSpPr>
          <p:nvPr>
            <p:ph type="title"/>
          </p:nvPr>
        </p:nvSpPr>
        <p:spPr/>
        <p:txBody>
          <a:bodyPr/>
          <a:lstStyle/>
          <a:p>
            <a:r>
              <a:rPr lang="en-GB" dirty="0"/>
              <a:t>Current description in ad hoc calls 1/2</a:t>
            </a:r>
          </a:p>
        </p:txBody>
      </p:sp>
      <p:sp>
        <p:nvSpPr>
          <p:cNvPr id="4" name="Content Placeholder 2">
            <a:extLst>
              <a:ext uri="{FF2B5EF4-FFF2-40B4-BE49-F238E27FC236}">
                <a16:creationId xmlns:a16="http://schemas.microsoft.com/office/drawing/2014/main" id="{EFDCFC4E-F378-E568-4AD0-E56B41D7036E}"/>
              </a:ext>
            </a:extLst>
          </p:cNvPr>
          <p:cNvSpPr>
            <a:spLocks noGrp="1"/>
          </p:cNvSpPr>
          <p:nvPr>
            <p:ph idx="1"/>
          </p:nvPr>
        </p:nvSpPr>
        <p:spPr>
          <a:xfrm>
            <a:off x="495300" y="1362043"/>
            <a:ext cx="10515600" cy="4278589"/>
          </a:xfrm>
        </p:spPr>
        <p:txBody>
          <a:bodyPr/>
          <a:lstStyle/>
          <a:p>
            <a:r>
              <a:rPr lang="en-US" altLang="en-US" u="sng" dirty="0"/>
              <a:t>TS 23.379, 10.19.3.2.1	Procedure for ad hoc group call setup … </a:t>
            </a:r>
          </a:p>
        </p:txBody>
      </p:sp>
      <p:sp>
        <p:nvSpPr>
          <p:cNvPr id="6" name="Rechteck 5">
            <a:extLst>
              <a:ext uri="{FF2B5EF4-FFF2-40B4-BE49-F238E27FC236}">
                <a16:creationId xmlns:a16="http://schemas.microsoft.com/office/drawing/2014/main" id="{3E68F740-EC18-1B5B-D692-F6D14967BA99}"/>
              </a:ext>
            </a:extLst>
          </p:cNvPr>
          <p:cNvSpPr/>
          <p:nvPr/>
        </p:nvSpPr>
        <p:spPr>
          <a:xfrm>
            <a:off x="3899140" y="4444401"/>
            <a:ext cx="6012611" cy="719162"/>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7" name="Rechteck 6">
            <a:extLst>
              <a:ext uri="{FF2B5EF4-FFF2-40B4-BE49-F238E27FC236}">
                <a16:creationId xmlns:a16="http://schemas.microsoft.com/office/drawing/2014/main" id="{DF82E0D5-17A0-D0AD-F62A-CD8CF15AB07B}"/>
              </a:ext>
            </a:extLst>
          </p:cNvPr>
          <p:cNvSpPr/>
          <p:nvPr/>
        </p:nvSpPr>
        <p:spPr>
          <a:xfrm>
            <a:off x="7218649" y="1851420"/>
            <a:ext cx="1450898" cy="719162"/>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Tree>
    <p:extLst>
      <p:ext uri="{BB962C8B-B14F-4D97-AF65-F5344CB8AC3E}">
        <p14:creationId xmlns:p14="http://schemas.microsoft.com/office/powerpoint/2010/main" val="2189581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1F2FA-8C0D-29CE-743B-1749CC6309A1}"/>
              </a:ext>
            </a:extLst>
          </p:cNvPr>
          <p:cNvSpPr>
            <a:spLocks noGrp="1"/>
          </p:cNvSpPr>
          <p:nvPr>
            <p:ph type="title"/>
          </p:nvPr>
        </p:nvSpPr>
        <p:spPr/>
        <p:txBody>
          <a:bodyPr/>
          <a:lstStyle/>
          <a:p>
            <a:r>
              <a:rPr lang="en-GB" dirty="0"/>
              <a:t>Current description in ad hoc calls 2/2</a:t>
            </a:r>
            <a:endParaRPr lang="de-DE" dirty="0"/>
          </a:p>
        </p:txBody>
      </p:sp>
      <p:sp>
        <p:nvSpPr>
          <p:cNvPr id="3" name="Inhaltsplatzhalter 2">
            <a:extLst>
              <a:ext uri="{FF2B5EF4-FFF2-40B4-BE49-F238E27FC236}">
                <a16:creationId xmlns:a16="http://schemas.microsoft.com/office/drawing/2014/main" id="{99179590-7781-F0A1-A601-ECFD27213B30}"/>
              </a:ext>
            </a:extLst>
          </p:cNvPr>
          <p:cNvSpPr>
            <a:spLocks noGrp="1"/>
          </p:cNvSpPr>
          <p:nvPr>
            <p:ph idx="1"/>
          </p:nvPr>
        </p:nvSpPr>
        <p:spPr/>
        <p:txBody>
          <a:bodyPr/>
          <a:lstStyle/>
          <a:p>
            <a:r>
              <a:rPr lang="de-DE" dirty="0"/>
              <a:t> Ad hoc GC </a:t>
            </a:r>
            <a:r>
              <a:rPr lang="de-DE" dirty="0" err="1"/>
              <a:t>procedures</a:t>
            </a:r>
            <a:r>
              <a:rPr lang="de-DE" dirty="0"/>
              <a:t> in TS 23.379; 10.19.3.2 and TS 23.282; 7.17.3.2 </a:t>
            </a:r>
            <a:r>
              <a:rPr lang="de-DE" dirty="0" err="1"/>
              <a:t>describe</a:t>
            </a:r>
            <a:r>
              <a:rPr lang="de-DE" dirty="0"/>
              <a:t> server-server </a:t>
            </a:r>
            <a:r>
              <a:rPr lang="de-DE" dirty="0" err="1"/>
              <a:t>messages</a:t>
            </a:r>
            <a:r>
              <a:rPr lang="de-DE" dirty="0"/>
              <a:t> in </a:t>
            </a:r>
            <a:r>
              <a:rPr lang="de-DE" dirty="0" err="1"/>
              <a:t>the</a:t>
            </a:r>
            <a:r>
              <a:rPr lang="de-DE" dirty="0"/>
              <a:t> </a:t>
            </a:r>
            <a:r>
              <a:rPr lang="de-DE" dirty="0" err="1"/>
              <a:t>text</a:t>
            </a:r>
            <a:r>
              <a:rPr lang="de-DE" dirty="0"/>
              <a:t>, but not </a:t>
            </a:r>
            <a:r>
              <a:rPr lang="de-DE" dirty="0" err="1"/>
              <a:t>clearly</a:t>
            </a:r>
            <a:r>
              <a:rPr lang="de-DE" dirty="0"/>
              <a:t>, </a:t>
            </a:r>
            <a:r>
              <a:rPr lang="de-DE" dirty="0" err="1"/>
              <a:t>the</a:t>
            </a:r>
            <a:r>
              <a:rPr lang="de-DE" dirty="0"/>
              <a:t> server-server </a:t>
            </a:r>
            <a:r>
              <a:rPr lang="de-DE" dirty="0" err="1"/>
              <a:t>steps</a:t>
            </a:r>
            <a:r>
              <a:rPr lang="de-DE" dirty="0"/>
              <a:t> </a:t>
            </a:r>
            <a:r>
              <a:rPr lang="de-DE" dirty="0" err="1"/>
              <a:t>are</a:t>
            </a:r>
            <a:r>
              <a:rPr lang="de-DE" dirty="0"/>
              <a:t> </a:t>
            </a:r>
            <a:r>
              <a:rPr lang="de-DE" dirty="0" err="1"/>
              <a:t>missing</a:t>
            </a:r>
            <a:r>
              <a:rPr lang="de-DE" dirty="0"/>
              <a:t> in </a:t>
            </a:r>
            <a:r>
              <a:rPr lang="de-DE" dirty="0" err="1"/>
              <a:t>the</a:t>
            </a:r>
            <a:r>
              <a:rPr lang="de-DE" dirty="0"/>
              <a:t> </a:t>
            </a:r>
            <a:r>
              <a:rPr lang="de-DE" dirty="0" err="1"/>
              <a:t>figures</a:t>
            </a:r>
            <a:endParaRPr lang="de-DE" dirty="0"/>
          </a:p>
          <a:p>
            <a:r>
              <a:rPr lang="de-DE" dirty="0"/>
              <a:t> </a:t>
            </a:r>
            <a:r>
              <a:rPr lang="de-DE" dirty="0" err="1"/>
              <a:t>it</a:t>
            </a:r>
            <a:r>
              <a:rPr lang="de-DE" dirty="0"/>
              <a:t> </a:t>
            </a:r>
            <a:r>
              <a:rPr lang="de-DE" dirty="0" err="1"/>
              <a:t>is</a:t>
            </a:r>
            <a:r>
              <a:rPr lang="de-DE" dirty="0"/>
              <a:t> </a:t>
            </a:r>
            <a:r>
              <a:rPr lang="de-DE" dirty="0" err="1"/>
              <a:t>required</a:t>
            </a:r>
            <a:r>
              <a:rPr lang="de-DE" dirty="0"/>
              <a:t> </a:t>
            </a:r>
            <a:r>
              <a:rPr lang="de-DE" dirty="0" err="1"/>
              <a:t>to</a:t>
            </a:r>
            <a:r>
              <a:rPr lang="de-DE" dirty="0"/>
              <a:t> </a:t>
            </a:r>
            <a:r>
              <a:rPr lang="de-DE" dirty="0" err="1"/>
              <a:t>show</a:t>
            </a:r>
            <a:r>
              <a:rPr lang="de-DE" dirty="0"/>
              <a:t> </a:t>
            </a:r>
            <a:r>
              <a:rPr lang="de-DE" dirty="0" err="1"/>
              <a:t>the</a:t>
            </a:r>
            <a:r>
              <a:rPr lang="de-DE" dirty="0"/>
              <a:t> </a:t>
            </a:r>
            <a:r>
              <a:rPr lang="de-DE" dirty="0" err="1"/>
              <a:t>actual</a:t>
            </a:r>
            <a:r>
              <a:rPr lang="de-DE" dirty="0"/>
              <a:t> </a:t>
            </a:r>
            <a:r>
              <a:rPr lang="de-DE" dirty="0" err="1"/>
              <a:t>steps</a:t>
            </a:r>
            <a:r>
              <a:rPr lang="de-DE" dirty="0"/>
              <a:t> </a:t>
            </a:r>
            <a:r>
              <a:rPr lang="de-DE" dirty="0" err="1"/>
              <a:t>more</a:t>
            </a:r>
            <a:r>
              <a:rPr lang="de-DE" dirty="0"/>
              <a:t> in </a:t>
            </a:r>
            <a:r>
              <a:rPr lang="de-DE" dirty="0" err="1"/>
              <a:t>detail</a:t>
            </a:r>
            <a:r>
              <a:rPr lang="de-DE" dirty="0"/>
              <a:t> (in </a:t>
            </a:r>
            <a:r>
              <a:rPr lang="de-DE" dirty="0" err="1"/>
              <a:t>figures</a:t>
            </a:r>
            <a:r>
              <a:rPr lang="de-DE" dirty="0"/>
              <a:t> and </a:t>
            </a:r>
            <a:r>
              <a:rPr lang="de-DE" dirty="0" err="1"/>
              <a:t>procedure</a:t>
            </a:r>
            <a:r>
              <a:rPr lang="de-DE" dirty="0"/>
              <a:t> </a:t>
            </a:r>
            <a:r>
              <a:rPr lang="de-DE" dirty="0" err="1"/>
              <a:t>steps</a:t>
            </a:r>
            <a:r>
              <a:rPr lang="de-DE" dirty="0"/>
              <a:t>)</a:t>
            </a:r>
          </a:p>
          <a:p>
            <a:r>
              <a:rPr lang="de-DE" dirty="0"/>
              <a:t> </a:t>
            </a:r>
            <a:r>
              <a:rPr lang="de-DE" dirty="0" err="1"/>
              <a:t>the</a:t>
            </a:r>
            <a:r>
              <a:rPr lang="de-DE" dirty="0"/>
              <a:t> </a:t>
            </a:r>
            <a:r>
              <a:rPr lang="de-DE" dirty="0" err="1"/>
              <a:t>server</a:t>
            </a:r>
            <a:r>
              <a:rPr lang="de-DE" dirty="0"/>
              <a:t> - </a:t>
            </a:r>
            <a:r>
              <a:rPr lang="de-DE" dirty="0" err="1"/>
              <a:t>server</a:t>
            </a:r>
            <a:r>
              <a:rPr lang="de-DE" dirty="0"/>
              <a:t> </a:t>
            </a:r>
            <a:r>
              <a:rPr lang="de-DE" dirty="0" err="1"/>
              <a:t>information</a:t>
            </a:r>
            <a:r>
              <a:rPr lang="de-DE" dirty="0"/>
              <a:t> </a:t>
            </a:r>
            <a:r>
              <a:rPr lang="de-DE" dirty="0" err="1"/>
              <a:t>flows</a:t>
            </a:r>
            <a:r>
              <a:rPr lang="de-DE" dirty="0"/>
              <a:t> in TS 23.379; 10.19.2 and TS 23.282; 10.17.2 </a:t>
            </a:r>
            <a:r>
              <a:rPr lang="de-DE" dirty="0" err="1"/>
              <a:t>shall</a:t>
            </a:r>
            <a:r>
              <a:rPr lang="de-DE" dirty="0"/>
              <a:t> not </a:t>
            </a:r>
            <a:r>
              <a:rPr lang="de-DE" dirty="0" err="1"/>
              <a:t>be</a:t>
            </a:r>
            <a:r>
              <a:rPr lang="de-DE" dirty="0"/>
              <a:t> </a:t>
            </a:r>
            <a:r>
              <a:rPr lang="de-DE" dirty="0" err="1"/>
              <a:t>deleted</a:t>
            </a:r>
            <a:r>
              <a:rPr lang="de-DE" dirty="0"/>
              <a:t> </a:t>
            </a:r>
          </a:p>
        </p:txBody>
      </p:sp>
    </p:spTree>
    <p:extLst>
      <p:ext uri="{BB962C8B-B14F-4D97-AF65-F5344CB8AC3E}">
        <p14:creationId xmlns:p14="http://schemas.microsoft.com/office/powerpoint/2010/main" val="20049671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44137-EB8B-F314-87F4-C1AD0A60F32A}"/>
              </a:ext>
            </a:extLst>
          </p:cNvPr>
          <p:cNvSpPr>
            <a:spLocks noGrp="1"/>
          </p:cNvSpPr>
          <p:nvPr>
            <p:ph type="title"/>
          </p:nvPr>
        </p:nvSpPr>
        <p:spPr/>
        <p:txBody>
          <a:bodyPr/>
          <a:lstStyle/>
          <a:p>
            <a:r>
              <a:rPr lang="en-GB" dirty="0"/>
              <a:t>BDBOS proposal in ad hoc calls</a:t>
            </a:r>
          </a:p>
        </p:txBody>
      </p:sp>
      <p:sp>
        <p:nvSpPr>
          <p:cNvPr id="4" name="Content Placeholder 2">
            <a:extLst>
              <a:ext uri="{FF2B5EF4-FFF2-40B4-BE49-F238E27FC236}">
                <a16:creationId xmlns:a16="http://schemas.microsoft.com/office/drawing/2014/main" id="{EFDCFC4E-F378-E568-4AD0-E56B41D7036E}"/>
              </a:ext>
            </a:extLst>
          </p:cNvPr>
          <p:cNvSpPr>
            <a:spLocks noGrp="1"/>
          </p:cNvSpPr>
          <p:nvPr>
            <p:ph idx="1"/>
          </p:nvPr>
        </p:nvSpPr>
        <p:spPr>
          <a:xfrm>
            <a:off x="495300" y="1362043"/>
            <a:ext cx="10515600" cy="4278589"/>
          </a:xfrm>
        </p:spPr>
        <p:txBody>
          <a:bodyPr/>
          <a:lstStyle/>
          <a:p>
            <a:r>
              <a:rPr lang="en-US" altLang="en-US" u="sng" dirty="0"/>
              <a:t>TS 23.379, 10.19.3.2.1	Procedure for ad hoc group call setup … </a:t>
            </a:r>
          </a:p>
        </p:txBody>
      </p:sp>
      <p:graphicFrame>
        <p:nvGraphicFramePr>
          <p:cNvPr id="3" name="Objekt 2">
            <a:extLst>
              <a:ext uri="{FF2B5EF4-FFF2-40B4-BE49-F238E27FC236}">
                <a16:creationId xmlns:a16="http://schemas.microsoft.com/office/drawing/2014/main" id="{2369BD31-1377-D190-8086-B4BE7C13D0F1}"/>
              </a:ext>
            </a:extLst>
          </p:cNvPr>
          <p:cNvGraphicFramePr>
            <a:graphicFrameLocks noChangeAspect="1"/>
          </p:cNvGraphicFramePr>
          <p:nvPr>
            <p:extLst>
              <p:ext uri="{D42A27DB-BD31-4B8C-83A1-F6EECF244321}">
                <p14:modId xmlns:p14="http://schemas.microsoft.com/office/powerpoint/2010/main" val="2028662732"/>
              </p:ext>
            </p:extLst>
          </p:nvPr>
        </p:nvGraphicFramePr>
        <p:xfrm>
          <a:off x="1414098" y="1832740"/>
          <a:ext cx="8715305" cy="4584164"/>
        </p:xfrm>
        <a:graphic>
          <a:graphicData uri="http://schemas.openxmlformats.org/presentationml/2006/ole">
            <mc:AlternateContent xmlns:mc="http://schemas.openxmlformats.org/markup-compatibility/2006">
              <mc:Choice xmlns:v="urn:schemas-microsoft-com:vml" Requires="v">
                <p:oleObj name="Visio" r:id="rId3" imgW="7696440" imgH="4048181" progId="Visio.Drawing.15">
                  <p:embed/>
                </p:oleObj>
              </mc:Choice>
              <mc:Fallback>
                <p:oleObj name="Visio" r:id="rId3" imgW="7696440" imgH="4048181" progId="Visio.Drawing.15">
                  <p:embed/>
                  <p:pic>
                    <p:nvPicPr>
                      <p:cNvPr id="0" name=""/>
                      <p:cNvPicPr/>
                      <p:nvPr/>
                    </p:nvPicPr>
                    <p:blipFill>
                      <a:blip r:embed="rId4"/>
                      <a:stretch>
                        <a:fillRect/>
                      </a:stretch>
                    </p:blipFill>
                    <p:spPr>
                      <a:xfrm>
                        <a:off x="1414098" y="1832740"/>
                        <a:ext cx="8715305" cy="4584164"/>
                      </a:xfrm>
                      <a:prstGeom prst="rect">
                        <a:avLst/>
                      </a:prstGeom>
                    </p:spPr>
                  </p:pic>
                </p:oleObj>
              </mc:Fallback>
            </mc:AlternateContent>
          </a:graphicData>
        </a:graphic>
      </p:graphicFrame>
      <p:sp>
        <p:nvSpPr>
          <p:cNvPr id="5" name="Rechteck 4">
            <a:extLst>
              <a:ext uri="{FF2B5EF4-FFF2-40B4-BE49-F238E27FC236}">
                <a16:creationId xmlns:a16="http://schemas.microsoft.com/office/drawing/2014/main" id="{792CD065-32FF-CB59-899E-90639338490F}"/>
              </a:ext>
            </a:extLst>
          </p:cNvPr>
          <p:cNvSpPr/>
          <p:nvPr/>
        </p:nvSpPr>
        <p:spPr>
          <a:xfrm>
            <a:off x="7138137" y="1808182"/>
            <a:ext cx="1301013" cy="576243"/>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Tree>
    <p:extLst>
      <p:ext uri="{BB962C8B-B14F-4D97-AF65-F5344CB8AC3E}">
        <p14:creationId xmlns:p14="http://schemas.microsoft.com/office/powerpoint/2010/main" val="2863477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1F2FA-8C0D-29CE-743B-1749CC6309A1}"/>
              </a:ext>
            </a:extLst>
          </p:cNvPr>
          <p:cNvSpPr>
            <a:spLocks noGrp="1"/>
          </p:cNvSpPr>
          <p:nvPr>
            <p:ph type="title"/>
          </p:nvPr>
        </p:nvSpPr>
        <p:spPr/>
        <p:txBody>
          <a:bodyPr/>
          <a:lstStyle/>
          <a:p>
            <a:r>
              <a:rPr lang="de-DE" dirty="0" err="1"/>
              <a:t>Reasons</a:t>
            </a:r>
            <a:r>
              <a:rPr lang="de-DE" dirty="0"/>
              <a:t> </a:t>
            </a:r>
            <a:r>
              <a:rPr lang="de-DE" dirty="0" err="1"/>
              <a:t>for</a:t>
            </a:r>
            <a:r>
              <a:rPr lang="de-DE" dirty="0"/>
              <a:t> </a:t>
            </a:r>
            <a:r>
              <a:rPr lang="de-DE" dirty="0" err="1"/>
              <a:t>requirements</a:t>
            </a:r>
            <a:endParaRPr lang="de-DE" dirty="0"/>
          </a:p>
        </p:txBody>
      </p:sp>
      <p:sp>
        <p:nvSpPr>
          <p:cNvPr id="3" name="Inhaltsplatzhalter 2">
            <a:extLst>
              <a:ext uri="{FF2B5EF4-FFF2-40B4-BE49-F238E27FC236}">
                <a16:creationId xmlns:a16="http://schemas.microsoft.com/office/drawing/2014/main" id="{99179590-7781-F0A1-A601-ECFD27213B30}"/>
              </a:ext>
            </a:extLst>
          </p:cNvPr>
          <p:cNvSpPr>
            <a:spLocks noGrp="1"/>
          </p:cNvSpPr>
          <p:nvPr>
            <p:ph idx="1"/>
          </p:nvPr>
        </p:nvSpPr>
        <p:spPr/>
        <p:txBody>
          <a:bodyPr/>
          <a:lstStyle/>
          <a:p>
            <a:r>
              <a:rPr lang="de-DE" dirty="0"/>
              <a:t> </a:t>
            </a:r>
            <a:r>
              <a:rPr lang="de-DE" dirty="0" err="1"/>
              <a:t>each</a:t>
            </a:r>
            <a:r>
              <a:rPr lang="de-DE" dirty="0"/>
              <a:t> SIP-Session </a:t>
            </a:r>
            <a:r>
              <a:rPr lang="de-DE" dirty="0" err="1"/>
              <a:t>between</a:t>
            </a:r>
            <a:r>
              <a:rPr lang="de-DE" dirty="0"/>
              <a:t> 2 </a:t>
            </a:r>
            <a:r>
              <a:rPr lang="de-DE" dirty="0" err="1"/>
              <a:t>or</a:t>
            </a:r>
            <a:r>
              <a:rPr lang="de-DE" dirty="0"/>
              <a:t> </a:t>
            </a:r>
            <a:r>
              <a:rPr lang="de-DE" dirty="0" err="1"/>
              <a:t>more</a:t>
            </a:r>
            <a:r>
              <a:rPr lang="de-DE" dirty="0"/>
              <a:t> </a:t>
            </a:r>
            <a:r>
              <a:rPr lang="de-DE" dirty="0" err="1"/>
              <a:t>users</a:t>
            </a:r>
            <a:r>
              <a:rPr lang="de-DE" dirty="0"/>
              <a:t> </a:t>
            </a:r>
            <a:r>
              <a:rPr lang="de-DE" dirty="0" err="1"/>
              <a:t>always</a:t>
            </a:r>
            <a:r>
              <a:rPr lang="de-DE" dirty="0"/>
              <a:t> </a:t>
            </a:r>
            <a:r>
              <a:rPr lang="de-DE" dirty="0" err="1"/>
              <a:t>require</a:t>
            </a:r>
            <a:r>
              <a:rPr lang="de-DE" dirty="0"/>
              <a:t> a server-server (S-CSCF &lt;-&gt; S-CSCF) </a:t>
            </a:r>
            <a:r>
              <a:rPr lang="de-DE" dirty="0" err="1"/>
              <a:t>communication</a:t>
            </a:r>
            <a:r>
              <a:rPr lang="de-DE" dirty="0"/>
              <a:t> (IMS TS 23.228; 5.4.0)</a:t>
            </a:r>
          </a:p>
          <a:p>
            <a:r>
              <a:rPr lang="de-DE" dirty="0"/>
              <a:t> </a:t>
            </a:r>
            <a:r>
              <a:rPr lang="de-DE" dirty="0" err="1"/>
              <a:t>enhancement</a:t>
            </a:r>
            <a:r>
              <a:rPr lang="de-DE" dirty="0"/>
              <a:t> </a:t>
            </a:r>
            <a:r>
              <a:rPr lang="de-DE" dirty="0" err="1"/>
              <a:t>for</a:t>
            </a:r>
            <a:r>
              <a:rPr lang="de-DE" dirty="0"/>
              <a:t> </a:t>
            </a:r>
            <a:r>
              <a:rPr lang="de-DE" dirty="0" err="1"/>
              <a:t>readers</a:t>
            </a:r>
            <a:r>
              <a:rPr lang="de-DE" dirty="0"/>
              <a:t> </a:t>
            </a:r>
            <a:r>
              <a:rPr lang="de-DE" dirty="0" err="1"/>
              <a:t>undestanding</a:t>
            </a:r>
            <a:r>
              <a:rPr lang="de-DE" dirty="0"/>
              <a:t> </a:t>
            </a:r>
            <a:r>
              <a:rPr lang="de-DE" dirty="0" err="1"/>
              <a:t>of</a:t>
            </a:r>
            <a:r>
              <a:rPr lang="de-DE" dirty="0"/>
              <a:t> </a:t>
            </a:r>
            <a:r>
              <a:rPr lang="de-DE" dirty="0" err="1"/>
              <a:t>stage</a:t>
            </a:r>
            <a:r>
              <a:rPr lang="de-DE" dirty="0"/>
              <a:t> 2 </a:t>
            </a:r>
            <a:r>
              <a:rPr lang="de-DE" dirty="0" err="1"/>
              <a:t>architecture</a:t>
            </a:r>
            <a:r>
              <a:rPr lang="de-DE" dirty="0"/>
              <a:t> </a:t>
            </a:r>
            <a:r>
              <a:rPr lang="de-DE" dirty="0" err="1"/>
              <a:t>documents</a:t>
            </a:r>
            <a:r>
              <a:rPr lang="de-DE" dirty="0"/>
              <a:t> </a:t>
            </a:r>
            <a:r>
              <a:rPr lang="de-DE" dirty="0" err="1"/>
              <a:t>required</a:t>
            </a:r>
            <a:endParaRPr lang="de-DE" dirty="0"/>
          </a:p>
          <a:p>
            <a:r>
              <a:rPr lang="de-DE" dirty="0"/>
              <a:t> a </a:t>
            </a:r>
            <a:r>
              <a:rPr lang="de-DE" dirty="0" err="1"/>
              <a:t>clarified</a:t>
            </a:r>
            <a:r>
              <a:rPr lang="de-DE" dirty="0"/>
              <a:t> </a:t>
            </a:r>
            <a:r>
              <a:rPr lang="de-DE" dirty="0" err="1"/>
              <a:t>depiction</a:t>
            </a:r>
            <a:r>
              <a:rPr lang="de-DE" dirty="0"/>
              <a:t> </a:t>
            </a:r>
            <a:r>
              <a:rPr lang="de-DE" dirty="0" err="1"/>
              <a:t>is</a:t>
            </a:r>
            <a:r>
              <a:rPr lang="de-DE" dirty="0"/>
              <a:t> </a:t>
            </a:r>
            <a:r>
              <a:rPr lang="de-DE" dirty="0" err="1"/>
              <a:t>required</a:t>
            </a:r>
            <a:r>
              <a:rPr lang="de-DE" dirty="0"/>
              <a:t> </a:t>
            </a:r>
            <a:r>
              <a:rPr lang="de-DE" dirty="0" err="1"/>
              <a:t>for</a:t>
            </a:r>
            <a:r>
              <a:rPr lang="de-DE" dirty="0"/>
              <a:t> </a:t>
            </a:r>
            <a:r>
              <a:rPr lang="de-DE" dirty="0" err="1"/>
              <a:t>future</a:t>
            </a:r>
            <a:r>
              <a:rPr lang="de-DE" dirty="0"/>
              <a:t> EU </a:t>
            </a:r>
            <a:r>
              <a:rPr lang="de-DE" dirty="0" err="1"/>
              <a:t>server</a:t>
            </a:r>
            <a:r>
              <a:rPr lang="de-DE" dirty="0"/>
              <a:t> </a:t>
            </a:r>
            <a:r>
              <a:rPr lang="de-DE" dirty="0" err="1"/>
              <a:t>to</a:t>
            </a:r>
            <a:r>
              <a:rPr lang="de-DE" dirty="0"/>
              <a:t> </a:t>
            </a:r>
            <a:r>
              <a:rPr lang="de-DE" dirty="0" err="1"/>
              <a:t>server</a:t>
            </a:r>
            <a:r>
              <a:rPr lang="de-DE" dirty="0"/>
              <a:t> </a:t>
            </a:r>
            <a:r>
              <a:rPr lang="de-DE" dirty="0" err="1"/>
              <a:t>interconnections</a:t>
            </a:r>
            <a:r>
              <a:rPr lang="de-DE" dirty="0"/>
              <a:t> and </a:t>
            </a:r>
            <a:r>
              <a:rPr lang="de-DE" dirty="0" err="1"/>
              <a:t>for</a:t>
            </a:r>
            <a:endParaRPr lang="de-DE" dirty="0"/>
          </a:p>
          <a:p>
            <a:r>
              <a:rPr lang="de-DE" dirty="0"/>
              <a:t> </a:t>
            </a:r>
            <a:r>
              <a:rPr lang="de-DE" dirty="0" err="1"/>
              <a:t>descriptions</a:t>
            </a:r>
            <a:r>
              <a:rPr lang="de-DE" dirty="0"/>
              <a:t> </a:t>
            </a:r>
            <a:r>
              <a:rPr lang="de-DE" dirty="0" err="1"/>
              <a:t>of</a:t>
            </a:r>
            <a:r>
              <a:rPr lang="de-DE" dirty="0"/>
              <a:t> </a:t>
            </a:r>
            <a:r>
              <a:rPr lang="de-DE" dirty="0" err="1"/>
              <a:t>server</a:t>
            </a:r>
            <a:r>
              <a:rPr lang="de-DE" dirty="0"/>
              <a:t> </a:t>
            </a:r>
            <a:r>
              <a:rPr lang="de-DE" dirty="0" err="1"/>
              <a:t>to</a:t>
            </a:r>
            <a:r>
              <a:rPr lang="de-DE" dirty="0"/>
              <a:t> </a:t>
            </a:r>
            <a:r>
              <a:rPr lang="de-DE" dirty="0" err="1"/>
              <a:t>server</a:t>
            </a:r>
            <a:r>
              <a:rPr lang="de-DE" dirty="0"/>
              <a:t> </a:t>
            </a:r>
            <a:r>
              <a:rPr lang="de-DE" dirty="0" err="1"/>
              <a:t>testing</a:t>
            </a:r>
            <a:r>
              <a:rPr lang="de-DE" dirty="0"/>
              <a:t> in GCF, ETSI </a:t>
            </a:r>
            <a:r>
              <a:rPr lang="de-DE" dirty="0" err="1"/>
              <a:t>Plugtest</a:t>
            </a:r>
            <a:r>
              <a:rPr lang="de-DE" dirty="0"/>
              <a:t>, etc.</a:t>
            </a:r>
          </a:p>
          <a:p>
            <a:r>
              <a:rPr lang="de-DE" dirty="0"/>
              <a:t> BTW: </a:t>
            </a:r>
            <a:r>
              <a:rPr lang="de-DE" dirty="0" err="1"/>
              <a:t>other</a:t>
            </a:r>
            <a:r>
              <a:rPr lang="de-DE" dirty="0"/>
              <a:t> 3GPP </a:t>
            </a:r>
            <a:r>
              <a:rPr lang="de-DE" dirty="0" err="1"/>
              <a:t>procedures</a:t>
            </a:r>
            <a:r>
              <a:rPr lang="de-DE" dirty="0"/>
              <a:t> </a:t>
            </a:r>
            <a:r>
              <a:rPr lang="de-DE" dirty="0" err="1"/>
              <a:t>have</a:t>
            </a:r>
            <a:r>
              <a:rPr lang="de-DE" dirty="0"/>
              <a:t> </a:t>
            </a:r>
            <a:r>
              <a:rPr lang="de-DE" dirty="0" err="1"/>
              <a:t>the</a:t>
            </a:r>
            <a:r>
              <a:rPr lang="de-DE" dirty="0"/>
              <a:t> </a:t>
            </a:r>
            <a:r>
              <a:rPr lang="de-DE" dirty="0" err="1"/>
              <a:t>details</a:t>
            </a:r>
            <a:r>
              <a:rPr lang="de-DE" dirty="0"/>
              <a:t> </a:t>
            </a:r>
            <a:r>
              <a:rPr lang="de-DE" dirty="0" err="1"/>
              <a:t>described</a:t>
            </a:r>
            <a:r>
              <a:rPr lang="de-DE" dirty="0"/>
              <a:t> </a:t>
            </a:r>
            <a:r>
              <a:rPr lang="de-DE" dirty="0" err="1"/>
              <a:t>correctly</a:t>
            </a:r>
            <a:r>
              <a:rPr lang="de-DE" dirty="0"/>
              <a:t> (</a:t>
            </a:r>
            <a:r>
              <a:rPr lang="de-DE" dirty="0" err="1"/>
              <a:t>pls</a:t>
            </a:r>
            <a:r>
              <a:rPr lang="de-DE" dirty="0"/>
              <a:t>. </a:t>
            </a:r>
            <a:r>
              <a:rPr lang="de-DE" dirty="0" err="1"/>
              <a:t>see</a:t>
            </a:r>
            <a:r>
              <a:rPr lang="de-DE" dirty="0"/>
              <a:t> </a:t>
            </a:r>
            <a:r>
              <a:rPr lang="de-DE" dirty="0" err="1"/>
              <a:t>clause</a:t>
            </a:r>
            <a:r>
              <a:rPr lang="de-DE" dirty="0"/>
              <a:t> additional </a:t>
            </a:r>
            <a:r>
              <a:rPr lang="de-DE" dirty="0" err="1"/>
              <a:t>information</a:t>
            </a:r>
            <a:r>
              <a:rPr lang="de-DE" dirty="0"/>
              <a:t>)</a:t>
            </a:r>
          </a:p>
        </p:txBody>
      </p:sp>
    </p:spTree>
    <p:extLst>
      <p:ext uri="{BB962C8B-B14F-4D97-AF65-F5344CB8AC3E}">
        <p14:creationId xmlns:p14="http://schemas.microsoft.com/office/powerpoint/2010/main" val="30602266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46B53E-2970-C4A3-5A3B-012C1A269436}"/>
              </a:ext>
            </a:extLst>
          </p:cNvPr>
          <p:cNvSpPr>
            <a:spLocks noGrp="1"/>
          </p:cNvSpPr>
          <p:nvPr>
            <p:ph type="title"/>
          </p:nvPr>
        </p:nvSpPr>
        <p:spPr/>
        <p:txBody>
          <a:bodyPr/>
          <a:lstStyle/>
          <a:p>
            <a:r>
              <a:rPr lang="en-GB" dirty="0"/>
              <a:t>Way forward</a:t>
            </a:r>
          </a:p>
        </p:txBody>
      </p:sp>
      <p:sp>
        <p:nvSpPr>
          <p:cNvPr id="3" name="Inhaltsplatzhalter 2">
            <a:extLst>
              <a:ext uri="{FF2B5EF4-FFF2-40B4-BE49-F238E27FC236}">
                <a16:creationId xmlns:a16="http://schemas.microsoft.com/office/drawing/2014/main" id="{FB6986B3-E994-9FE9-BF2F-2C7310ECC564}"/>
              </a:ext>
            </a:extLst>
          </p:cNvPr>
          <p:cNvSpPr>
            <a:spLocks noGrp="1"/>
          </p:cNvSpPr>
          <p:nvPr>
            <p:ph idx="1"/>
          </p:nvPr>
        </p:nvSpPr>
        <p:spPr/>
        <p:txBody>
          <a:bodyPr/>
          <a:lstStyle/>
          <a:p>
            <a:pPr marL="447675" indent="-447675"/>
            <a:r>
              <a:rPr lang="en-GB" dirty="0"/>
              <a:t>BDBOS proposes to </a:t>
            </a:r>
          </a:p>
          <a:p>
            <a:pPr marL="904875" lvl="1" indent="-447675"/>
            <a:r>
              <a:rPr lang="en-GB" dirty="0"/>
              <a:t>remove the Note in </a:t>
            </a:r>
            <a:r>
              <a:rPr lang="en-GB" b="1" dirty="0"/>
              <a:t>Rel-20</a:t>
            </a:r>
            <a:r>
              <a:rPr lang="en-GB" dirty="0"/>
              <a:t> MCPTT and MCData specifications</a:t>
            </a:r>
          </a:p>
          <a:p>
            <a:pPr marL="904875" lvl="1" indent="-447675"/>
            <a:r>
              <a:rPr lang="en-GB" dirty="0"/>
              <a:t>add correct figures &amp; description in the relevant procedures for MCPTT and MCData.</a:t>
            </a:r>
          </a:p>
          <a:p>
            <a:pPr marL="904875" lvl="1" indent="-447675"/>
            <a:r>
              <a:rPr lang="en-GB" dirty="0"/>
              <a:t>add missing server - server information flows</a:t>
            </a:r>
          </a:p>
          <a:p>
            <a:pPr marL="0" indent="0">
              <a:buNone/>
            </a:pPr>
            <a:endParaRPr lang="en-GB" dirty="0"/>
          </a:p>
          <a:p>
            <a:pPr marL="447675" indent="-447675"/>
            <a:r>
              <a:rPr lang="en-GB" dirty="0"/>
              <a:t>In 2026,  1</a:t>
            </a:r>
            <a:r>
              <a:rPr lang="en-GB" baseline="30000" dirty="0"/>
              <a:t>st</a:t>
            </a:r>
            <a:r>
              <a:rPr lang="en-GB" dirty="0"/>
              <a:t> meeting</a:t>
            </a:r>
          </a:p>
          <a:p>
            <a:pPr marL="904875" lvl="1" indent="-447675"/>
            <a:r>
              <a:rPr lang="en-GB" dirty="0"/>
              <a:t>Bring back removed IFs for MCVideo and</a:t>
            </a:r>
          </a:p>
          <a:p>
            <a:pPr marL="904875" lvl="1" indent="-447675"/>
            <a:r>
              <a:rPr lang="en-GB" dirty="0"/>
              <a:t>add correct figures &amp; description in the relevant procedures for MCVideo </a:t>
            </a:r>
          </a:p>
        </p:txBody>
      </p:sp>
    </p:spTree>
    <p:extLst>
      <p:ext uri="{BB962C8B-B14F-4D97-AF65-F5344CB8AC3E}">
        <p14:creationId xmlns:p14="http://schemas.microsoft.com/office/powerpoint/2010/main" val="3598719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1F2FA-8C0D-29CE-743B-1749CC6309A1}"/>
              </a:ext>
            </a:extLst>
          </p:cNvPr>
          <p:cNvSpPr>
            <a:spLocks noGrp="1"/>
          </p:cNvSpPr>
          <p:nvPr>
            <p:ph type="title"/>
          </p:nvPr>
        </p:nvSpPr>
        <p:spPr/>
        <p:txBody>
          <a:bodyPr/>
          <a:lstStyle/>
          <a:p>
            <a:r>
              <a:rPr lang="de-DE" dirty="0"/>
              <a:t>Additional Information</a:t>
            </a:r>
          </a:p>
        </p:txBody>
      </p:sp>
      <p:sp>
        <p:nvSpPr>
          <p:cNvPr id="3" name="Inhaltsplatzhalter 2">
            <a:extLst>
              <a:ext uri="{FF2B5EF4-FFF2-40B4-BE49-F238E27FC236}">
                <a16:creationId xmlns:a16="http://schemas.microsoft.com/office/drawing/2014/main" id="{99179590-7781-F0A1-A601-ECFD27213B30}"/>
              </a:ext>
            </a:extLst>
          </p:cNvPr>
          <p:cNvSpPr>
            <a:spLocks noGrp="1"/>
          </p:cNvSpPr>
          <p:nvPr>
            <p:ph idx="1"/>
          </p:nvPr>
        </p:nvSpPr>
        <p:spPr/>
        <p:txBody>
          <a:bodyPr/>
          <a:lstStyle/>
          <a:p>
            <a:endParaRPr lang="de-DE" dirty="0"/>
          </a:p>
          <a:p>
            <a:endParaRPr lang="de-DE" dirty="0"/>
          </a:p>
          <a:p>
            <a:endParaRPr lang="de-DE" dirty="0"/>
          </a:p>
          <a:p>
            <a:r>
              <a:rPr lang="de-DE" dirty="0" err="1"/>
              <a:t>Examples</a:t>
            </a:r>
            <a:r>
              <a:rPr lang="de-DE" dirty="0"/>
              <a:t> </a:t>
            </a:r>
            <a:r>
              <a:rPr lang="de-DE" dirty="0" err="1"/>
              <a:t>of</a:t>
            </a:r>
            <a:r>
              <a:rPr lang="de-DE" dirty="0"/>
              <a:t> </a:t>
            </a:r>
            <a:r>
              <a:rPr lang="de-DE" dirty="0" err="1"/>
              <a:t>existing</a:t>
            </a:r>
            <a:r>
              <a:rPr lang="de-DE" dirty="0"/>
              <a:t> </a:t>
            </a:r>
            <a:r>
              <a:rPr lang="de-DE" dirty="0" err="1"/>
              <a:t>server</a:t>
            </a:r>
            <a:r>
              <a:rPr lang="de-DE" dirty="0"/>
              <a:t> </a:t>
            </a:r>
            <a:r>
              <a:rPr lang="de-DE" dirty="0" err="1"/>
              <a:t>to</a:t>
            </a:r>
            <a:r>
              <a:rPr lang="de-DE" dirty="0"/>
              <a:t> </a:t>
            </a:r>
            <a:r>
              <a:rPr lang="de-DE" dirty="0" err="1"/>
              <a:t>server</a:t>
            </a:r>
            <a:r>
              <a:rPr lang="de-DE" dirty="0"/>
              <a:t> </a:t>
            </a:r>
            <a:r>
              <a:rPr lang="de-DE" dirty="0" err="1"/>
              <a:t>messages</a:t>
            </a:r>
            <a:r>
              <a:rPr lang="de-DE" dirty="0"/>
              <a:t>: </a:t>
            </a:r>
          </a:p>
        </p:txBody>
      </p:sp>
    </p:spTree>
    <p:extLst>
      <p:ext uri="{BB962C8B-B14F-4D97-AF65-F5344CB8AC3E}">
        <p14:creationId xmlns:p14="http://schemas.microsoft.com/office/powerpoint/2010/main" val="341466521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44137-EB8B-F314-87F4-C1AD0A60F32A}"/>
              </a:ext>
            </a:extLst>
          </p:cNvPr>
          <p:cNvSpPr>
            <a:spLocks noGrp="1"/>
          </p:cNvSpPr>
          <p:nvPr>
            <p:ph type="title"/>
          </p:nvPr>
        </p:nvSpPr>
        <p:spPr/>
        <p:txBody>
          <a:bodyPr/>
          <a:lstStyle/>
          <a:p>
            <a:r>
              <a:rPr lang="en-GB" dirty="0"/>
              <a:t>Current behaviour Server-Server		1/2</a:t>
            </a:r>
          </a:p>
        </p:txBody>
      </p:sp>
      <p:sp>
        <p:nvSpPr>
          <p:cNvPr id="4" name="Content Placeholder 2">
            <a:extLst>
              <a:ext uri="{FF2B5EF4-FFF2-40B4-BE49-F238E27FC236}">
                <a16:creationId xmlns:a16="http://schemas.microsoft.com/office/drawing/2014/main" id="{EFDCFC4E-F378-E568-4AD0-E56B41D7036E}"/>
              </a:ext>
            </a:extLst>
          </p:cNvPr>
          <p:cNvSpPr>
            <a:spLocks noGrp="1"/>
          </p:cNvSpPr>
          <p:nvPr>
            <p:ph idx="1"/>
          </p:nvPr>
        </p:nvSpPr>
        <p:spPr>
          <a:xfrm>
            <a:off x="495300" y="1362043"/>
            <a:ext cx="10515600" cy="4278589"/>
          </a:xfrm>
        </p:spPr>
        <p:txBody>
          <a:bodyPr/>
          <a:lstStyle/>
          <a:p>
            <a:r>
              <a:rPr lang="en-US" altLang="en-US" u="sng" dirty="0"/>
              <a:t>TS 23.379, 10.7.2.3 Private call within several MCPTT systems</a:t>
            </a:r>
          </a:p>
        </p:txBody>
      </p:sp>
      <p:pic>
        <p:nvPicPr>
          <p:cNvPr id="5" name="Grafik 4">
            <a:extLst>
              <a:ext uri="{FF2B5EF4-FFF2-40B4-BE49-F238E27FC236}">
                <a16:creationId xmlns:a16="http://schemas.microsoft.com/office/drawing/2014/main" id="{35E40977-2F8C-0DD6-421A-CE68ECD51221}"/>
              </a:ext>
            </a:extLst>
          </p:cNvPr>
          <p:cNvPicPr>
            <a:picLocks noChangeAspect="1"/>
          </p:cNvPicPr>
          <p:nvPr/>
        </p:nvPicPr>
        <p:blipFill>
          <a:blip r:embed="rId2"/>
          <a:stretch>
            <a:fillRect/>
          </a:stretch>
        </p:blipFill>
        <p:spPr>
          <a:xfrm>
            <a:off x="2379420" y="1630362"/>
            <a:ext cx="6483226" cy="5161403"/>
          </a:xfrm>
          <a:prstGeom prst="rect">
            <a:avLst/>
          </a:prstGeom>
        </p:spPr>
      </p:pic>
      <p:sp>
        <p:nvSpPr>
          <p:cNvPr id="6" name="Rechteck 5">
            <a:extLst>
              <a:ext uri="{FF2B5EF4-FFF2-40B4-BE49-F238E27FC236}">
                <a16:creationId xmlns:a16="http://schemas.microsoft.com/office/drawing/2014/main" id="{3E68F740-EC18-1B5B-D692-F6D14967BA99}"/>
              </a:ext>
            </a:extLst>
          </p:cNvPr>
          <p:cNvSpPr/>
          <p:nvPr/>
        </p:nvSpPr>
        <p:spPr>
          <a:xfrm>
            <a:off x="5495192" y="4528037"/>
            <a:ext cx="1987062" cy="325317"/>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7" name="Rechteck 6">
            <a:extLst>
              <a:ext uri="{FF2B5EF4-FFF2-40B4-BE49-F238E27FC236}">
                <a16:creationId xmlns:a16="http://schemas.microsoft.com/office/drawing/2014/main" id="{DF82E0D5-17A0-D0AD-F62A-CD8CF15AB07B}"/>
              </a:ext>
            </a:extLst>
          </p:cNvPr>
          <p:cNvSpPr/>
          <p:nvPr/>
        </p:nvSpPr>
        <p:spPr>
          <a:xfrm>
            <a:off x="5855677" y="2101362"/>
            <a:ext cx="1274886" cy="562709"/>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Tree>
    <p:extLst>
      <p:ext uri="{BB962C8B-B14F-4D97-AF65-F5344CB8AC3E}">
        <p14:creationId xmlns:p14="http://schemas.microsoft.com/office/powerpoint/2010/main" val="719219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www.w3.org/XML/1998/namespace"/>
    <ds:schemaRef ds:uri="http://purl.org/dc/elements/1.1/"/>
    <ds:schemaRef ds:uri="280d8efa-eff2-4910-88d2-79ca146720c4"/>
    <ds:schemaRef ds:uri="679a257e-872f-4c98-9e8a-0a9c104f72cd"/>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809</Words>
  <Application>Microsoft Office PowerPoint</Application>
  <PresentationFormat>Breitbild</PresentationFormat>
  <Paragraphs>71</Paragraphs>
  <Slides>10</Slides>
  <Notes>3</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10</vt:i4>
      </vt:variant>
    </vt:vector>
  </HeadingPairs>
  <TitlesOfParts>
    <vt:vector size="17" baseType="lpstr">
      <vt:lpstr>Arial</vt:lpstr>
      <vt:lpstr>Arial </vt:lpstr>
      <vt:lpstr>Calibri</vt:lpstr>
      <vt:lpstr>Calibri Light</vt:lpstr>
      <vt:lpstr>Times New Roman</vt:lpstr>
      <vt:lpstr>Office Theme</vt:lpstr>
      <vt:lpstr>Visio</vt:lpstr>
      <vt:lpstr>Discussion Paper:  Server-Server message for MCPTT and MCData</vt:lpstr>
      <vt:lpstr>Status</vt:lpstr>
      <vt:lpstr>Current description in ad hoc calls 1/2</vt:lpstr>
      <vt:lpstr>Current description in ad hoc calls 2/2</vt:lpstr>
      <vt:lpstr>BDBOS proposal in ad hoc calls</vt:lpstr>
      <vt:lpstr>Reasons for requirements</vt:lpstr>
      <vt:lpstr>Way forward</vt:lpstr>
      <vt:lpstr>Additional Information</vt:lpstr>
      <vt:lpstr>Current behaviour Server-Server  1/2</vt:lpstr>
      <vt:lpstr>Current behaviour Server-Server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Körsten (BDBOS), Frank</cp:lastModifiedBy>
  <cp:revision>683</cp:revision>
  <dcterms:created xsi:type="dcterms:W3CDTF">2010-02-05T13:52:04Z</dcterms:created>
  <dcterms:modified xsi:type="dcterms:W3CDTF">2025-11-07T12:24:30Z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