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363" r:id="rId3"/>
    <p:sldId id="364" r:id="rId4"/>
    <p:sldId id="365" r:id="rId5"/>
    <p:sldId id="368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3" autoAdjust="0"/>
    <p:restoredTop sz="87690" autoAdjust="0"/>
  </p:normalViewPr>
  <p:slideViewPr>
    <p:cSldViewPr snapToGrid="0">
      <p:cViewPr varScale="1">
        <p:scale>
          <a:sx n="85" d="100"/>
          <a:sy n="85" d="100"/>
        </p:scale>
        <p:origin x="154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7845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EDEA5FF-8060-3167-7A35-8CA0A7578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Wuhan, China 13th – 17th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</a:t>
            </a:r>
            <a:r>
              <a:rPr lang="en-US" altLang="zh-TW" sz="1200" b="1" dirty="0"/>
              <a:t>4213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svg"/><Relationship Id="rId18" Type="http://schemas.openxmlformats.org/officeDocument/2006/relationships/image" Target="../media/image19.png"/><Relationship Id="rId3" Type="http://schemas.openxmlformats.org/officeDocument/2006/relationships/image" Target="../media/image4.svg"/><Relationship Id="rId21" Type="http://schemas.openxmlformats.org/officeDocument/2006/relationships/image" Target="../media/image22.svg"/><Relationship Id="rId7" Type="http://schemas.openxmlformats.org/officeDocument/2006/relationships/image" Target="../media/image8.wmf"/><Relationship Id="rId12" Type="http://schemas.openxmlformats.org/officeDocument/2006/relationships/image" Target="../media/image13.png"/><Relationship Id="rId17" Type="http://schemas.openxmlformats.org/officeDocument/2006/relationships/image" Target="../media/image18.sv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11" Type="http://schemas.openxmlformats.org/officeDocument/2006/relationships/image" Target="../media/image12.emf"/><Relationship Id="rId5" Type="http://schemas.openxmlformats.org/officeDocument/2006/relationships/image" Target="../media/image6.wmf"/><Relationship Id="rId15" Type="http://schemas.openxmlformats.org/officeDocument/2006/relationships/image" Target="../media/image16.svg"/><Relationship Id="rId10" Type="http://schemas.openxmlformats.org/officeDocument/2006/relationships/image" Target="../media/image11.emf"/><Relationship Id="rId19" Type="http://schemas.openxmlformats.org/officeDocument/2006/relationships/image" Target="../media/image20.svg"/><Relationship Id="rId4" Type="http://schemas.openxmlformats.org/officeDocument/2006/relationships/image" Target="../media/image5.wmf"/><Relationship Id="rId9" Type="http://schemas.openxmlformats.org/officeDocument/2006/relationships/image" Target="../media/image10.emf"/><Relationship Id="rId14" Type="http://schemas.openxmlformats.org/officeDocument/2006/relationships/image" Target="../media/image15.png"/><Relationship Id="rId22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the Way Forward for WT5.</a:t>
            </a:r>
            <a:r>
              <a:rPr lang="en-GB" altLang="en-US" dirty="0"/>
              <a:t>5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GB" altLang="en-US" dirty="0"/>
              <a:t>MediaTek Inc.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dirty="0"/>
              <a:t>Contact: Yu-Jen Ku (Yu-Jen.Ku@mediatek.com)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61708"/>
          </a:xfrm>
        </p:spPr>
        <p:txBody>
          <a:bodyPr/>
          <a:lstStyle/>
          <a:p>
            <a:r>
              <a:rPr lang="en-US" altLang="en-US" dirty="0"/>
              <a:t>Justification/Clarification on WT5.5</a:t>
            </a:r>
          </a:p>
          <a:p>
            <a:r>
              <a:rPr lang="en-US" altLang="en-US" dirty="0"/>
              <a:t>Summary</a:t>
            </a:r>
          </a:p>
          <a:p>
            <a:r>
              <a:rPr lang="en-US" altLang="en-US" dirty="0"/>
              <a:t>Appendix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95000"/>
                  </a:schemeClr>
                </a:solidFill>
              </a:rPr>
              <a:t>TEMLATE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343"/>
            <a:ext cx="11080531" cy="1104917"/>
          </a:xfrm>
        </p:spPr>
        <p:txBody>
          <a:bodyPr/>
          <a:lstStyle/>
          <a:p>
            <a:r>
              <a:rPr lang="en-GB" altLang="en-US" sz="3600" dirty="0"/>
              <a:t>WA5: Compute and Communication Aspects </a:t>
            </a:r>
            <a:br>
              <a:rPr lang="en-GB" altLang="en-US" sz="3600" dirty="0"/>
            </a:br>
            <a:r>
              <a:rPr lang="en-GB" altLang="en-US" sz="2800" dirty="0"/>
              <a:t>WT5.5</a:t>
            </a:r>
            <a:endParaRPr lang="en-GB" alt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59241" y="1663842"/>
            <a:ext cx="11438448" cy="4908408"/>
          </a:xfrm>
        </p:spPr>
        <p:txBody>
          <a:bodyPr/>
          <a:lstStyle/>
          <a:p>
            <a:endParaRPr lang="en-IN" sz="1800" dirty="0"/>
          </a:p>
          <a:p>
            <a:r>
              <a:rPr lang="en-IN" sz="1800" b="1" dirty="0"/>
              <a:t>Summary of comments</a:t>
            </a:r>
          </a:p>
          <a:p>
            <a:pPr lvl="1"/>
            <a:r>
              <a:rPr lang="en-US" sz="1500" dirty="0"/>
              <a:t>The definition of "network resources" is not clear </a:t>
            </a:r>
          </a:p>
          <a:p>
            <a:pPr lvl="1"/>
            <a:r>
              <a:rPr lang="en-IN" sz="1500" dirty="0"/>
              <a:t>May be covered by WT5.4 (Compute co-ordination with CN)</a:t>
            </a:r>
          </a:p>
          <a:p>
            <a:r>
              <a:rPr lang="en-IN" sz="1800" b="1" dirty="0"/>
              <a:t>Justification/Clarification</a:t>
            </a:r>
          </a:p>
          <a:p>
            <a:pPr lvl="1"/>
            <a:r>
              <a:rPr lang="en-IN" sz="1500" dirty="0"/>
              <a:t>SA1 already has use cases and requirements that needs the support of compute offloading (e.g., AI model inference and XR rendering)</a:t>
            </a:r>
          </a:p>
          <a:p>
            <a:pPr lvl="1"/>
            <a:r>
              <a:rPr lang="en-IN" sz="1500" dirty="0"/>
              <a:t>These use cases may require intensive support of both computing and communication services</a:t>
            </a:r>
          </a:p>
          <a:p>
            <a:pPr lvl="1"/>
            <a:r>
              <a:rPr lang="en-IN" sz="1500" dirty="0"/>
              <a:t>Jointly considering the communication and computing requirements is required in 6G </a:t>
            </a:r>
            <a:r>
              <a:rPr lang="en-US" sz="1500" dirty="0"/>
              <a:t>to achieve good performance of computing task offloading</a:t>
            </a:r>
          </a:p>
          <a:p>
            <a:pPr lvl="2"/>
            <a:r>
              <a:rPr lang="en-US" sz="1400" dirty="0"/>
              <a:t>e.g., An efficient AI inference splitting between UE and </a:t>
            </a:r>
            <a:r>
              <a:rPr lang="en-US" altLang="zh-TW" sz="1400" dirty="0"/>
              <a:t>E</a:t>
            </a:r>
            <a:r>
              <a:rPr lang="en-US" sz="1400" dirty="0"/>
              <a:t>dge</a:t>
            </a:r>
            <a:r>
              <a:rPr lang="zh-TW" altLang="en-US" sz="1400" dirty="0"/>
              <a:t> </a:t>
            </a:r>
            <a:r>
              <a:rPr lang="en-US" altLang="zh-TW" sz="1400" dirty="0"/>
              <a:t>server</a:t>
            </a:r>
            <a:r>
              <a:rPr lang="en-US" sz="1400" dirty="0"/>
              <a:t> requires end-to-end information, including UE/Edge computing and network communication information</a:t>
            </a:r>
          </a:p>
          <a:p>
            <a:pPr lvl="2"/>
            <a:r>
              <a:rPr lang="en-US" sz="1400" dirty="0"/>
              <a:t>e.g., To ensure end-to-end delay performance of compute offloading, if the communication delay increases, the server can add more resources for the task to reduce the computing delay (see Appendix)</a:t>
            </a:r>
            <a:endParaRPr lang="en-US" sz="1600" dirty="0"/>
          </a:p>
          <a:p>
            <a:pPr lvl="1"/>
            <a:r>
              <a:rPr lang="en-US" sz="1500" dirty="0"/>
              <a:t>WT5.4 mainly focuses on the coordination between the computing </a:t>
            </a:r>
            <a:r>
              <a:rPr lang="en-US" altLang="zh-TW" sz="1500" dirty="0"/>
              <a:t>services </a:t>
            </a:r>
            <a:r>
              <a:rPr lang="en-US" sz="1500" dirty="0"/>
              <a:t>at CN and 3rd party. But the joint consideration of computing and communication requirements should be studied too.</a:t>
            </a:r>
            <a:endParaRPr lang="en-IN" sz="1500" dirty="0"/>
          </a:p>
          <a:p>
            <a:r>
              <a:rPr lang="en-IN" sz="1800" b="1" dirty="0"/>
              <a:t>Way forward (e.g. revised WT, merging etc)</a:t>
            </a:r>
          </a:p>
          <a:p>
            <a:pPr lvl="1"/>
            <a:r>
              <a:rPr lang="en-IN" sz="1500" dirty="0"/>
              <a:t>Revise WT as: </a:t>
            </a:r>
            <a:r>
              <a:rPr lang="en-US" sz="1500" dirty="0"/>
              <a:t>How to enable joint consideration of the communication and computing</a:t>
            </a:r>
            <a:r>
              <a:rPr lang="zh-TW" altLang="en-US" sz="1500" dirty="0"/>
              <a:t> </a:t>
            </a:r>
            <a:r>
              <a:rPr lang="en-US" altLang="zh-TW" sz="1500" dirty="0"/>
              <a:t>requirements among UE/Edge/Cloud</a:t>
            </a:r>
            <a:endParaRPr lang="en-US" sz="15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AB5B1D8-C21D-7FF4-E986-3A18AB077A74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1564825"/>
          <a:ext cx="10630145" cy="502920"/>
        </p:xfrm>
        <a:graphic>
          <a:graphicData uri="http://schemas.openxmlformats.org/drawingml/2006/table">
            <a:tbl>
              <a:tblPr firstRow="1" firstCol="1" bandRow="1"/>
              <a:tblGrid>
                <a:gridCol w="2563934">
                  <a:extLst>
                    <a:ext uri="{9D8B030D-6E8A-4147-A177-3AD203B41FA5}">
                      <a16:colId xmlns:a16="http://schemas.microsoft.com/office/drawing/2014/main" val="788208499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94477530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3435279252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1996634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Candidate Work Task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0137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WT5.5: Network resources vs compute resources at edge/cloud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Lenovo, CMCC, Apple, Samsung, ZTE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CATT, MediaTek, Huawei, Nokia, Ericsson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Merge with WT5.4, Needs clarification, SA2 overlap, Merge to WT5.4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47777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71094" cy="2145740"/>
          </a:xfrm>
        </p:spPr>
        <p:txBody>
          <a:bodyPr/>
          <a:lstStyle/>
          <a:p>
            <a:r>
              <a:rPr lang="en-US" altLang="en-US" sz="2400" dirty="0"/>
              <a:t>For WT5.5, revise the WT as: </a:t>
            </a:r>
          </a:p>
          <a:p>
            <a:pPr lvl="1"/>
            <a:r>
              <a:rPr lang="en-US" dirty="0"/>
              <a:t>How to enable joint consideration of the communication and computing</a:t>
            </a:r>
            <a:r>
              <a:rPr lang="zh-TW" altLang="en-US" dirty="0"/>
              <a:t> </a:t>
            </a:r>
            <a:r>
              <a:rPr lang="en-US" altLang="zh-TW" dirty="0"/>
              <a:t>requirements among UE/Edge/Cloud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F2A00-21D4-54DB-1AC2-D67B506A2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8663"/>
            <a:ext cx="9034463" cy="962026"/>
          </a:xfrm>
        </p:spPr>
        <p:txBody>
          <a:bodyPr/>
          <a:lstStyle/>
          <a:p>
            <a:r>
              <a:rPr lang="en-US" sz="2800" dirty="0"/>
              <a:t>Appendix: Performance Evaluation on Joint Consideration of Computing and Communication Requirements</a:t>
            </a:r>
            <a:br>
              <a:rPr lang="en-US" sz="2800" dirty="0"/>
            </a:br>
            <a:endParaRPr lang="en-US" sz="2800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E724105-BFCB-6927-2867-72466FD6A46A}"/>
              </a:ext>
            </a:extLst>
          </p:cNvPr>
          <p:cNvCxnSpPr>
            <a:cxnSpLocks/>
          </p:cNvCxnSpPr>
          <p:nvPr/>
        </p:nvCxnSpPr>
        <p:spPr>
          <a:xfrm>
            <a:off x="2145703" y="2981155"/>
            <a:ext cx="0" cy="400921"/>
          </a:xfrm>
          <a:prstGeom prst="line">
            <a:avLst/>
          </a:prstGeom>
          <a:noFill/>
          <a:ln w="1587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D9AF27F-C4FE-518B-2E4D-94A436D4FE3C}"/>
              </a:ext>
            </a:extLst>
          </p:cNvPr>
          <p:cNvCxnSpPr>
            <a:cxnSpLocks/>
          </p:cNvCxnSpPr>
          <p:nvPr/>
        </p:nvCxnSpPr>
        <p:spPr>
          <a:xfrm>
            <a:off x="4635092" y="2989179"/>
            <a:ext cx="0" cy="400921"/>
          </a:xfrm>
          <a:prstGeom prst="line">
            <a:avLst/>
          </a:prstGeom>
          <a:noFill/>
          <a:ln w="1587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72035F56-1A19-818D-B324-B57F9E422082}"/>
              </a:ext>
            </a:extLst>
          </p:cNvPr>
          <p:cNvSpPr txBox="1">
            <a:spLocks/>
          </p:cNvSpPr>
          <p:nvPr/>
        </p:nvSpPr>
        <p:spPr>
          <a:xfrm>
            <a:off x="5916912" y="2023285"/>
            <a:ext cx="5913000" cy="16530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1463" indent="-271463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lang="zh-TW" altLang="en-US" sz="1600" b="0" kern="1200" baseline="0">
                <a:solidFill>
                  <a:schemeClr val="tx1"/>
                </a:solidFill>
                <a:latin typeface="+mj-lt"/>
                <a:ea typeface="+mn-ea"/>
                <a:cs typeface="Arial"/>
              </a:defRPr>
            </a:lvl1pPr>
            <a:lvl2pPr marL="539750" indent="-269875" algn="l" defTabSz="914400" rtl="0" eaLnBrk="1" latinLnBrk="0" hangingPunct="1">
              <a:lnSpc>
                <a:spcPct val="90000"/>
              </a:lnSpc>
              <a:spcBef>
                <a:spcPts val="900"/>
              </a:spcBef>
              <a:buFont typeface="Calibri Light" panose="020F0302020204030204" pitchFamily="34" charset="0"/>
              <a:buChar char="–"/>
              <a:defRPr sz="1400" b="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71755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-"/>
              <a:defRPr sz="1100" b="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89535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b="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077913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-"/>
              <a:defRPr sz="1050" b="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 marR="0" lvl="0" indent="-271463" algn="l" defTabSz="9144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Arial"/>
              </a:rPr>
              <a:t>Disjoint delay management (legacy): </a:t>
            </a:r>
          </a:p>
          <a:p>
            <a:pPr marL="539750" marR="0" lvl="1" indent="-26987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Calibri Light" panose="020F0302020204030204" pitchFamily="34" charset="0"/>
              <a:buChar char="–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 Light" panose="020F0302020204030204" pitchFamily="34" charset="0"/>
              </a:rPr>
              <a:t>A job is successful offloaded if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highlight>
                  <a:srgbClr val="FFFF00"/>
                </a:highlight>
                <a:uLnTx/>
                <a:uFillTx/>
                <a:latin typeface="Calibri"/>
                <a:ea typeface="Microsoft YaHei"/>
                <a:cs typeface="Calibri Light" panose="020F0302020204030204" pitchFamily="34" charset="0"/>
              </a:rPr>
              <a:t>both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 Light" panose="020F030202020403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1E3C"/>
                </a:solidFill>
                <a:effectLst/>
                <a:uLnTx/>
                <a:uFillTx/>
                <a:latin typeface="Calibri"/>
                <a:ea typeface="Microsoft YaHei"/>
                <a:cs typeface="Calibri Light" panose="020F0302020204030204" pitchFamily="34" charset="0"/>
              </a:rPr>
              <a:t>(1)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 Light" panose="020F0302020204030204" pitchFamily="34" charset="0"/>
              </a:rPr>
              <a:t> and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A1DE"/>
                </a:solidFill>
                <a:effectLst/>
                <a:uLnTx/>
                <a:uFillTx/>
                <a:latin typeface="Calibri"/>
                <a:ea typeface="Microsoft YaHei"/>
                <a:cs typeface="Calibri Light" panose="020F0302020204030204" pitchFamily="34" charset="0"/>
              </a:rPr>
              <a:t>(2)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 Light" panose="020F0302020204030204" pitchFamily="34" charset="0"/>
              </a:rPr>
              <a:t>are met</a:t>
            </a:r>
          </a:p>
          <a:p>
            <a:pPr marL="717550" marR="0" lvl="2" indent="-17462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353630"/>
              </a:buClr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FF1E3C"/>
                </a:solidFill>
                <a:effectLst/>
                <a:uLnTx/>
                <a:uFillTx/>
                <a:latin typeface="Calibri" panose="020F0502020204030204" pitchFamily="34" charset="0"/>
                <a:ea typeface="Microsoft YaHei"/>
                <a:cs typeface="Calibri" panose="020F0502020204030204" pitchFamily="34" charset="0"/>
              </a:rPr>
              <a:t>(1)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 Light" panose="020F0302020204030204" pitchFamily="34" charset="0"/>
                <a:ea typeface="Microsoft YaHei"/>
                <a:cs typeface="Calibri Light" panose="020F0302020204030204" pitchFamily="34" charset="0"/>
              </a:rPr>
              <a:t>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 Light" panose="020F0302020204030204" pitchFamily="34" charset="0"/>
              </a:rPr>
              <a:t>Communication Delay ≤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Communication Delay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Budget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   </a:t>
            </a:r>
          </a:p>
          <a:p>
            <a:pPr marL="717550" marR="0" lvl="2" indent="-17462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353630"/>
              </a:buClr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00A1DE"/>
                </a:solidFill>
                <a:effectLst/>
                <a:uLnTx/>
                <a:uFillTx/>
                <a:latin typeface="Calibri"/>
                <a:ea typeface="Microsoft YaHei"/>
                <a:cs typeface="Calibri Light" panose="020F0302020204030204" pitchFamily="34" charset="0"/>
              </a:rPr>
              <a:t>(2)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 Light" panose="020F0302020204030204" pitchFamily="34" charset="0"/>
              </a:rPr>
              <a:t>Compute Delay ≤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Compute Delay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Budget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 </a:t>
            </a:r>
          </a:p>
          <a:p>
            <a:pPr marL="271463" marR="0" lvl="0" indent="-271463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35363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Joint delay management:</a:t>
            </a:r>
          </a:p>
          <a:p>
            <a:pPr marL="539750" marR="0" lvl="1" indent="-26987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353630"/>
              </a:buClr>
              <a:buSzTx/>
              <a:buFont typeface="Calibri Light" panose="020F0302020204030204" pitchFamily="34" charset="0"/>
              <a:buChar char="–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A job is successful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 Light" panose="020F0302020204030204" pitchFamily="34" charset="0"/>
              </a:rPr>
              <a:t>offloaded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 if  </a:t>
            </a:r>
          </a:p>
          <a:p>
            <a:pPr marL="717550" marR="0" lvl="2" indent="-17462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353630"/>
              </a:buClr>
              <a:buSzTx/>
              <a:buFont typeface="Arial" panose="020B0604020202020204" pitchFamily="34" charset="0"/>
              <a:buChar char="-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Communication Delay + Compute Delay ≤ Total Delay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Budget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Calibri" panose="020F0502020204030204" pitchFamily="34" charset="0"/>
              </a:rPr>
              <a:t> </a:t>
            </a:r>
            <a:endParaRPr kumimoji="0" lang="fi-FI" b="0" i="0" u="none" strike="noStrike" kern="1200" cap="none" spc="0" normalizeH="0" baseline="0" noProof="0" dirty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Microsoft YaHei"/>
              <a:cs typeface="Calibri" panose="020F0502020204030204" pitchFamily="34" charset="0"/>
            </a:endParaRPr>
          </a:p>
        </p:txBody>
      </p:sp>
      <p:pic>
        <p:nvPicPr>
          <p:cNvPr id="47" name="Content Placeholder 289" descr="Binary with solid fill">
            <a:extLst>
              <a:ext uri="{FF2B5EF4-FFF2-40B4-BE49-F238E27FC236}">
                <a16:creationId xmlns:a16="http://schemas.microsoft.com/office/drawing/2014/main" id="{96D5E774-0751-6C8D-EC7C-C2A887188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93488" y="2270697"/>
            <a:ext cx="183445" cy="183445"/>
          </a:xfrm>
          <a:prstGeom prst="rect">
            <a:avLst/>
          </a:prstGeom>
        </p:spPr>
      </p:pic>
      <p:sp>
        <p:nvSpPr>
          <p:cNvPr id="48" name="Title 3">
            <a:extLst>
              <a:ext uri="{FF2B5EF4-FFF2-40B4-BE49-F238E27FC236}">
                <a16:creationId xmlns:a16="http://schemas.microsoft.com/office/drawing/2014/main" id="{EB994AFE-60A3-2156-91C0-F5F1B962AF6A}"/>
              </a:ext>
            </a:extLst>
          </p:cNvPr>
          <p:cNvSpPr txBox="1">
            <a:spLocks/>
          </p:cNvSpPr>
          <p:nvPr/>
        </p:nvSpPr>
        <p:spPr>
          <a:xfrm>
            <a:off x="838200" y="1774907"/>
            <a:ext cx="10515600" cy="594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u="none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Microsoft YaHei"/>
              <a:cs typeface="Arial"/>
            </a:endParaRPr>
          </a:p>
        </p:txBody>
      </p:sp>
      <p:sp>
        <p:nvSpPr>
          <p:cNvPr id="49" name="Text Placeholder 10">
            <a:extLst>
              <a:ext uri="{FF2B5EF4-FFF2-40B4-BE49-F238E27FC236}">
                <a16:creationId xmlns:a16="http://schemas.microsoft.com/office/drawing/2014/main" id="{FA2C48C7-7C51-0897-603D-8347F5D80932}"/>
              </a:ext>
            </a:extLst>
          </p:cNvPr>
          <p:cNvSpPr txBox="1">
            <a:spLocks/>
          </p:cNvSpPr>
          <p:nvPr/>
        </p:nvSpPr>
        <p:spPr>
          <a:xfrm>
            <a:off x="2365432" y="1778080"/>
            <a:ext cx="6874119" cy="350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lang="zh-TW" altLang="en-US" sz="2000" b="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46088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buFont typeface="Calibri Light" panose="020F0302020204030204" pitchFamily="34" charset="0"/>
              <a:buNone/>
              <a:defRPr sz="1800" b="0" kern="1200" baseline="0">
                <a:solidFill>
                  <a:schemeClr val="tx1"/>
                </a:solidFill>
                <a:latin typeface="+mj-lt"/>
                <a:ea typeface="+mn-ea"/>
                <a:cs typeface="Arial"/>
              </a:defRPr>
            </a:lvl2pPr>
            <a:lvl3pPr marL="1077913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-"/>
              <a:defRPr sz="1400" b="0" kern="1200" baseline="0">
                <a:solidFill>
                  <a:schemeClr val="tx1"/>
                </a:solidFill>
                <a:latin typeface="+mj-lt"/>
                <a:ea typeface="+mn-ea"/>
                <a:cs typeface="Arial"/>
              </a:defRPr>
            </a:lvl3pPr>
            <a:lvl4pPr marL="12573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kern="1200" baseline="0">
                <a:solidFill>
                  <a:schemeClr val="tx1"/>
                </a:solidFill>
                <a:latin typeface="+mj-lt"/>
                <a:ea typeface="+mn-ea"/>
                <a:cs typeface="Arial"/>
              </a:defRPr>
            </a:lvl4pPr>
            <a:lvl5pPr marL="14351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-"/>
              <a:defRPr sz="1200" b="0" kern="1200" baseline="0">
                <a:solidFill>
                  <a:schemeClr val="tx1"/>
                </a:solidFill>
                <a:latin typeface="+mj-lt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i-FI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 Light" panose="020F0302020204030204" pitchFamily="34" charset="0"/>
                <a:ea typeface="Microsoft YaHei"/>
                <a:cs typeface="Calibri Light" panose="020F0302020204030204" pitchFamily="34" charset="0"/>
              </a:rPr>
              <a:t>System Model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 Light" panose="020F0302020204030204" pitchFamily="34" charset="0"/>
              <a:ea typeface="Microsoft YaHei"/>
              <a:cs typeface="Calibri Light" panose="020F0302020204030204" pitchFamily="34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BA112E4-762A-B27D-F053-1DB66AD31798}"/>
              </a:ext>
            </a:extLst>
          </p:cNvPr>
          <p:cNvGrpSpPr/>
          <p:nvPr/>
        </p:nvGrpSpPr>
        <p:grpSpPr>
          <a:xfrm>
            <a:off x="2904250" y="2500290"/>
            <a:ext cx="572474" cy="462800"/>
            <a:chOff x="3558397" y="1567589"/>
            <a:chExt cx="744785" cy="602100"/>
          </a:xfrm>
        </p:grpSpPr>
        <p:pic>
          <p:nvPicPr>
            <p:cNvPr id="51" name="Picture 23">
              <a:extLst>
                <a:ext uri="{FF2B5EF4-FFF2-40B4-BE49-F238E27FC236}">
                  <a16:creationId xmlns:a16="http://schemas.microsoft.com/office/drawing/2014/main" id="{463FA111-7F95-4C0D-D902-1932CD56A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58397" y="1567589"/>
              <a:ext cx="422219" cy="602100"/>
            </a:xfrm>
            <a:prstGeom prst="rect">
              <a:avLst/>
            </a:prstGeom>
          </p:spPr>
        </p:pic>
        <p:pic>
          <p:nvPicPr>
            <p:cNvPr id="52" name="Picture 44">
              <a:extLst>
                <a:ext uri="{FF2B5EF4-FFF2-40B4-BE49-F238E27FC236}">
                  <a16:creationId xmlns:a16="http://schemas.microsoft.com/office/drawing/2014/main" id="{D197D98A-0DAB-DC1F-CD18-40DE79809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91341" y="1761670"/>
              <a:ext cx="411841" cy="408019"/>
            </a:xfrm>
            <a:prstGeom prst="rect">
              <a:avLst/>
            </a:prstGeom>
          </p:spPr>
        </p:pic>
      </p:grpSp>
      <p:pic>
        <p:nvPicPr>
          <p:cNvPr id="53" name="Picture 41">
            <a:extLst>
              <a:ext uri="{FF2B5EF4-FFF2-40B4-BE49-F238E27FC236}">
                <a16:creationId xmlns:a16="http://schemas.microsoft.com/office/drawing/2014/main" id="{5C9531E9-6F3D-80CA-8287-FA9FB0FFBC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3862" y="2528138"/>
            <a:ext cx="361753" cy="436591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6DAE6915-AE37-EAC2-65EB-E52331BAE2EC}"/>
              </a:ext>
            </a:extLst>
          </p:cNvPr>
          <p:cNvGrpSpPr/>
          <p:nvPr/>
        </p:nvGrpSpPr>
        <p:grpSpPr>
          <a:xfrm>
            <a:off x="1364134" y="2471651"/>
            <a:ext cx="722752" cy="617988"/>
            <a:chOff x="3602831" y="1603333"/>
            <a:chExt cx="772714" cy="660708"/>
          </a:xfrm>
        </p:grpSpPr>
        <p:pic>
          <p:nvPicPr>
            <p:cNvPr id="55" name="Picture 45">
              <a:extLst>
                <a:ext uri="{FF2B5EF4-FFF2-40B4-BE49-F238E27FC236}">
                  <a16:creationId xmlns:a16="http://schemas.microsoft.com/office/drawing/2014/main" id="{3A1F2CD9-5F36-F59A-976A-DFFEE5A0E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14804" y="1809478"/>
              <a:ext cx="260741" cy="233815"/>
            </a:xfrm>
            <a:prstGeom prst="rect">
              <a:avLst/>
            </a:prstGeom>
          </p:spPr>
        </p:pic>
        <p:pic>
          <p:nvPicPr>
            <p:cNvPr id="56" name="Picture 47">
              <a:extLst>
                <a:ext uri="{FF2B5EF4-FFF2-40B4-BE49-F238E27FC236}">
                  <a16:creationId xmlns:a16="http://schemas.microsoft.com/office/drawing/2014/main" id="{3CF5759D-44C0-35FE-D73E-456BF8D029F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843219" y="2022316"/>
              <a:ext cx="186374" cy="241725"/>
            </a:xfrm>
            <a:prstGeom prst="rect">
              <a:avLst/>
            </a:prstGeom>
            <a:effectLst>
              <a:outerShdw blurRad="76200" dist="38100" algn="ctr" rotWithShape="0">
                <a:sysClr val="window" lastClr="FFFFFF"/>
              </a:outerShdw>
            </a:effectLst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619FCA5A-E301-1A48-0A42-93AA2C27B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602831" y="1827681"/>
              <a:ext cx="184047" cy="207737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88CA62BC-4D35-5968-0CEE-15C1ADA9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880362" y="1603333"/>
              <a:ext cx="203779" cy="241725"/>
            </a:xfrm>
            <a:prstGeom prst="rect">
              <a:avLst/>
            </a:prstGeom>
          </p:spPr>
        </p:pic>
      </p:grp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5610A38-9122-339B-EAEC-D2CC91BAFECB}"/>
              </a:ext>
            </a:extLst>
          </p:cNvPr>
          <p:cNvCxnSpPr>
            <a:cxnSpLocks/>
          </p:cNvCxnSpPr>
          <p:nvPr/>
        </p:nvCxnSpPr>
        <p:spPr>
          <a:xfrm>
            <a:off x="3462369" y="2829233"/>
            <a:ext cx="649288" cy="0"/>
          </a:xfrm>
          <a:prstGeom prst="line">
            <a:avLst/>
          </a:prstGeom>
          <a:noFill/>
          <a:ln w="6350" cap="flat" cmpd="sng" algn="ctr">
            <a:solidFill>
              <a:srgbClr val="FF1E3C"/>
            </a:solidFill>
            <a:prstDash val="dash"/>
            <a:miter lim="800000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35141A9-FC23-1590-B0D6-73A2C067B520}"/>
              </a:ext>
            </a:extLst>
          </p:cNvPr>
          <p:cNvCxnSpPr>
            <a:cxnSpLocks/>
          </p:cNvCxnSpPr>
          <p:nvPr/>
        </p:nvCxnSpPr>
        <p:spPr>
          <a:xfrm>
            <a:off x="2135523" y="2833752"/>
            <a:ext cx="769472" cy="0"/>
          </a:xfrm>
          <a:prstGeom prst="line">
            <a:avLst/>
          </a:prstGeom>
          <a:noFill/>
          <a:ln w="6350" cap="flat" cmpd="sng" algn="ctr">
            <a:solidFill>
              <a:srgbClr val="FF1E3C"/>
            </a:solidFill>
            <a:prstDash val="dash"/>
            <a:miter lim="800000"/>
          </a:ln>
          <a:effectLst/>
        </p:spPr>
      </p:cxn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5A76D6C-16C2-F357-4357-356EAFBFECF5}"/>
              </a:ext>
            </a:extLst>
          </p:cNvPr>
          <p:cNvGrpSpPr/>
          <p:nvPr/>
        </p:nvGrpSpPr>
        <p:grpSpPr>
          <a:xfrm>
            <a:off x="2135523" y="2522699"/>
            <a:ext cx="800177" cy="180079"/>
            <a:chOff x="1807500" y="1712740"/>
            <a:chExt cx="806695" cy="180079"/>
          </a:xfrm>
        </p:grpSpPr>
        <p:sp>
          <p:nvSpPr>
            <p:cNvPr id="62" name="Arrow: Right 61">
              <a:extLst>
                <a:ext uri="{FF2B5EF4-FFF2-40B4-BE49-F238E27FC236}">
                  <a16:creationId xmlns:a16="http://schemas.microsoft.com/office/drawing/2014/main" id="{54503093-09E0-CE74-37CB-73A58FEC7B30}"/>
                </a:ext>
              </a:extLst>
            </p:cNvPr>
            <p:cNvSpPr/>
            <p:nvPr/>
          </p:nvSpPr>
          <p:spPr>
            <a:xfrm>
              <a:off x="1807500" y="1712740"/>
              <a:ext cx="806695" cy="180079"/>
            </a:xfrm>
            <a:prstGeom prst="rightArrow">
              <a:avLst>
                <a:gd name="adj1" fmla="val 100000"/>
                <a:gd name="adj2" fmla="val 50000"/>
              </a:avLst>
            </a:prstGeom>
            <a:gradFill>
              <a:gsLst>
                <a:gs pos="40000">
                  <a:srgbClr val="00A1DE">
                    <a:lumMod val="50000"/>
                  </a:srgbClr>
                </a:gs>
                <a:gs pos="100000">
                  <a:srgbClr val="00A1DE">
                    <a:lumMod val="60000"/>
                    <a:lumOff val="4000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3600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i-FI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Microsoft YaHei"/>
                  <a:cs typeface="+mn-cs"/>
                </a:rPr>
                <a:t>Job Offload</a:t>
              </a: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icrosoft YaHei"/>
                <a:cs typeface="+mn-cs"/>
              </a:endParaRPr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B3D8EA0C-6991-8572-C101-8E9466767D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376269" y="1740222"/>
              <a:ext cx="117699" cy="125113"/>
            </a:xfrm>
            <a:prstGeom prst="rect">
              <a:avLst/>
            </a:prstGeom>
            <a:effectLst>
              <a:glow rad="12700">
                <a:srgbClr val="00A1DE">
                  <a:lumMod val="40000"/>
                  <a:lumOff val="60000"/>
                  <a:alpha val="34000"/>
                </a:srgbClr>
              </a:glow>
            </a:effectLst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3ECBC24A-73D9-5C1C-BC00-6A4D841C35CE}"/>
              </a:ext>
            </a:extLst>
          </p:cNvPr>
          <p:cNvSpPr txBox="1"/>
          <p:nvPr/>
        </p:nvSpPr>
        <p:spPr>
          <a:xfrm>
            <a:off x="3587715" y="2787676"/>
            <a:ext cx="420664" cy="80381"/>
          </a:xfrm>
          <a:prstGeom prst="rect">
            <a:avLst/>
          </a:prstGeom>
        </p:spPr>
        <p:txBody>
          <a:bodyPr wrap="square" lIns="0" tIns="0" rIns="0" bIns="0" rtlCol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i-FI" sz="800" dirty="0">
                <a:solidFill>
                  <a:srgbClr val="FF1E3C"/>
                </a:solidFill>
                <a:effectLst>
                  <a:glow rad="63500">
                    <a:prstClr val="white"/>
                  </a:glow>
                </a:effectLst>
                <a:latin typeface="Calibri"/>
                <a:ea typeface="Microsoft YaHei"/>
                <a:cs typeface="+mn-cs"/>
              </a:rPr>
              <a:t>( Wired )</a:t>
            </a:r>
            <a:endParaRPr lang="en-US" sz="800" dirty="0">
              <a:solidFill>
                <a:srgbClr val="FF1E3C"/>
              </a:solidFill>
              <a:effectLst>
                <a:glow rad="63500">
                  <a:prstClr val="white"/>
                </a:glow>
              </a:effectLst>
              <a:latin typeface="Calibri"/>
              <a:ea typeface="Microsoft YaHei"/>
              <a:cs typeface="+mn-cs"/>
            </a:endParaRPr>
          </a:p>
        </p:txBody>
      </p:sp>
      <p:pic>
        <p:nvPicPr>
          <p:cNvPr id="65" name="Graphic 64" descr="Stopwatch 25% with solid fill">
            <a:extLst>
              <a:ext uri="{FF2B5EF4-FFF2-40B4-BE49-F238E27FC236}">
                <a16:creationId xmlns:a16="http://schemas.microsoft.com/office/drawing/2014/main" id="{036EBDB0-EE6C-900E-0B30-4A1DC70FDB2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72704" y="2286965"/>
            <a:ext cx="150909" cy="150909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E8B395F5-5A9F-24A8-BA20-08471F29B83E}"/>
              </a:ext>
            </a:extLst>
          </p:cNvPr>
          <p:cNvSpPr txBox="1"/>
          <p:nvPr/>
        </p:nvSpPr>
        <p:spPr>
          <a:xfrm>
            <a:off x="2309469" y="2788699"/>
            <a:ext cx="409845" cy="80381"/>
          </a:xfrm>
          <a:prstGeom prst="rect">
            <a:avLst/>
          </a:prstGeom>
        </p:spPr>
        <p:txBody>
          <a:bodyPr wrap="square" lIns="0" tIns="0" rIns="0" bIns="0" rtlCol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i-FI" sz="800" dirty="0">
                <a:solidFill>
                  <a:srgbClr val="FF1E3C"/>
                </a:solidFill>
                <a:effectLst>
                  <a:glow rad="63500">
                    <a:prstClr val="white"/>
                  </a:glow>
                </a:effectLst>
                <a:latin typeface="Calibri"/>
                <a:ea typeface="Microsoft YaHei"/>
                <a:cs typeface="+mn-cs"/>
              </a:rPr>
              <a:t>Uu</a:t>
            </a:r>
            <a:endParaRPr lang="en-US" sz="800" dirty="0">
              <a:solidFill>
                <a:srgbClr val="FF1E3C"/>
              </a:solidFill>
              <a:effectLst>
                <a:glow rad="63500">
                  <a:prstClr val="white"/>
                </a:glow>
              </a:effectLst>
              <a:latin typeface="Calibri"/>
              <a:ea typeface="Microsoft YaHei"/>
              <a:cs typeface="+mn-cs"/>
            </a:endParaRPr>
          </a:p>
        </p:txBody>
      </p:sp>
      <p:pic>
        <p:nvPicPr>
          <p:cNvPr id="67" name="Content Placeholder 289" descr="Binary with solid fill">
            <a:extLst>
              <a:ext uri="{FF2B5EF4-FFF2-40B4-BE49-F238E27FC236}">
                <a16:creationId xmlns:a16="http://schemas.microsoft.com/office/drawing/2014/main" id="{640EA20D-2560-E39C-479E-32994A5378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27437" y="2270697"/>
            <a:ext cx="183445" cy="183445"/>
          </a:xfrm>
          <a:prstGeom prst="rect">
            <a:avLst/>
          </a:prstGeom>
        </p:spPr>
      </p:pic>
      <p:pic>
        <p:nvPicPr>
          <p:cNvPr id="68" name="Graphic 67" descr="Stopwatch 25% with solid fill">
            <a:extLst>
              <a:ext uri="{FF2B5EF4-FFF2-40B4-BE49-F238E27FC236}">
                <a16:creationId xmlns:a16="http://schemas.microsoft.com/office/drawing/2014/main" id="{B26C7475-0E0F-ABE9-3F7B-C6D53A8D002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306653" y="2286965"/>
            <a:ext cx="150909" cy="150909"/>
          </a:xfrm>
          <a:prstGeom prst="rect">
            <a:avLst/>
          </a:prstGeom>
        </p:spPr>
      </p:pic>
      <p:sp>
        <p:nvSpPr>
          <p:cNvPr id="69" name="Arrow: Right 68">
            <a:extLst>
              <a:ext uri="{FF2B5EF4-FFF2-40B4-BE49-F238E27FC236}">
                <a16:creationId xmlns:a16="http://schemas.microsoft.com/office/drawing/2014/main" id="{DDBF3BC0-5B81-45D2-ED3A-CE4D8A213B64}"/>
              </a:ext>
            </a:extLst>
          </p:cNvPr>
          <p:cNvSpPr/>
          <p:nvPr/>
        </p:nvSpPr>
        <p:spPr>
          <a:xfrm>
            <a:off x="3394249" y="2578832"/>
            <a:ext cx="676415" cy="66321"/>
          </a:xfrm>
          <a:prstGeom prst="rightArrow">
            <a:avLst>
              <a:gd name="adj1" fmla="val 100000"/>
              <a:gd name="adj2" fmla="val 50000"/>
            </a:avLst>
          </a:prstGeom>
          <a:gradFill>
            <a:gsLst>
              <a:gs pos="40000">
                <a:srgbClr val="00A1DE">
                  <a:lumMod val="50000"/>
                </a:srgbClr>
              </a:gs>
              <a:gs pos="100000">
                <a:srgbClr val="00A1DE">
                  <a:lumMod val="60000"/>
                  <a:lumOff val="4000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36000" tIns="0" rIns="0" bIns="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Microsoft YaHei"/>
              <a:cs typeface="+mn-cs"/>
            </a:endParaRP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83066B48-C69F-8578-BF30-11FA3C6ECF81}"/>
              </a:ext>
            </a:extLst>
          </p:cNvPr>
          <p:cNvCxnSpPr>
            <a:cxnSpLocks/>
          </p:cNvCxnSpPr>
          <p:nvPr/>
        </p:nvCxnSpPr>
        <p:spPr>
          <a:xfrm>
            <a:off x="2145703" y="3041379"/>
            <a:ext cx="1981734" cy="0"/>
          </a:xfrm>
          <a:prstGeom prst="line">
            <a:avLst/>
          </a:prstGeom>
          <a:noFill/>
          <a:ln w="6350" cap="flat" cmpd="sng" algn="ctr">
            <a:solidFill>
              <a:srgbClr val="FF1E3C"/>
            </a:solidFill>
            <a:prstDash val="dash"/>
            <a:miter lim="800000"/>
            <a:headEnd type="stealth" w="sm" len="sm"/>
            <a:tailEnd type="stealth" w="sm" len="sm"/>
          </a:ln>
          <a:effectLst/>
        </p:spPr>
      </p:cxnSp>
      <p:pic>
        <p:nvPicPr>
          <p:cNvPr id="71" name="Graphic 70" descr="Stopwatch 25% with solid fill">
            <a:extLst>
              <a:ext uri="{FF2B5EF4-FFF2-40B4-BE49-F238E27FC236}">
                <a16:creationId xmlns:a16="http://schemas.microsoft.com/office/drawing/2014/main" id="{736B2CB2-AF9D-FB3C-8504-75223E856D0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428202" y="2965187"/>
            <a:ext cx="150909" cy="150909"/>
          </a:xfrm>
          <a:prstGeom prst="rect">
            <a:avLst/>
          </a:prstGeom>
          <a:effectLst>
            <a:glow rad="76200">
              <a:sysClr val="window" lastClr="FFFFFF"/>
            </a:glow>
          </a:effectLst>
        </p:spPr>
      </p:pic>
      <p:pic>
        <p:nvPicPr>
          <p:cNvPr id="72" name="Graphic 71" descr="Stopwatch 33% with solid fill">
            <a:extLst>
              <a:ext uri="{FF2B5EF4-FFF2-40B4-BE49-F238E27FC236}">
                <a16:creationId xmlns:a16="http://schemas.microsoft.com/office/drawing/2014/main" id="{3B4FEF2F-76E4-1185-9B42-56042D1D121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736602" y="2962858"/>
            <a:ext cx="150909" cy="150909"/>
          </a:xfrm>
          <a:prstGeom prst="rect">
            <a:avLst/>
          </a:prstGeom>
          <a:effectLst>
            <a:glow rad="76200">
              <a:sysClr val="window" lastClr="FFFFFF"/>
            </a:glow>
          </a:effectLst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EAD0E886-AECB-08A3-5BF1-B3C4953E8C82}"/>
              </a:ext>
            </a:extLst>
          </p:cNvPr>
          <p:cNvCxnSpPr>
            <a:cxnSpLocks/>
          </p:cNvCxnSpPr>
          <p:nvPr/>
        </p:nvCxnSpPr>
        <p:spPr>
          <a:xfrm>
            <a:off x="4140470" y="3041379"/>
            <a:ext cx="494622" cy="0"/>
          </a:xfrm>
          <a:prstGeom prst="line">
            <a:avLst/>
          </a:prstGeom>
          <a:noFill/>
          <a:ln w="6350" cap="flat" cmpd="sng" algn="ctr">
            <a:solidFill>
              <a:srgbClr val="00A1DE"/>
            </a:solidFill>
            <a:prstDash val="dash"/>
            <a:miter lim="800000"/>
            <a:headEnd type="stealth" w="sm" len="sm"/>
            <a:tailEnd type="stealth" w="sm" len="sm"/>
          </a:ln>
          <a:effectLst/>
        </p:spPr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42A63E1E-DA8D-0548-5D35-1BC8BD691BB5}"/>
              </a:ext>
            </a:extLst>
          </p:cNvPr>
          <p:cNvSpPr txBox="1"/>
          <p:nvPr/>
        </p:nvSpPr>
        <p:spPr>
          <a:xfrm>
            <a:off x="2193745" y="3106394"/>
            <a:ext cx="1906111" cy="116682"/>
          </a:xfrm>
          <a:prstGeom prst="rect">
            <a:avLst/>
          </a:prstGeom>
        </p:spPr>
        <p:txBody>
          <a:bodyPr wrap="square" lIns="0" tIns="0" rIns="0" bIns="0" rtlCol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i-FI" sz="800" b="1" dirty="0">
                <a:solidFill>
                  <a:srgbClr val="FF1E3C"/>
                </a:solidFill>
                <a:effectLst>
                  <a:glow rad="63500">
                    <a:prstClr val="white"/>
                  </a:glow>
                </a:effectLst>
                <a:latin typeface="Calibri"/>
                <a:ea typeface="Microsoft YaHei"/>
                <a:cs typeface="+mn-cs"/>
              </a:rPr>
              <a:t>Communication</a:t>
            </a:r>
            <a:r>
              <a:rPr lang="fi-FI" sz="800" dirty="0">
                <a:solidFill>
                  <a:srgbClr val="FF1E3C"/>
                </a:solidFill>
                <a:effectLst>
                  <a:glow rad="63500">
                    <a:prstClr val="white"/>
                  </a:glow>
                </a:effectLst>
                <a:latin typeface="Calibri"/>
                <a:ea typeface="Microsoft YaHei"/>
                <a:cs typeface="+mn-cs"/>
              </a:rPr>
              <a:t> Delay</a:t>
            </a:r>
            <a:endParaRPr lang="en-US" sz="800" dirty="0">
              <a:solidFill>
                <a:srgbClr val="FF1E3C"/>
              </a:solidFill>
              <a:effectLst>
                <a:glow rad="63500">
                  <a:prstClr val="white"/>
                </a:glow>
              </a:effectLst>
              <a:latin typeface="Calibri"/>
              <a:ea typeface="Microsoft YaHei"/>
              <a:cs typeface="+mn-cs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7FCAD48-AF82-2225-B458-3E36551A029D}"/>
              </a:ext>
            </a:extLst>
          </p:cNvPr>
          <p:cNvSpPr txBox="1"/>
          <p:nvPr/>
        </p:nvSpPr>
        <p:spPr>
          <a:xfrm>
            <a:off x="4082397" y="3106394"/>
            <a:ext cx="515755" cy="116682"/>
          </a:xfrm>
          <a:prstGeom prst="rec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i-FI" sz="800" b="1" dirty="0">
                <a:solidFill>
                  <a:srgbClr val="00A1DE"/>
                </a:solidFill>
                <a:effectLst>
                  <a:glow rad="63500">
                    <a:prstClr val="white"/>
                  </a:glow>
                </a:effectLst>
                <a:latin typeface="Calibri"/>
                <a:ea typeface="Microsoft YaHei"/>
                <a:cs typeface="+mn-cs"/>
              </a:rPr>
              <a:t>Compute </a:t>
            </a:r>
            <a:r>
              <a:rPr lang="fi-FI" sz="800" dirty="0">
                <a:solidFill>
                  <a:srgbClr val="00A1DE"/>
                </a:solidFill>
                <a:effectLst>
                  <a:glow rad="63500">
                    <a:prstClr val="white"/>
                  </a:glow>
                </a:effectLst>
                <a:latin typeface="Calibri"/>
                <a:ea typeface="Microsoft YaHei"/>
                <a:cs typeface="+mn-cs"/>
              </a:rPr>
              <a:t>Delay</a:t>
            </a:r>
            <a:endParaRPr lang="en-US" sz="800" dirty="0">
              <a:solidFill>
                <a:srgbClr val="00A1DE"/>
              </a:solidFill>
              <a:effectLst>
                <a:glow rad="63500">
                  <a:prstClr val="white"/>
                </a:glow>
              </a:effectLst>
              <a:latin typeface="Calibri"/>
              <a:ea typeface="Microsoft YaHei"/>
              <a:cs typeface="+mn-cs"/>
            </a:endParaRP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B2F7F18A-8BEF-D7C7-A8B2-5D7D566A7F13}"/>
              </a:ext>
            </a:extLst>
          </p:cNvPr>
          <p:cNvCxnSpPr>
            <a:cxnSpLocks/>
          </p:cNvCxnSpPr>
          <p:nvPr/>
        </p:nvCxnSpPr>
        <p:spPr>
          <a:xfrm flipV="1">
            <a:off x="3674433" y="2564375"/>
            <a:ext cx="84230" cy="101157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ysDash"/>
            <a:miter lim="800000"/>
          </a:ln>
          <a:effectLst/>
        </p:spPr>
      </p:cxnSp>
      <p:pic>
        <p:nvPicPr>
          <p:cNvPr id="77" name="Graphic 76" descr="Stopwatch 25% with solid fill">
            <a:extLst>
              <a:ext uri="{FF2B5EF4-FFF2-40B4-BE49-F238E27FC236}">
                <a16:creationId xmlns:a16="http://schemas.microsoft.com/office/drawing/2014/main" id="{BEDD6E68-7643-2405-6098-95A0C835445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288123" y="2957160"/>
            <a:ext cx="150909" cy="150909"/>
          </a:xfrm>
          <a:prstGeom prst="rect">
            <a:avLst/>
          </a:prstGeom>
          <a:effectLst>
            <a:glow rad="38100">
              <a:sysClr val="window" lastClr="FFFFFF"/>
            </a:glow>
          </a:effectLst>
        </p:spPr>
      </p:pic>
      <p:pic>
        <p:nvPicPr>
          <p:cNvPr id="78" name="Graphic 77" descr="Stopwatch 25% with solid fill">
            <a:extLst>
              <a:ext uri="{FF2B5EF4-FFF2-40B4-BE49-F238E27FC236}">
                <a16:creationId xmlns:a16="http://schemas.microsoft.com/office/drawing/2014/main" id="{9557B973-E403-4AD7-6503-AC88792550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363577" y="2957160"/>
            <a:ext cx="150909" cy="150909"/>
          </a:xfrm>
          <a:prstGeom prst="rect">
            <a:avLst/>
          </a:prstGeom>
          <a:effectLst>
            <a:glow rad="38100">
              <a:sysClr val="window" lastClr="FFFFFF"/>
            </a:glow>
          </a:effectLst>
        </p:spPr>
      </p:pic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6943D12-1A90-B421-D868-8CC739086875}"/>
              </a:ext>
            </a:extLst>
          </p:cNvPr>
          <p:cNvCxnSpPr>
            <a:cxnSpLocks/>
          </p:cNvCxnSpPr>
          <p:nvPr/>
        </p:nvCxnSpPr>
        <p:spPr>
          <a:xfrm>
            <a:off x="2145703" y="3288159"/>
            <a:ext cx="2489389" cy="0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rgbClr val="FF1E3C"/>
                </a:gs>
                <a:gs pos="100000">
                  <a:srgbClr val="00A1DE"/>
                </a:gs>
              </a:gsLst>
              <a:lin ang="0" scaled="0"/>
            </a:gradFill>
            <a:prstDash val="dash"/>
            <a:miter lim="800000"/>
            <a:headEnd type="stealth" w="sm" len="sm"/>
            <a:tailEnd type="stealth" w="sm" len="sm"/>
          </a:ln>
          <a:effectLst/>
        </p:spPr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CB718C93-CB3C-8011-23A3-FF8928E47D85}"/>
              </a:ext>
            </a:extLst>
          </p:cNvPr>
          <p:cNvSpPr txBox="1"/>
          <p:nvPr/>
        </p:nvSpPr>
        <p:spPr>
          <a:xfrm>
            <a:off x="2258957" y="3322133"/>
            <a:ext cx="2368410" cy="116682"/>
          </a:xfrm>
          <a:prstGeom prst="rect">
            <a:avLst/>
          </a:prstGeom>
        </p:spPr>
        <p:txBody>
          <a:bodyPr wrap="square" lIns="0" tIns="0" rIns="0" bIns="0" rtlCol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i-FI" sz="800" b="1" dirty="0">
                <a:gradFill>
                  <a:gsLst>
                    <a:gs pos="0">
                      <a:srgbClr val="FF1E3C"/>
                    </a:gs>
                    <a:gs pos="100000">
                      <a:srgbClr val="00A1DE"/>
                    </a:gs>
                  </a:gsLst>
                  <a:lin ang="0" scaled="0"/>
                </a:gradFill>
                <a:effectLst>
                  <a:glow rad="63500">
                    <a:prstClr val="white"/>
                  </a:glow>
                </a:effectLst>
                <a:latin typeface="Calibri"/>
                <a:ea typeface="Microsoft YaHei"/>
                <a:cs typeface="+mn-cs"/>
              </a:rPr>
              <a:t>Total Delay</a:t>
            </a:r>
            <a:endParaRPr lang="en-US" sz="800" dirty="0">
              <a:gradFill>
                <a:gsLst>
                  <a:gs pos="0">
                    <a:srgbClr val="FF1E3C"/>
                  </a:gs>
                  <a:gs pos="100000">
                    <a:srgbClr val="00A1DE"/>
                  </a:gs>
                </a:gsLst>
                <a:lin ang="0" scaled="0"/>
              </a:gradFill>
              <a:effectLst>
                <a:glow rad="63500">
                  <a:prstClr val="white"/>
                </a:glow>
              </a:effectLst>
              <a:latin typeface="Calibri"/>
              <a:ea typeface="Microsoft YaHei"/>
              <a:cs typeface="+mn-cs"/>
            </a:endParaRPr>
          </a:p>
        </p:txBody>
      </p:sp>
      <p:sp>
        <p:nvSpPr>
          <p:cNvPr id="81" name="Double Bracket 80">
            <a:extLst>
              <a:ext uri="{FF2B5EF4-FFF2-40B4-BE49-F238E27FC236}">
                <a16:creationId xmlns:a16="http://schemas.microsoft.com/office/drawing/2014/main" id="{AF6D6AA1-711C-E869-AA0D-7FE03274A2A7}"/>
              </a:ext>
            </a:extLst>
          </p:cNvPr>
          <p:cNvSpPr/>
          <p:nvPr/>
        </p:nvSpPr>
        <p:spPr>
          <a:xfrm>
            <a:off x="2919976" y="2250143"/>
            <a:ext cx="453648" cy="218337"/>
          </a:xfrm>
          <a:prstGeom prst="bracketPair">
            <a:avLst/>
          </a:prstGeom>
          <a:noFill/>
          <a:ln w="6350" cap="flat" cmpd="sng" algn="ctr">
            <a:solidFill>
              <a:srgbClr val="00A1D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Microsoft YaHei"/>
              <a:cs typeface="+mn-cs"/>
            </a:endParaRPr>
          </a:p>
        </p:txBody>
      </p:sp>
      <p:sp>
        <p:nvSpPr>
          <p:cNvPr id="82" name="Double Bracket 81">
            <a:extLst>
              <a:ext uri="{FF2B5EF4-FFF2-40B4-BE49-F238E27FC236}">
                <a16:creationId xmlns:a16="http://schemas.microsoft.com/office/drawing/2014/main" id="{1FAE1A4F-09A3-F60C-D347-E923F3B1A906}"/>
              </a:ext>
            </a:extLst>
          </p:cNvPr>
          <p:cNvSpPr/>
          <p:nvPr/>
        </p:nvSpPr>
        <p:spPr>
          <a:xfrm>
            <a:off x="4043205" y="2254595"/>
            <a:ext cx="453648" cy="218337"/>
          </a:xfrm>
          <a:prstGeom prst="bracketPair">
            <a:avLst/>
          </a:prstGeom>
          <a:noFill/>
          <a:ln w="6350" cap="flat" cmpd="sng" algn="ctr">
            <a:solidFill>
              <a:srgbClr val="00A1D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Microsoft YaHei"/>
              <a:cs typeface="+mn-cs"/>
            </a:endParaRPr>
          </a:p>
        </p:txBody>
      </p:sp>
      <p:sp>
        <p:nvSpPr>
          <p:cNvPr id="83" name="Double Bracket 82">
            <a:extLst>
              <a:ext uri="{FF2B5EF4-FFF2-40B4-BE49-F238E27FC236}">
                <a16:creationId xmlns:a16="http://schemas.microsoft.com/office/drawing/2014/main" id="{F5D252D4-62EB-B3CF-E139-51D0E5F52E85}"/>
              </a:ext>
            </a:extLst>
          </p:cNvPr>
          <p:cNvSpPr/>
          <p:nvPr/>
        </p:nvSpPr>
        <p:spPr>
          <a:xfrm>
            <a:off x="3696421" y="2964763"/>
            <a:ext cx="232639" cy="153238"/>
          </a:xfrm>
          <a:prstGeom prst="bracketPair">
            <a:avLst/>
          </a:prstGeom>
          <a:noFill/>
          <a:ln w="6350" cap="flat" cmpd="sng" algn="ctr">
            <a:solidFill>
              <a:srgbClr val="FF1E3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Microsoft YaHei"/>
              <a:cs typeface="+mn-cs"/>
            </a:endParaRPr>
          </a:p>
        </p:txBody>
      </p:sp>
      <p:pic>
        <p:nvPicPr>
          <p:cNvPr id="85" name="Graphic 84">
            <a:extLst>
              <a:ext uri="{FF2B5EF4-FFF2-40B4-BE49-F238E27FC236}">
                <a16:creationId xmlns:a16="http://schemas.microsoft.com/office/drawing/2014/main" id="{6FF8A649-F9FA-8B92-A9FA-0B3483AD4C6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05144" y="3652235"/>
            <a:ext cx="5193308" cy="2386832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4CE776B8-83F4-5355-7428-5CCB5A37E39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912" y="3628855"/>
            <a:ext cx="5262753" cy="2410212"/>
          </a:xfrm>
          <a:prstGeom prst="rect">
            <a:avLst/>
          </a:prstGeom>
        </p:spPr>
      </p:pic>
      <p:graphicFrame>
        <p:nvGraphicFramePr>
          <p:cNvPr id="91" name="表格 171">
            <a:extLst>
              <a:ext uri="{FF2B5EF4-FFF2-40B4-BE49-F238E27FC236}">
                <a16:creationId xmlns:a16="http://schemas.microsoft.com/office/drawing/2014/main" id="{674A6112-9AFD-15D1-5211-3808DD40CB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984809"/>
              </p:ext>
            </p:extLst>
          </p:nvPr>
        </p:nvGraphicFramePr>
        <p:xfrm>
          <a:off x="8334703" y="4769841"/>
          <a:ext cx="2427193" cy="571500"/>
        </p:xfrm>
        <a:graphic>
          <a:graphicData uri="http://schemas.openxmlformats.org/drawingml/2006/table">
            <a:tbl>
              <a:tblPr firstRow="1" bandRow="1"/>
              <a:tblGrid>
                <a:gridCol w="1135215">
                  <a:extLst>
                    <a:ext uri="{9D8B030D-6E8A-4147-A177-3AD203B41FA5}">
                      <a16:colId xmlns:a16="http://schemas.microsoft.com/office/drawing/2014/main" val="1517487989"/>
                    </a:ext>
                  </a:extLst>
                </a:gridCol>
                <a:gridCol w="1291978">
                  <a:extLst>
                    <a:ext uri="{9D8B030D-6E8A-4147-A177-3AD203B41FA5}">
                      <a16:colId xmlns:a16="http://schemas.microsoft.com/office/drawing/2014/main" val="2859678759"/>
                    </a:ext>
                  </a:extLst>
                </a:gridCol>
              </a:tblGrid>
              <a:tr h="158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/>
                        <a:t>Budget Design</a:t>
                      </a:r>
                      <a:endParaRPr lang="zh-TW" altLang="en-US" sz="800" dirty="0">
                        <a:latin typeface="+mj-l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>
                          <a:latin typeface="+mj-lt"/>
                        </a:rPr>
                        <a:t>Compute Capacity Scale</a:t>
                      </a:r>
                      <a:endParaRPr lang="zh-TW" altLang="en-US" sz="800" dirty="0">
                        <a:latin typeface="+mj-lt"/>
                      </a:endParaRPr>
                    </a:p>
                  </a:txBody>
                  <a:tcPr marL="68580" marR="68580" marT="34290" marB="34290">
                    <a:lnL>
                      <a:noFill/>
                    </a:lnL>
                    <a:lnR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35363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7082972"/>
                  </a:ext>
                </a:extLst>
              </a:tr>
              <a:tr h="1600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>
                          <a:solidFill>
                            <a:schemeClr val="tx1"/>
                          </a:solidFill>
                        </a:rPr>
                        <a:t>Joint</a:t>
                      </a:r>
                      <a:endParaRPr lang="zh-TW" altLang="en-US" sz="8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>
                          <a:solidFill>
                            <a:schemeClr val="tx1"/>
                          </a:solidFill>
                          <a:latin typeface="+mj-lt"/>
                        </a:rPr>
                        <a:t>8</a:t>
                      </a:r>
                      <a:endParaRPr lang="zh-TW" altLang="en-US" sz="8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80" marR="68580" marT="34290" marB="34290">
                    <a:lnL>
                      <a:noFill/>
                    </a:lnL>
                    <a:lnR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35363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27218"/>
                  </a:ext>
                </a:extLst>
              </a:tr>
              <a:tr h="1600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>
                          <a:solidFill>
                            <a:schemeClr val="tx1"/>
                          </a:solidFill>
                        </a:rPr>
                        <a:t>Disjoint</a:t>
                      </a:r>
                      <a:endParaRPr lang="zh-TW" altLang="en-US" sz="8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>
                          <a:solidFill>
                            <a:schemeClr val="tx1"/>
                          </a:solidFill>
                          <a:latin typeface="+mj-lt"/>
                        </a:rPr>
                        <a:t>11</a:t>
                      </a:r>
                      <a:endParaRPr lang="zh-TW" altLang="en-US" sz="8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80" marR="68580" marT="34290" marB="34290">
                    <a:lnL>
                      <a:noFill/>
                    </a:lnL>
                    <a:lnR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3881912"/>
                  </a:ext>
                </a:extLst>
              </a:tr>
            </a:tbl>
          </a:graphicData>
        </a:graphic>
      </p:graphicFrame>
      <p:cxnSp>
        <p:nvCxnSpPr>
          <p:cNvPr id="92" name="直線單箭頭接點 31">
            <a:extLst>
              <a:ext uri="{FF2B5EF4-FFF2-40B4-BE49-F238E27FC236}">
                <a16:creationId xmlns:a16="http://schemas.microsoft.com/office/drawing/2014/main" id="{3EC039A6-61F0-9183-56F0-AD67DF8F74E6}"/>
              </a:ext>
            </a:extLst>
          </p:cNvPr>
          <p:cNvCxnSpPr>
            <a:cxnSpLocks/>
          </p:cNvCxnSpPr>
          <p:nvPr/>
        </p:nvCxnSpPr>
        <p:spPr>
          <a:xfrm flipV="1">
            <a:off x="10511057" y="5040351"/>
            <a:ext cx="0" cy="213366"/>
          </a:xfrm>
          <a:prstGeom prst="straightConnector1">
            <a:avLst/>
          </a:prstGeom>
          <a:noFill/>
          <a:ln w="28575" cap="flat" cmpd="sng" algn="ctr">
            <a:solidFill>
              <a:srgbClr val="69BE28"/>
            </a:solidFill>
            <a:prstDash val="solid"/>
            <a:miter lim="800000"/>
            <a:tailEnd type="triangle"/>
          </a:ln>
          <a:effectLst>
            <a:glow rad="25400">
              <a:sysClr val="window" lastClr="FFFFFF"/>
            </a:glow>
          </a:effectLst>
        </p:spPr>
      </p:cxnSp>
      <p:sp>
        <p:nvSpPr>
          <p:cNvPr id="93" name="語音泡泡: 圓角矩形 84">
            <a:extLst>
              <a:ext uri="{FF2B5EF4-FFF2-40B4-BE49-F238E27FC236}">
                <a16:creationId xmlns:a16="http://schemas.microsoft.com/office/drawing/2014/main" id="{9AC80B23-0F3D-48C0-B877-421B9E2DD686}"/>
              </a:ext>
            </a:extLst>
          </p:cNvPr>
          <p:cNvSpPr/>
          <p:nvPr/>
        </p:nvSpPr>
        <p:spPr>
          <a:xfrm>
            <a:off x="9662550" y="4379534"/>
            <a:ext cx="1099346" cy="255052"/>
          </a:xfrm>
          <a:prstGeom prst="wedgeRoundRectCallout">
            <a:avLst>
              <a:gd name="adj1" fmla="val -41384"/>
              <a:gd name="adj2" fmla="val 15422"/>
              <a:gd name="adj3" fmla="val 16667"/>
            </a:avLst>
          </a:prstGeom>
          <a:solidFill>
            <a:srgbClr val="69BE28">
              <a:lumMod val="20000"/>
              <a:lumOff val="80000"/>
            </a:srgbClr>
          </a:solidFill>
          <a:ln w="12700" cap="flat" cmpd="sng" algn="ctr">
            <a:solidFill>
              <a:srgbClr val="69BE2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88" b="0" i="0" u="none" strike="noStrike" kern="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+mn-cs"/>
              </a:rPr>
              <a:t>More </a:t>
            </a:r>
            <a:r>
              <a: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+mn-cs"/>
              </a:rPr>
              <a:t>efficient</a:t>
            </a:r>
            <a:r>
              <a:rPr kumimoji="0" lang="en-US" sz="788" b="0" i="0" u="none" strike="noStrike" kern="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+mn-cs"/>
              </a:rPr>
              <a:t> use of compute capacity</a:t>
            </a:r>
          </a:p>
        </p:txBody>
      </p:sp>
      <p:sp>
        <p:nvSpPr>
          <p:cNvPr id="95" name="文字方塊 40">
            <a:extLst>
              <a:ext uri="{FF2B5EF4-FFF2-40B4-BE49-F238E27FC236}">
                <a16:creationId xmlns:a16="http://schemas.microsoft.com/office/drawing/2014/main" id="{DFA1504B-394F-8BF2-4223-376DBC93CE38}"/>
              </a:ext>
            </a:extLst>
          </p:cNvPr>
          <p:cNvSpPr txBox="1"/>
          <p:nvPr/>
        </p:nvSpPr>
        <p:spPr>
          <a:xfrm>
            <a:off x="6282813" y="3778902"/>
            <a:ext cx="1496940" cy="213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altLang="zh-TW" sz="788" b="1" dirty="0">
                <a:solidFill>
                  <a:srgbClr val="FF0000"/>
                </a:solidFill>
                <a:latin typeface="Calibri"/>
                <a:ea typeface="新細明體" panose="02020500000000000000" pitchFamily="18" charset="-120"/>
                <a:cs typeface="Poppins" panose="00000500000000000000" pitchFamily="2" charset="0"/>
              </a:rPr>
              <a:t>System Service Capacity KPI</a:t>
            </a:r>
            <a:endParaRPr lang="en-US" sz="788" dirty="0">
              <a:solidFill>
                <a:srgbClr val="FF0000"/>
              </a:solidFill>
              <a:latin typeface="Calibri"/>
              <a:ea typeface="Microsoft YaHei"/>
            </a:endParaRPr>
          </a:p>
        </p:txBody>
      </p:sp>
      <p:sp>
        <p:nvSpPr>
          <p:cNvPr id="96" name="文字方塊 40">
            <a:extLst>
              <a:ext uri="{FF2B5EF4-FFF2-40B4-BE49-F238E27FC236}">
                <a16:creationId xmlns:a16="http://schemas.microsoft.com/office/drawing/2014/main" id="{5CFC29D3-E732-5EFB-FDB7-B3BB38816CE4}"/>
              </a:ext>
            </a:extLst>
          </p:cNvPr>
          <p:cNvSpPr txBox="1"/>
          <p:nvPr/>
        </p:nvSpPr>
        <p:spPr>
          <a:xfrm>
            <a:off x="955207" y="3796898"/>
            <a:ext cx="1496940" cy="213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altLang="zh-TW" sz="788" b="1" dirty="0">
                <a:solidFill>
                  <a:srgbClr val="FF0000"/>
                </a:solidFill>
                <a:latin typeface="Calibri"/>
                <a:ea typeface="新細明體" panose="02020500000000000000" pitchFamily="18" charset="-120"/>
                <a:cs typeface="Poppins" panose="00000500000000000000" pitchFamily="2" charset="0"/>
              </a:rPr>
              <a:t>System Service Capacity KPI</a:t>
            </a:r>
            <a:endParaRPr lang="en-US" sz="788" dirty="0">
              <a:solidFill>
                <a:srgbClr val="FF0000"/>
              </a:solidFill>
              <a:latin typeface="Calibri"/>
              <a:ea typeface="Microsoft YaHei"/>
            </a:endParaRPr>
          </a:p>
        </p:txBody>
      </p:sp>
      <p:sp>
        <p:nvSpPr>
          <p:cNvPr id="105" name="語音泡泡: 圓角矩形 41">
            <a:extLst>
              <a:ext uri="{FF2B5EF4-FFF2-40B4-BE49-F238E27FC236}">
                <a16:creationId xmlns:a16="http://schemas.microsoft.com/office/drawing/2014/main" id="{0B77DA9B-A6EC-A541-151E-32B16C6FE7E9}"/>
              </a:ext>
            </a:extLst>
          </p:cNvPr>
          <p:cNvSpPr/>
          <p:nvPr/>
        </p:nvSpPr>
        <p:spPr>
          <a:xfrm>
            <a:off x="3292396" y="4950241"/>
            <a:ext cx="1118072" cy="255052"/>
          </a:xfrm>
          <a:prstGeom prst="wedgeRoundRectCallout">
            <a:avLst>
              <a:gd name="adj1" fmla="val -41384"/>
              <a:gd name="adj2" fmla="val 15422"/>
              <a:gd name="adj3" fmla="val 16667"/>
            </a:avLst>
          </a:prstGeom>
          <a:solidFill>
            <a:srgbClr val="69BE28">
              <a:lumMod val="20000"/>
              <a:lumOff val="80000"/>
            </a:srgbClr>
          </a:solidFill>
          <a:ln w="12700" cap="flat" cmpd="sng" algn="ctr">
            <a:solidFill>
              <a:srgbClr val="69BE28"/>
            </a:solidFill>
            <a:prstDash val="solid"/>
            <a:miter lim="800000"/>
          </a:ln>
          <a:effectLst>
            <a:glow rad="25400">
              <a:sysClr val="window" lastClr="FFFFFF"/>
            </a:glow>
          </a:effectLst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+mn-cs"/>
              </a:rPr>
              <a:t>Gain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+mn-cs"/>
              </a:rPr>
              <a:t> via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353630"/>
                </a:solidFill>
                <a:effectLst/>
                <a:uLnTx/>
                <a:uFillTx/>
                <a:latin typeface="Calibri"/>
                <a:ea typeface="Microsoft YaHei"/>
                <a:cs typeface="+mn-cs"/>
              </a:rPr>
              <a:t>joint delay budget design</a:t>
            </a:r>
          </a:p>
        </p:txBody>
      </p:sp>
      <p:sp>
        <p:nvSpPr>
          <p:cNvPr id="106" name="右大括弧 45">
            <a:extLst>
              <a:ext uri="{FF2B5EF4-FFF2-40B4-BE49-F238E27FC236}">
                <a16:creationId xmlns:a16="http://schemas.microsoft.com/office/drawing/2014/main" id="{56DEE142-6A1A-BC15-2439-D7DDEFC22415}"/>
              </a:ext>
            </a:extLst>
          </p:cNvPr>
          <p:cNvSpPr/>
          <p:nvPr/>
        </p:nvSpPr>
        <p:spPr>
          <a:xfrm>
            <a:off x="3218659" y="4993493"/>
            <a:ext cx="61569" cy="188583"/>
          </a:xfrm>
          <a:prstGeom prst="rightBrace">
            <a:avLst>
              <a:gd name="adj1" fmla="val 8333"/>
              <a:gd name="adj2" fmla="val 51747"/>
            </a:avLst>
          </a:prstGeom>
          <a:noFill/>
          <a:ln w="12700" cap="flat" cmpd="sng" algn="ctr">
            <a:solidFill>
              <a:srgbClr val="69BE28"/>
            </a:solidFill>
            <a:prstDash val="solid"/>
            <a:miter lim="800000"/>
          </a:ln>
          <a:effectLst>
            <a:glow rad="12700">
              <a:sysClr val="window" lastClr="FFFFFF"/>
            </a:glo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Microsoft YaHei"/>
              <a:cs typeface="+mn-cs"/>
            </a:endParaRPr>
          </a:p>
        </p:txBody>
      </p:sp>
      <p:graphicFrame>
        <p:nvGraphicFramePr>
          <p:cNvPr id="108" name="表格 171">
            <a:extLst>
              <a:ext uri="{FF2B5EF4-FFF2-40B4-BE49-F238E27FC236}">
                <a16:creationId xmlns:a16="http://schemas.microsoft.com/office/drawing/2014/main" id="{47178A6B-BC5C-B007-2F7E-562E20669E41}"/>
              </a:ext>
            </a:extLst>
          </p:cNvPr>
          <p:cNvGraphicFramePr>
            <a:graphicFrameLocks noGrp="1"/>
          </p:cNvGraphicFramePr>
          <p:nvPr/>
        </p:nvGraphicFramePr>
        <p:xfrm>
          <a:off x="1114944" y="4707662"/>
          <a:ext cx="2067480" cy="571500"/>
        </p:xfrm>
        <a:graphic>
          <a:graphicData uri="http://schemas.openxmlformats.org/drawingml/2006/table">
            <a:tbl>
              <a:tblPr firstRow="1" bandRow="1"/>
              <a:tblGrid>
                <a:gridCol w="1016384">
                  <a:extLst>
                    <a:ext uri="{9D8B030D-6E8A-4147-A177-3AD203B41FA5}">
                      <a16:colId xmlns:a16="http://schemas.microsoft.com/office/drawing/2014/main" val="1517487989"/>
                    </a:ext>
                  </a:extLst>
                </a:gridCol>
                <a:gridCol w="1051096">
                  <a:extLst>
                    <a:ext uri="{9D8B030D-6E8A-4147-A177-3AD203B41FA5}">
                      <a16:colId xmlns:a16="http://schemas.microsoft.com/office/drawing/2014/main" val="2859678759"/>
                    </a:ext>
                  </a:extLst>
                </a:gridCol>
              </a:tblGrid>
              <a:tr h="1596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/>
                        <a:t>Budget Design</a:t>
                      </a:r>
                      <a:endParaRPr lang="zh-TW" altLang="en-US" sz="800" dirty="0">
                        <a:latin typeface="+mj-l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/>
                        <a:t>Service Capacity</a:t>
                      </a:r>
                      <a:endParaRPr lang="zh-TW" altLang="en-US" sz="800" dirty="0">
                        <a:latin typeface="+mj-lt"/>
                      </a:endParaRPr>
                    </a:p>
                  </a:txBody>
                  <a:tcPr marL="68580" marR="68580" marT="34290" marB="34290">
                    <a:lnL>
                      <a:noFill/>
                    </a:lnL>
                    <a:lnR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35363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7082972"/>
                  </a:ext>
                </a:extLst>
              </a:tr>
              <a:tr h="1828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>
                          <a:solidFill>
                            <a:schemeClr val="tx1"/>
                          </a:solidFill>
                        </a:rPr>
                        <a:t>Joint</a:t>
                      </a:r>
                      <a:endParaRPr lang="zh-TW" altLang="en-US" sz="8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>
                          <a:solidFill>
                            <a:schemeClr val="tx1"/>
                          </a:solidFill>
                          <a:latin typeface="+mj-lt"/>
                        </a:rPr>
                        <a:t>80</a:t>
                      </a:r>
                      <a:endParaRPr lang="zh-TW" altLang="en-US" sz="8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80" marR="68580" marT="34290" marB="34290">
                    <a:lnL>
                      <a:noFill/>
                    </a:lnL>
                    <a:lnR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35363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63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27218"/>
                  </a:ext>
                </a:extLst>
              </a:tr>
              <a:tr h="1828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>
                          <a:solidFill>
                            <a:schemeClr val="tx1"/>
                          </a:solidFill>
                        </a:rPr>
                        <a:t>Disjoint</a:t>
                      </a:r>
                      <a:endParaRPr lang="zh-TW" altLang="en-US" sz="8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Microsoft YaHei"/>
                        </a:defRPr>
                      </a:lvl9pPr>
                    </a:lstStyle>
                    <a:p>
                      <a:pPr algn="ctr"/>
                      <a:r>
                        <a:rPr lang="en-US" altLang="zh-TW" sz="800" dirty="0">
                          <a:solidFill>
                            <a:schemeClr val="tx1"/>
                          </a:solidFill>
                        </a:rPr>
                        <a:t>55</a:t>
                      </a:r>
                      <a:endParaRPr lang="zh-TW" altLang="en-US" sz="8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68580" marR="68580" marT="34290" marB="34290">
                    <a:lnL>
                      <a:noFill/>
                    </a:lnL>
                    <a:lnR w="12700" cap="flat" cmpd="sng" algn="ctr">
                      <a:solidFill>
                        <a:srgbClr val="3536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3881912"/>
                  </a:ext>
                </a:extLst>
              </a:tr>
            </a:tbl>
          </a:graphicData>
        </a:graphic>
      </p:graphicFrame>
      <p:cxnSp>
        <p:nvCxnSpPr>
          <p:cNvPr id="109" name="直線單箭頭接點 43">
            <a:extLst>
              <a:ext uri="{FF2B5EF4-FFF2-40B4-BE49-F238E27FC236}">
                <a16:creationId xmlns:a16="http://schemas.microsoft.com/office/drawing/2014/main" id="{409139F4-0936-FB5C-396E-830B56D731CC}"/>
              </a:ext>
            </a:extLst>
          </p:cNvPr>
          <p:cNvCxnSpPr>
            <a:cxnSpLocks/>
          </p:cNvCxnSpPr>
          <p:nvPr/>
        </p:nvCxnSpPr>
        <p:spPr>
          <a:xfrm flipV="1">
            <a:off x="2860458" y="4982620"/>
            <a:ext cx="0" cy="199456"/>
          </a:xfrm>
          <a:prstGeom prst="straightConnector1">
            <a:avLst/>
          </a:prstGeom>
          <a:noFill/>
          <a:ln w="28575" cap="flat" cmpd="sng" algn="ctr">
            <a:solidFill>
              <a:srgbClr val="69BE28"/>
            </a:solidFill>
            <a:prstDash val="solid"/>
            <a:miter lim="800000"/>
            <a:tailEnd type="triangle"/>
          </a:ln>
          <a:effectLst>
            <a:glow rad="25400">
              <a:sysClr val="window" lastClr="FFFFFF"/>
            </a:glow>
          </a:effectLst>
        </p:spPr>
      </p:cxnSp>
      <p:sp>
        <p:nvSpPr>
          <p:cNvPr id="110" name="文字方塊 44">
            <a:extLst>
              <a:ext uri="{FF2B5EF4-FFF2-40B4-BE49-F238E27FC236}">
                <a16:creationId xmlns:a16="http://schemas.microsoft.com/office/drawing/2014/main" id="{DEC47234-1420-40F7-03D4-7A91A464387E}"/>
              </a:ext>
            </a:extLst>
          </p:cNvPr>
          <p:cNvSpPr txBox="1"/>
          <p:nvPr/>
        </p:nvSpPr>
        <p:spPr>
          <a:xfrm>
            <a:off x="2826491" y="5205293"/>
            <a:ext cx="658137" cy="1459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69BE28"/>
                </a:solidFill>
                <a:effectLst>
                  <a:glow rad="76200">
                    <a:prstClr val="white"/>
                  </a:glow>
                </a:effectLst>
                <a:latin typeface="Calibri"/>
                <a:ea typeface="Microsoft YaHei"/>
                <a:cs typeface="+mn-cs"/>
              </a:rPr>
              <a:t>45% Increase</a:t>
            </a:r>
          </a:p>
        </p:txBody>
      </p:sp>
    </p:spTree>
    <p:extLst>
      <p:ext uri="{BB962C8B-B14F-4D97-AF65-F5344CB8AC3E}">
        <p14:creationId xmlns:p14="http://schemas.microsoft.com/office/powerpoint/2010/main" val="58842220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460</Words>
  <Application>Microsoft Office PowerPoint</Application>
  <PresentationFormat>Widescreen</PresentationFormat>
  <Paragraphs>66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Discussion on the Way Forward for WT5.5</vt:lpstr>
      <vt:lpstr>Outline</vt:lpstr>
      <vt:lpstr>WA5: Compute and Communication Aspects  WT5.5</vt:lpstr>
      <vt:lpstr>Summary</vt:lpstr>
      <vt:lpstr>Appendix: Performance Evaluation on Joint Consideration of Computing and Communication Requirements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2025-10-04T05:54:26Z</dcterms:created>
  <dcterms:modified xsi:type="dcterms:W3CDTF">2025-10-06T08:58:08Z</dcterms:modified>
  <cp:contentStatus/>
</cp:coreProperties>
</file>