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64" r:id="rId7"/>
    <p:sldId id="366" r:id="rId8"/>
    <p:sldId id="367" r:id="rId9"/>
    <p:sldId id="368" r:id="rId10"/>
    <p:sldId id="369" r:id="rId11"/>
    <p:sldId id="373" r:id="rId12"/>
    <p:sldId id="372" r:id="rId13"/>
    <p:sldId id="370" r:id="rId14"/>
    <p:sldId id="371"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7202" autoAdjust="0"/>
  </p:normalViewPr>
  <p:slideViewPr>
    <p:cSldViewPr snapToGrid="0">
      <p:cViewPr varScale="1">
        <p:scale>
          <a:sx n="119" d="100"/>
          <a:sy n="119" d="100"/>
        </p:scale>
        <p:origin x="132" y="6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GB" altLang="en-US" sz="1200" b="1" dirty="0">
                <a:latin typeface="Arial "/>
              </a:rPr>
              <a:t>Wuhan, China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S6-254020</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package" Target="../embeddings/Microsoft_Visio_Drawing1.vsdx"/></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7886700" cy="1893618"/>
          </a:xfrm>
        </p:spPr>
        <p:txBody>
          <a:bodyPr/>
          <a:lstStyle/>
          <a:p>
            <a:pPr eaLnBrk="1" hangingPunct="1"/>
            <a:r>
              <a:rPr lang="en-GB" altLang="en-US" sz="4800" dirty="0"/>
              <a:t>Mission Critical Services in 6G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Mark Lipford, &lt;mark.Lipford@Firstnet.gov</a:t>
            </a:r>
          </a:p>
          <a:p>
            <a:pPr marL="0" indent="0" eaLnBrk="1" hangingPunct="1">
              <a:buFontTx/>
              <a:buNone/>
            </a:pPr>
            <a:r>
              <a:rPr lang="en-GB" altLang="en-US" dirty="0"/>
              <a:t>Jerry Shih, jerry.shih@att.com</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CD15F-6003-92D7-490B-7018FF975E2C}"/>
              </a:ext>
            </a:extLst>
          </p:cNvPr>
          <p:cNvSpPr>
            <a:spLocks noGrp="1"/>
          </p:cNvSpPr>
          <p:nvPr>
            <p:ph type="title"/>
          </p:nvPr>
        </p:nvSpPr>
        <p:spPr/>
        <p:txBody>
          <a:bodyPr/>
          <a:lstStyle/>
          <a:p>
            <a:r>
              <a:rPr lang="en-US" dirty="0"/>
              <a:t>AI Everywhere?</a:t>
            </a:r>
          </a:p>
        </p:txBody>
      </p:sp>
      <p:sp>
        <p:nvSpPr>
          <p:cNvPr id="3" name="Content Placeholder 2">
            <a:extLst>
              <a:ext uri="{FF2B5EF4-FFF2-40B4-BE49-F238E27FC236}">
                <a16:creationId xmlns:a16="http://schemas.microsoft.com/office/drawing/2014/main" id="{9B879073-242E-5C6D-1EE8-E3F68F37C60B}"/>
              </a:ext>
            </a:extLst>
          </p:cNvPr>
          <p:cNvSpPr>
            <a:spLocks noGrp="1"/>
          </p:cNvSpPr>
          <p:nvPr>
            <p:ph idx="1"/>
          </p:nvPr>
        </p:nvSpPr>
        <p:spPr/>
        <p:txBody>
          <a:bodyPr/>
          <a:lstStyle/>
          <a:p>
            <a:r>
              <a:rPr lang="en-US" dirty="0"/>
              <a:t> </a:t>
            </a:r>
            <a:r>
              <a:rPr lang="en-US" sz="1800" b="1" dirty="0"/>
              <a:t>AI agent in the MC client</a:t>
            </a:r>
          </a:p>
          <a:p>
            <a:pPr lvl="1"/>
            <a:r>
              <a:rPr lang="en-US" sz="1400" dirty="0"/>
              <a:t>Service personalization such as content/context recommendation or automation.</a:t>
            </a:r>
          </a:p>
          <a:p>
            <a:pPr lvl="1"/>
            <a:r>
              <a:rPr lang="en-US" sz="1400" dirty="0"/>
              <a:t>Content aware in communications such as man down with auto response</a:t>
            </a:r>
          </a:p>
          <a:p>
            <a:pPr lvl="1"/>
            <a:r>
              <a:rPr lang="en-US" sz="1400" dirty="0"/>
              <a:t>Fraud detection and prevention with increased security</a:t>
            </a:r>
          </a:p>
          <a:p>
            <a:pPr lvl="1"/>
            <a:r>
              <a:rPr lang="en-US" sz="1400" dirty="0"/>
              <a:t>Gather real-time surroundings, analyze and actions</a:t>
            </a:r>
          </a:p>
          <a:p>
            <a:pPr lvl="1"/>
            <a:r>
              <a:rPr lang="en-US" sz="1400" dirty="0"/>
              <a:t>Risk assessment and avoid potential dangerous</a:t>
            </a:r>
          </a:p>
          <a:p>
            <a:pPr lvl="1"/>
            <a:r>
              <a:rPr lang="en-US" sz="1400" dirty="0"/>
              <a:t>Break down language barriers</a:t>
            </a:r>
          </a:p>
          <a:p>
            <a:pPr lvl="1"/>
            <a:r>
              <a:rPr lang="en-US" sz="1400" dirty="0"/>
              <a:t>Human – machine communication</a:t>
            </a:r>
            <a:endParaRPr lang="en-US" dirty="0"/>
          </a:p>
          <a:p>
            <a:r>
              <a:rPr lang="en-US" sz="1800" b="1" dirty="0"/>
              <a:t>AI in MC servers</a:t>
            </a:r>
          </a:p>
          <a:p>
            <a:pPr lvl="1"/>
            <a:r>
              <a:rPr lang="en-US" sz="1400" dirty="0"/>
              <a:t>Fraud detection, security and prevention</a:t>
            </a:r>
          </a:p>
          <a:p>
            <a:pPr lvl="1"/>
            <a:r>
              <a:rPr lang="en-US" sz="1400" dirty="0"/>
              <a:t>Context driven routing with efficiency</a:t>
            </a:r>
          </a:p>
          <a:p>
            <a:pPr lvl="1"/>
            <a:r>
              <a:rPr lang="en-US" sz="1400" dirty="0"/>
              <a:t>Data-driven decision making in network resources</a:t>
            </a:r>
          </a:p>
          <a:p>
            <a:pPr lvl="1"/>
            <a:r>
              <a:rPr lang="en-US" sz="1400" dirty="0"/>
              <a:t>Network usage/resource optimization</a:t>
            </a:r>
          </a:p>
          <a:p>
            <a:pPr lvl="1"/>
            <a:r>
              <a:rPr lang="en-US" sz="1400" dirty="0"/>
              <a:t>Break down language barriers</a:t>
            </a:r>
          </a:p>
          <a:p>
            <a:pPr lvl="1"/>
            <a:endParaRPr lang="en-US" dirty="0"/>
          </a:p>
        </p:txBody>
      </p:sp>
      <p:pic>
        <p:nvPicPr>
          <p:cNvPr id="1025" name="Picture 1" descr="Folder icon">
            <a:extLst>
              <a:ext uri="{FF2B5EF4-FFF2-40B4-BE49-F238E27FC236}">
                <a16:creationId xmlns:a16="http://schemas.microsoft.com/office/drawing/2014/main" id="{260E4AE9-4BB9-8B37-EDF7-95749B9C09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62203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C4F81-1D0B-9E7B-E5D1-3CD25874749D}"/>
              </a:ext>
            </a:extLst>
          </p:cNvPr>
          <p:cNvSpPr>
            <a:spLocks noGrp="1"/>
          </p:cNvSpPr>
          <p:nvPr>
            <p:ph type="title"/>
          </p:nvPr>
        </p:nvSpPr>
        <p:spPr/>
        <p:txBody>
          <a:bodyPr/>
          <a:lstStyle/>
          <a:p>
            <a:r>
              <a:rPr lang="en-US" dirty="0"/>
              <a:t>Next step</a:t>
            </a:r>
          </a:p>
        </p:txBody>
      </p:sp>
      <p:sp>
        <p:nvSpPr>
          <p:cNvPr id="3" name="Content Placeholder 2">
            <a:extLst>
              <a:ext uri="{FF2B5EF4-FFF2-40B4-BE49-F238E27FC236}">
                <a16:creationId xmlns:a16="http://schemas.microsoft.com/office/drawing/2014/main" id="{7870424A-3EB6-2C22-1623-113E2DA0F234}"/>
              </a:ext>
            </a:extLst>
          </p:cNvPr>
          <p:cNvSpPr>
            <a:spLocks noGrp="1"/>
          </p:cNvSpPr>
          <p:nvPr>
            <p:ph idx="1"/>
          </p:nvPr>
        </p:nvSpPr>
        <p:spPr>
          <a:xfrm>
            <a:off x="838200" y="2390273"/>
            <a:ext cx="10515600" cy="3786689"/>
          </a:xfrm>
        </p:spPr>
        <p:txBody>
          <a:bodyPr/>
          <a:lstStyle/>
          <a:p>
            <a:r>
              <a:rPr lang="en-US" dirty="0"/>
              <a:t> Identify potential new use cases in 6G</a:t>
            </a:r>
          </a:p>
          <a:p>
            <a:r>
              <a:rPr lang="en-US" dirty="0"/>
              <a:t> Identify stage 1 requirements to collaborate with SA1</a:t>
            </a:r>
          </a:p>
          <a:p>
            <a:r>
              <a:rPr lang="en-US" dirty="0"/>
              <a:t> Identify stage 2 requirements to start 6G SID</a:t>
            </a:r>
          </a:p>
        </p:txBody>
      </p:sp>
    </p:spTree>
    <p:extLst>
      <p:ext uri="{BB962C8B-B14F-4D97-AF65-F5344CB8AC3E}">
        <p14:creationId xmlns:p14="http://schemas.microsoft.com/office/powerpoint/2010/main" val="170335484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6G, 6G oh 6G</a:t>
            </a:r>
          </a:p>
          <a:p>
            <a:r>
              <a:rPr lang="en-US" altLang="en-US" dirty="0"/>
              <a:t> Mission Critical Service Control Room</a:t>
            </a:r>
          </a:p>
          <a:p>
            <a:r>
              <a:rPr lang="en-US" altLang="en-US" dirty="0"/>
              <a:t> Robots, robots, more robots</a:t>
            </a:r>
          </a:p>
          <a:p>
            <a:r>
              <a:rPr lang="en-US" altLang="en-US" dirty="0"/>
              <a:t> An integrated MC services architecture</a:t>
            </a:r>
          </a:p>
          <a:p>
            <a:r>
              <a:rPr lang="en-US" altLang="en-US" dirty="0"/>
              <a:t> How about AI</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6G new features for MC</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 In additions to new 6G features (such as AI agent etc.) there are also features started in 5G/5GA but are matured in 6G that could enhance Mission Critical services </a:t>
            </a:r>
            <a:r>
              <a:rPr lang="en-US" altLang="en-US" sz="1200" dirty="0"/>
              <a:t>(not inclusive)</a:t>
            </a:r>
            <a:endParaRPr lang="en-US" altLang="en-US" dirty="0"/>
          </a:p>
          <a:p>
            <a:pPr lvl="1"/>
            <a:r>
              <a:rPr lang="en-US" altLang="en-US" dirty="0"/>
              <a:t>IMS Data Channel</a:t>
            </a:r>
          </a:p>
          <a:p>
            <a:pPr lvl="1"/>
            <a:r>
              <a:rPr lang="en-US" altLang="en-US" dirty="0"/>
              <a:t>Integrated Sensing and Communications (ISAC)</a:t>
            </a:r>
          </a:p>
          <a:p>
            <a:pPr lvl="1"/>
            <a:r>
              <a:rPr lang="en-US" altLang="en-US" dirty="0"/>
              <a:t>Metaverse</a:t>
            </a:r>
          </a:p>
          <a:p>
            <a:pPr lvl="1"/>
            <a:r>
              <a:rPr lang="en-US" altLang="en-US" dirty="0"/>
              <a:t>Digital map</a:t>
            </a:r>
          </a:p>
          <a:p>
            <a:pPr lvl="1"/>
            <a:r>
              <a:rPr lang="en-US" altLang="en-US" dirty="0"/>
              <a:t>Digital twins</a:t>
            </a:r>
          </a:p>
          <a:p>
            <a:pPr lvl="1"/>
            <a:r>
              <a:rPr lang="en-US" altLang="en-US" dirty="0"/>
              <a:t>Networked robots</a:t>
            </a:r>
          </a:p>
          <a:p>
            <a:pPr lvl="1"/>
            <a:r>
              <a:rPr lang="en-US" altLang="en-US" dirty="0"/>
              <a:t>Ubiquitous network</a:t>
            </a:r>
          </a:p>
          <a:p>
            <a:pPr lvl="1"/>
            <a:r>
              <a:rPr lang="en-US" altLang="en-US" dirty="0"/>
              <a:t>AI</a:t>
            </a:r>
          </a:p>
          <a:p>
            <a:pPr lvl="1"/>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C2343-F7BF-E0F9-40C4-D48AB9D78ACE}"/>
              </a:ext>
            </a:extLst>
          </p:cNvPr>
          <p:cNvSpPr>
            <a:spLocks noGrp="1"/>
          </p:cNvSpPr>
          <p:nvPr>
            <p:ph type="title"/>
          </p:nvPr>
        </p:nvSpPr>
        <p:spPr/>
        <p:txBody>
          <a:bodyPr/>
          <a:lstStyle/>
          <a:p>
            <a:r>
              <a:rPr lang="en-US" sz="4000" dirty="0"/>
              <a:t>Some MC related use cases from 22.870</a:t>
            </a:r>
          </a:p>
        </p:txBody>
      </p:sp>
      <p:sp>
        <p:nvSpPr>
          <p:cNvPr id="3" name="Content Placeholder 2">
            <a:extLst>
              <a:ext uri="{FF2B5EF4-FFF2-40B4-BE49-F238E27FC236}">
                <a16:creationId xmlns:a16="http://schemas.microsoft.com/office/drawing/2014/main" id="{F73883C0-78B1-7159-06ED-6B55BF0E6384}"/>
              </a:ext>
            </a:extLst>
          </p:cNvPr>
          <p:cNvSpPr>
            <a:spLocks noGrp="1"/>
          </p:cNvSpPr>
          <p:nvPr>
            <p:ph idx="1"/>
          </p:nvPr>
        </p:nvSpPr>
        <p:spPr>
          <a:xfrm>
            <a:off x="838200" y="1844760"/>
            <a:ext cx="9647313" cy="4554234"/>
          </a:xfrm>
        </p:spPr>
        <p:txBody>
          <a:bodyPr/>
          <a:lstStyle/>
          <a:p>
            <a:r>
              <a:rPr lang="en-US" sz="1400" dirty="0"/>
              <a:t>6.6	Use case on AI-agents communication</a:t>
            </a:r>
          </a:p>
          <a:p>
            <a:r>
              <a:rPr lang="en-US" sz="1400" dirty="0"/>
              <a:t>6.14	Use case on 6G system assisted target object detection</a:t>
            </a:r>
          </a:p>
          <a:p>
            <a:r>
              <a:rPr lang="en-US" sz="1400" dirty="0"/>
              <a:t>6.30	Use case on UE-Network collaboration with AI capabilities</a:t>
            </a:r>
          </a:p>
          <a:p>
            <a:r>
              <a:rPr lang="en-US" sz="1400" dirty="0"/>
              <a:t>6.31	Use case on disaster rescue planning enabled by network AI Agents</a:t>
            </a:r>
          </a:p>
          <a:p>
            <a:r>
              <a:rPr lang="en-US" sz="1400" dirty="0">
                <a:solidFill>
                  <a:srgbClr val="FF0000"/>
                </a:solidFill>
              </a:rPr>
              <a:t>7.1</a:t>
            </a:r>
            <a:r>
              <a:rPr lang="en-US" sz="1400" dirty="0"/>
              <a:t>	Use case on coordination of </a:t>
            </a:r>
            <a:r>
              <a:rPr lang="en-US" sz="1400" dirty="0">
                <a:solidFill>
                  <a:srgbClr val="FF0000"/>
                </a:solidFill>
              </a:rPr>
              <a:t>search and rescue missions </a:t>
            </a:r>
            <a:r>
              <a:rPr lang="en-US" sz="1400" dirty="0"/>
              <a:t>in large disaster areas</a:t>
            </a:r>
          </a:p>
          <a:p>
            <a:r>
              <a:rPr lang="en-US" sz="1400" dirty="0"/>
              <a:t>7.3	Use case for high-resolution topographical maps</a:t>
            </a:r>
          </a:p>
          <a:p>
            <a:r>
              <a:rPr lang="en-US" sz="1400" dirty="0"/>
              <a:t>8.11	Use case on ubiquitous emergency rescue via UAVs </a:t>
            </a:r>
          </a:p>
          <a:p>
            <a:r>
              <a:rPr lang="en-US" sz="1400" dirty="0"/>
              <a:t>9.5	Use case on collaborative service in multi-site involved immersive communication</a:t>
            </a:r>
          </a:p>
          <a:p>
            <a:r>
              <a:rPr lang="en-US" sz="1400" dirty="0"/>
              <a:t>11.2	Use case on cooperating mobile robots</a:t>
            </a:r>
          </a:p>
          <a:p>
            <a:r>
              <a:rPr lang="en-US" sz="1400" dirty="0"/>
              <a:t>11.3	Use case on </a:t>
            </a:r>
            <a:r>
              <a:rPr lang="en-US" sz="1400" dirty="0">
                <a:solidFill>
                  <a:srgbClr val="FF0000"/>
                </a:solidFill>
              </a:rPr>
              <a:t>real time digital twins </a:t>
            </a:r>
          </a:p>
          <a:p>
            <a:r>
              <a:rPr lang="en-US" sz="1400" dirty="0"/>
              <a:t>11.12	Use case on cooperative networking under extreme conditions – mining, agriculture, and more</a:t>
            </a:r>
          </a:p>
          <a:p>
            <a:r>
              <a:rPr lang="en-US" sz="1400" dirty="0"/>
              <a:t>11.13	Use case on seamless connectivity for 6G-enabled </a:t>
            </a:r>
            <a:r>
              <a:rPr lang="en-US" sz="1400" dirty="0">
                <a:solidFill>
                  <a:srgbClr val="FF0000"/>
                </a:solidFill>
              </a:rPr>
              <a:t>Mission Critical services </a:t>
            </a:r>
            <a:endParaRPr lang="en-US" sz="1400" dirty="0"/>
          </a:p>
          <a:p>
            <a:pPr marL="0" indent="0">
              <a:buNone/>
            </a:pPr>
            <a:endParaRPr lang="en-US" sz="1100" dirty="0"/>
          </a:p>
        </p:txBody>
      </p:sp>
    </p:spTree>
    <p:extLst>
      <p:ext uri="{BB962C8B-B14F-4D97-AF65-F5344CB8AC3E}">
        <p14:creationId xmlns:p14="http://schemas.microsoft.com/office/powerpoint/2010/main" val="63366706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57383-3F86-D969-E30E-84F80612220E}"/>
              </a:ext>
            </a:extLst>
          </p:cNvPr>
          <p:cNvSpPr>
            <a:spLocks noGrp="1"/>
          </p:cNvSpPr>
          <p:nvPr>
            <p:ph type="title"/>
          </p:nvPr>
        </p:nvSpPr>
        <p:spPr>
          <a:xfrm>
            <a:off x="838200" y="585771"/>
            <a:ext cx="10515600" cy="1104917"/>
          </a:xfrm>
        </p:spPr>
        <p:txBody>
          <a:bodyPr wrap="square" anchor="ctr">
            <a:normAutofit/>
          </a:bodyPr>
          <a:lstStyle/>
          <a:p>
            <a:r>
              <a:rPr lang="en-US" sz="4000" dirty="0"/>
              <a:t>6G Mission Critical Service Control Room</a:t>
            </a:r>
          </a:p>
        </p:txBody>
      </p:sp>
      <p:sp>
        <p:nvSpPr>
          <p:cNvPr id="3" name="Content Placeholder 2">
            <a:extLst>
              <a:ext uri="{FF2B5EF4-FFF2-40B4-BE49-F238E27FC236}">
                <a16:creationId xmlns:a16="http://schemas.microsoft.com/office/drawing/2014/main" id="{849B965C-7016-AACF-6350-595CB7F8449B}"/>
              </a:ext>
            </a:extLst>
          </p:cNvPr>
          <p:cNvSpPr>
            <a:spLocks noGrp="1"/>
          </p:cNvSpPr>
          <p:nvPr>
            <p:ph idx="1"/>
          </p:nvPr>
        </p:nvSpPr>
        <p:spPr bwMode="auto">
          <a:xfrm>
            <a:off x="838200" y="1825625"/>
            <a:ext cx="5162550" cy="4351338"/>
          </a:xfrm>
        </p:spPr>
        <p:txBody>
          <a:bodyPr wrap="square" anchor="t">
            <a:normAutofit fontScale="92500" lnSpcReduction="10000"/>
          </a:bodyPr>
          <a:lstStyle/>
          <a:p>
            <a:pPr>
              <a:spcBef>
                <a:spcPct val="0"/>
              </a:spcBef>
              <a:spcAft>
                <a:spcPts val="600"/>
              </a:spcAft>
            </a:pPr>
            <a:r>
              <a:rPr lang="en-US" sz="1800" kern="1200" dirty="0"/>
              <a:t> [7.1, TR22.870] In large disaster areas, a high degree of coordination for the search and rescue operations is essential. In such situations, sensing can play an important role in providing helpful information to the Public Protection and Disaster Relief  authorities and first responders by providing an </a:t>
            </a:r>
            <a:r>
              <a:rPr lang="en-US" sz="1800" kern="1200" dirty="0">
                <a:solidFill>
                  <a:srgbClr val="FF0000"/>
                </a:solidFill>
              </a:rPr>
              <a:t>integrated platform for real-time monitoring and coordination </a:t>
            </a:r>
            <a:r>
              <a:rPr lang="en-US" sz="1800" kern="1200" dirty="0"/>
              <a:t>which will support the efficient allocation of resources and the facilitation of decision-making in challenging environments</a:t>
            </a:r>
          </a:p>
          <a:p>
            <a:pPr>
              <a:spcBef>
                <a:spcPct val="0"/>
              </a:spcBef>
              <a:spcAft>
                <a:spcPts val="600"/>
              </a:spcAft>
            </a:pPr>
            <a:r>
              <a:rPr lang="en-US" sz="1800" kern="1200" dirty="0"/>
              <a:t> [11.3.1, TR22.870]  … digital twin offers the contextual digital equivalent of the real world …</a:t>
            </a:r>
            <a:endParaRPr lang="en-US" sz="1800" dirty="0"/>
          </a:p>
          <a:p>
            <a:pPr>
              <a:spcBef>
                <a:spcPct val="0"/>
              </a:spcBef>
              <a:spcAft>
                <a:spcPts val="600"/>
              </a:spcAft>
            </a:pPr>
            <a:r>
              <a:rPr lang="en-US" sz="1800" kern="1200" dirty="0"/>
              <a:t> Provides a holistic view of the service environment and effective control in a timely manner </a:t>
            </a:r>
          </a:p>
          <a:p>
            <a:pPr>
              <a:spcBef>
                <a:spcPct val="0"/>
              </a:spcBef>
              <a:spcAft>
                <a:spcPts val="600"/>
              </a:spcAft>
            </a:pPr>
            <a:r>
              <a:rPr lang="en-US" sz="1800" kern="1200" dirty="0"/>
              <a:t> To allocate resources efficiently and avoid potential danger for first responders</a:t>
            </a:r>
          </a:p>
          <a:p>
            <a:pPr>
              <a:spcBef>
                <a:spcPct val="0"/>
              </a:spcBef>
              <a:spcAft>
                <a:spcPts val="600"/>
              </a:spcAft>
            </a:pPr>
            <a:r>
              <a:rPr lang="en-US" sz="1800" kern="1200" dirty="0"/>
              <a:t> 6G new features: ISAC, Digital Twin, Digital Map, Metaverse, Avatar, MMTel, Edge computing, ubiquitous connectivity etc.</a:t>
            </a:r>
          </a:p>
        </p:txBody>
      </p:sp>
      <p:pic>
        <p:nvPicPr>
          <p:cNvPr id="5" name="Picture 4" descr="A diagram of a network&#10;&#10;Description automatically generated with medium confidence">
            <a:extLst>
              <a:ext uri="{FF2B5EF4-FFF2-40B4-BE49-F238E27FC236}">
                <a16:creationId xmlns:a16="http://schemas.microsoft.com/office/drawing/2014/main" id="{9C08DB6E-E32F-A0C8-4E7D-60A6DB3B4F1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191252" y="2142691"/>
            <a:ext cx="4893945" cy="2722245"/>
          </a:xfrm>
          <a:prstGeom prst="rect">
            <a:avLst/>
          </a:prstGeom>
          <a:noFill/>
          <a:ln>
            <a:noFill/>
          </a:ln>
        </p:spPr>
      </p:pic>
    </p:spTree>
    <p:extLst>
      <p:ext uri="{BB962C8B-B14F-4D97-AF65-F5344CB8AC3E}">
        <p14:creationId xmlns:p14="http://schemas.microsoft.com/office/powerpoint/2010/main" val="28456310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C0389-42CF-F04F-11CB-E95D99EDF543}"/>
              </a:ext>
            </a:extLst>
          </p:cNvPr>
          <p:cNvSpPr>
            <a:spLocks noGrp="1"/>
          </p:cNvSpPr>
          <p:nvPr>
            <p:ph type="title"/>
          </p:nvPr>
        </p:nvSpPr>
        <p:spPr>
          <a:xfrm>
            <a:off x="280261" y="568997"/>
            <a:ext cx="10515600" cy="1104917"/>
          </a:xfrm>
        </p:spPr>
        <p:txBody>
          <a:bodyPr/>
          <a:lstStyle/>
          <a:p>
            <a:r>
              <a:rPr lang="en-US" sz="3600" dirty="0"/>
              <a:t>Networked Robots in Dangerous Mission</a:t>
            </a:r>
          </a:p>
        </p:txBody>
      </p:sp>
      <p:pic>
        <p:nvPicPr>
          <p:cNvPr id="1026" name="Picture 2">
            <a:extLst>
              <a:ext uri="{FF2B5EF4-FFF2-40B4-BE49-F238E27FC236}">
                <a16:creationId xmlns:a16="http://schemas.microsoft.com/office/drawing/2014/main" id="{64E32A28-7957-3A70-7DAF-61A3631CE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4576" y="1791040"/>
            <a:ext cx="1046231" cy="1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8D32C5D0-74D2-3E21-A567-E7B7F70A3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7379" y="3635629"/>
            <a:ext cx="1960281" cy="196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8AFA74D0-8E7B-5AA3-59B6-4BF4D441B4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5900" y="1924939"/>
            <a:ext cx="1302614" cy="1302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a:extLst>
              <a:ext uri="{FF2B5EF4-FFF2-40B4-BE49-F238E27FC236}">
                <a16:creationId xmlns:a16="http://schemas.microsoft.com/office/drawing/2014/main" id="{A4E07DDF-1EDD-5C6C-D600-A2255B3F14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5566" y="3790045"/>
            <a:ext cx="2149418" cy="214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a:extLst>
              <a:ext uri="{FF2B5EF4-FFF2-40B4-BE49-F238E27FC236}">
                <a16:creationId xmlns:a16="http://schemas.microsoft.com/office/drawing/2014/main" id="{C155AD2B-B06D-762F-DAAB-3AA6D83857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1448" y="1770523"/>
            <a:ext cx="1785271" cy="178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FA968DC-BDA8-152D-3637-C23060F623F6}"/>
              </a:ext>
            </a:extLst>
          </p:cNvPr>
          <p:cNvSpPr txBox="1"/>
          <p:nvPr/>
        </p:nvSpPr>
        <p:spPr>
          <a:xfrm>
            <a:off x="188192" y="3471462"/>
            <a:ext cx="5907807" cy="2554545"/>
          </a:xfrm>
          <a:prstGeom prst="rect">
            <a:avLst/>
          </a:prstGeom>
          <a:noFill/>
        </p:spPr>
        <p:txBody>
          <a:bodyPr wrap="square" rtlCol="0">
            <a:spAutoFit/>
          </a:bodyPr>
          <a:lstStyle/>
          <a:p>
            <a:pPr marL="285750" indent="-285750">
              <a:buFont typeface="Arial" panose="020B0604020202020204" pitchFamily="34" charset="0"/>
              <a:buChar char="•"/>
            </a:pPr>
            <a:r>
              <a:rPr lang="en-US" sz="1600" dirty="0"/>
              <a:t>Robots come in various forms for specific services</a:t>
            </a:r>
          </a:p>
          <a:p>
            <a:pPr marL="285750" indent="-285750">
              <a:buFont typeface="Arial" panose="020B0604020202020204" pitchFamily="34" charset="0"/>
              <a:buChar char="•"/>
            </a:pPr>
            <a:r>
              <a:rPr lang="en-US" sz="1600" dirty="0"/>
              <a:t>Robot technology is matured in 6G environment</a:t>
            </a:r>
          </a:p>
          <a:p>
            <a:pPr marL="285750" indent="-285750">
              <a:buFont typeface="Arial" panose="020B0604020202020204" pitchFamily="34" charset="0"/>
              <a:buChar char="•"/>
            </a:pPr>
            <a:r>
              <a:rPr lang="en-US" sz="1600" dirty="0"/>
              <a:t>It has become a useful partner to many industries including mission critical services</a:t>
            </a:r>
          </a:p>
          <a:p>
            <a:pPr marL="285750" indent="-285750">
              <a:buFont typeface="Arial" panose="020B0604020202020204" pitchFamily="34" charset="0"/>
              <a:buChar char="•"/>
            </a:pPr>
            <a:r>
              <a:rPr lang="en-US" sz="1600" dirty="0"/>
              <a:t>Robot is critical to mission critical services especially in dangerous missions that human life is vulnerable</a:t>
            </a:r>
          </a:p>
          <a:p>
            <a:pPr marL="285750" indent="-285750">
              <a:buFont typeface="Arial" panose="020B0604020202020204" pitchFamily="34" charset="0"/>
              <a:buChar char="•"/>
            </a:pPr>
            <a:r>
              <a:rPr lang="en-US" sz="1600" dirty="0"/>
              <a:t>Roles of robot (e.g. FA) can be identified and assigned for various critical missions</a:t>
            </a:r>
          </a:p>
          <a:p>
            <a:pPr marL="285750" indent="-285750">
              <a:buFont typeface="Arial" panose="020B0604020202020204" pitchFamily="34" charset="0"/>
              <a:buChar char="•"/>
            </a:pPr>
            <a:r>
              <a:rPr lang="en-US" sz="1600" dirty="0"/>
              <a:t>Human machine communications is critical to coordinate with robot(s) in mission, private and group</a:t>
            </a:r>
          </a:p>
        </p:txBody>
      </p:sp>
    </p:spTree>
    <p:extLst>
      <p:ext uri="{BB962C8B-B14F-4D97-AF65-F5344CB8AC3E}">
        <p14:creationId xmlns:p14="http://schemas.microsoft.com/office/powerpoint/2010/main" val="70128386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9C2A0-87C3-6788-39A8-D9BAA47B9A69}"/>
              </a:ext>
            </a:extLst>
          </p:cNvPr>
          <p:cNvSpPr>
            <a:spLocks noGrp="1"/>
          </p:cNvSpPr>
          <p:nvPr>
            <p:ph type="title"/>
          </p:nvPr>
        </p:nvSpPr>
        <p:spPr/>
        <p:txBody>
          <a:bodyPr/>
          <a:lstStyle/>
          <a:p>
            <a:r>
              <a:rPr lang="en-US" dirty="0"/>
              <a:t>Converged MC services</a:t>
            </a:r>
          </a:p>
        </p:txBody>
      </p:sp>
      <p:pic>
        <p:nvPicPr>
          <p:cNvPr id="7" name="Picture 6">
            <a:extLst>
              <a:ext uri="{FF2B5EF4-FFF2-40B4-BE49-F238E27FC236}">
                <a16:creationId xmlns:a16="http://schemas.microsoft.com/office/drawing/2014/main" id="{765772E6-CC00-3E31-9A99-DD92D47D77C3}"/>
              </a:ext>
            </a:extLst>
          </p:cNvPr>
          <p:cNvPicPr>
            <a:picLocks noChangeAspect="1"/>
          </p:cNvPicPr>
          <p:nvPr/>
        </p:nvPicPr>
        <p:blipFill>
          <a:blip r:embed="rId2"/>
          <a:stretch>
            <a:fillRect/>
          </a:stretch>
        </p:blipFill>
        <p:spPr>
          <a:xfrm>
            <a:off x="70247" y="1750153"/>
            <a:ext cx="3276600" cy="3276600"/>
          </a:xfrm>
          <a:prstGeom prst="rect">
            <a:avLst/>
          </a:prstGeom>
        </p:spPr>
      </p:pic>
      <p:pic>
        <p:nvPicPr>
          <p:cNvPr id="9" name="Picture 8">
            <a:extLst>
              <a:ext uri="{FF2B5EF4-FFF2-40B4-BE49-F238E27FC236}">
                <a16:creationId xmlns:a16="http://schemas.microsoft.com/office/drawing/2014/main" id="{3ABC7F5C-22D8-B95D-41F4-8F81DA37B8F1}"/>
              </a:ext>
            </a:extLst>
          </p:cNvPr>
          <p:cNvPicPr>
            <a:picLocks noChangeAspect="1"/>
          </p:cNvPicPr>
          <p:nvPr/>
        </p:nvPicPr>
        <p:blipFill>
          <a:blip r:embed="rId3"/>
          <a:stretch>
            <a:fillRect/>
          </a:stretch>
        </p:blipFill>
        <p:spPr>
          <a:xfrm>
            <a:off x="4309962" y="1822920"/>
            <a:ext cx="2920145" cy="1606080"/>
          </a:xfrm>
          <a:prstGeom prst="rect">
            <a:avLst/>
          </a:prstGeom>
        </p:spPr>
      </p:pic>
      <p:sp>
        <p:nvSpPr>
          <p:cNvPr id="10" name="Arrow: Right 9">
            <a:extLst>
              <a:ext uri="{FF2B5EF4-FFF2-40B4-BE49-F238E27FC236}">
                <a16:creationId xmlns:a16="http://schemas.microsoft.com/office/drawing/2014/main" id="{19D7D3F0-DBB9-4C9F-7196-68CD0851170B}"/>
              </a:ext>
            </a:extLst>
          </p:cNvPr>
          <p:cNvSpPr/>
          <p:nvPr/>
        </p:nvSpPr>
        <p:spPr>
          <a:xfrm>
            <a:off x="3388582" y="2303208"/>
            <a:ext cx="921380" cy="3693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668351F-11F3-2B86-B911-B5666F750A79}"/>
              </a:ext>
            </a:extLst>
          </p:cNvPr>
          <p:cNvSpPr txBox="1"/>
          <p:nvPr/>
        </p:nvSpPr>
        <p:spPr>
          <a:xfrm>
            <a:off x="3346847" y="4489571"/>
            <a:ext cx="800284" cy="369332"/>
          </a:xfrm>
          <a:prstGeom prst="rect">
            <a:avLst/>
          </a:prstGeom>
          <a:noFill/>
        </p:spPr>
        <p:txBody>
          <a:bodyPr wrap="none" rtlCol="0">
            <a:spAutoFit/>
          </a:bodyPr>
          <a:lstStyle/>
          <a:p>
            <a:r>
              <a:rPr lang="en-US" dirty="0"/>
              <a:t>Today</a:t>
            </a:r>
          </a:p>
        </p:txBody>
      </p:sp>
      <p:sp>
        <p:nvSpPr>
          <p:cNvPr id="12" name="TextBox 11">
            <a:extLst>
              <a:ext uri="{FF2B5EF4-FFF2-40B4-BE49-F238E27FC236}">
                <a16:creationId xmlns:a16="http://schemas.microsoft.com/office/drawing/2014/main" id="{90BB3CAC-ED0B-8E6A-CEF2-64B27CCE10E2}"/>
              </a:ext>
            </a:extLst>
          </p:cNvPr>
          <p:cNvSpPr txBox="1"/>
          <p:nvPr/>
        </p:nvSpPr>
        <p:spPr>
          <a:xfrm>
            <a:off x="5281994" y="3347782"/>
            <a:ext cx="490937" cy="369332"/>
          </a:xfrm>
          <a:prstGeom prst="rect">
            <a:avLst/>
          </a:prstGeom>
          <a:noFill/>
        </p:spPr>
        <p:txBody>
          <a:bodyPr wrap="square" rtlCol="0">
            <a:spAutoFit/>
          </a:bodyPr>
          <a:lstStyle/>
          <a:p>
            <a:r>
              <a:rPr lang="en-US" dirty="0"/>
              <a:t>6G</a:t>
            </a:r>
          </a:p>
        </p:txBody>
      </p:sp>
      <p:graphicFrame>
        <p:nvGraphicFramePr>
          <p:cNvPr id="4" name="Table 3">
            <a:extLst>
              <a:ext uri="{FF2B5EF4-FFF2-40B4-BE49-F238E27FC236}">
                <a16:creationId xmlns:a16="http://schemas.microsoft.com/office/drawing/2014/main" id="{08038268-1B43-AC1E-3818-D6C74002732D}"/>
              </a:ext>
            </a:extLst>
          </p:cNvPr>
          <p:cNvGraphicFramePr>
            <a:graphicFrameLocks noGrp="1"/>
          </p:cNvGraphicFramePr>
          <p:nvPr>
            <p:extLst>
              <p:ext uri="{D42A27DB-BD31-4B8C-83A1-F6EECF244321}">
                <p14:modId xmlns:p14="http://schemas.microsoft.com/office/powerpoint/2010/main" val="1277305590"/>
              </p:ext>
            </p:extLst>
          </p:nvPr>
        </p:nvGraphicFramePr>
        <p:xfrm>
          <a:off x="6184503" y="3429000"/>
          <a:ext cx="5937250" cy="2836232"/>
        </p:xfrm>
        <a:graphic>
          <a:graphicData uri="http://schemas.openxmlformats.org/drawingml/2006/table">
            <a:tbl>
              <a:tblPr firstRow="1" firstCol="1" bandRow="1">
                <a:tableStyleId>{5C22544A-7EE6-4342-B048-85BDC9FD1C3A}</a:tableStyleId>
              </a:tblPr>
              <a:tblGrid>
                <a:gridCol w="2968625">
                  <a:extLst>
                    <a:ext uri="{9D8B030D-6E8A-4147-A177-3AD203B41FA5}">
                      <a16:colId xmlns:a16="http://schemas.microsoft.com/office/drawing/2014/main" val="4267797931"/>
                    </a:ext>
                  </a:extLst>
                </a:gridCol>
                <a:gridCol w="2968625">
                  <a:extLst>
                    <a:ext uri="{9D8B030D-6E8A-4147-A177-3AD203B41FA5}">
                      <a16:colId xmlns:a16="http://schemas.microsoft.com/office/drawing/2014/main" val="2170610908"/>
                    </a:ext>
                  </a:extLst>
                </a:gridCol>
              </a:tblGrid>
              <a:tr h="0">
                <a:tc>
                  <a:txBody>
                    <a:bodyPr/>
                    <a:lstStyle/>
                    <a:p>
                      <a:pPr marL="0" marR="0" algn="ctr">
                        <a:lnSpc>
                          <a:spcPct val="115000"/>
                        </a:lnSpc>
                        <a:spcAft>
                          <a:spcPts val="800"/>
                        </a:spcAft>
                        <a:buNone/>
                      </a:pPr>
                      <a:r>
                        <a:rPr lang="en-US" sz="1200" kern="100">
                          <a:effectLst/>
                        </a:rPr>
                        <a:t>MC services Today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1200" kern="100">
                          <a:effectLst/>
                        </a:rPr>
                        <a:t>MC services in 6G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5667103"/>
                  </a:ext>
                </a:extLst>
              </a:tr>
              <a:tr h="0">
                <a:tc>
                  <a:txBody>
                    <a:bodyPr/>
                    <a:lstStyle/>
                    <a:p>
                      <a:pPr marL="0" marR="0">
                        <a:lnSpc>
                          <a:spcPct val="115000"/>
                        </a:lnSpc>
                        <a:spcAft>
                          <a:spcPts val="800"/>
                        </a:spcAft>
                        <a:buNone/>
                      </a:pPr>
                      <a:r>
                        <a:rPr lang="en-US" sz="1200" kern="100">
                          <a:effectLst/>
                        </a:rPr>
                        <a:t>3 independent service models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Single service model</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2930261"/>
                  </a:ext>
                </a:extLst>
              </a:tr>
              <a:tr h="0">
                <a:tc>
                  <a:txBody>
                    <a:bodyPr/>
                    <a:lstStyle/>
                    <a:p>
                      <a:pPr marL="0" marR="0">
                        <a:lnSpc>
                          <a:spcPct val="115000"/>
                        </a:lnSpc>
                        <a:spcAft>
                          <a:spcPts val="800"/>
                        </a:spcAft>
                        <a:buNone/>
                      </a:pPr>
                      <a:r>
                        <a:rPr lang="en-US" sz="1200" kern="100">
                          <a:effectLst/>
                        </a:rPr>
                        <a:t>3 independent user service profiles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(Converged) single user service profile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0502263"/>
                  </a:ext>
                </a:extLst>
              </a:tr>
              <a:tr h="0">
                <a:tc>
                  <a:txBody>
                    <a:bodyPr/>
                    <a:lstStyle/>
                    <a:p>
                      <a:pPr marL="0" marR="0">
                        <a:lnSpc>
                          <a:spcPct val="115000"/>
                        </a:lnSpc>
                        <a:spcAft>
                          <a:spcPts val="800"/>
                        </a:spcAft>
                        <a:buNone/>
                      </a:pPr>
                      <a:r>
                        <a:rPr lang="en-US" sz="1200" kern="100">
                          <a:effectLst/>
                        </a:rPr>
                        <a:t>Multi-protocol environment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Simplified converged framework</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10576103"/>
                  </a:ext>
                </a:extLst>
              </a:tr>
              <a:tr h="0">
                <a:tc>
                  <a:txBody>
                    <a:bodyPr/>
                    <a:lstStyle/>
                    <a:p>
                      <a:pPr marL="0" marR="0">
                        <a:lnSpc>
                          <a:spcPct val="115000"/>
                        </a:lnSpc>
                        <a:spcAft>
                          <a:spcPts val="800"/>
                        </a:spcAft>
                        <a:buNone/>
                      </a:pPr>
                      <a:r>
                        <a:rPr lang="en-US" sz="1200" kern="100">
                          <a:effectLst/>
                        </a:rPr>
                        <a:t>No interactions and correlations between MC services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Dynamically add/remove MC services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1968225"/>
                  </a:ext>
                </a:extLst>
              </a:tr>
              <a:tr h="0">
                <a:tc>
                  <a:txBody>
                    <a:bodyPr/>
                    <a:lstStyle/>
                    <a:p>
                      <a:pPr marL="0" marR="0">
                        <a:lnSpc>
                          <a:spcPct val="115000"/>
                        </a:lnSpc>
                        <a:spcAft>
                          <a:spcPts val="800"/>
                        </a:spcAft>
                        <a:buNone/>
                      </a:pPr>
                      <a:r>
                        <a:rPr lang="en-US" sz="1200" kern="100">
                          <a:effectLst/>
                        </a:rPr>
                        <a:t>Complicated interoperability testing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Minimum to no interoperability testing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5852425"/>
                  </a:ext>
                </a:extLst>
              </a:tr>
              <a:tr h="0">
                <a:tc>
                  <a:txBody>
                    <a:bodyPr/>
                    <a:lstStyle/>
                    <a:p>
                      <a:pPr marL="0" marR="0">
                        <a:lnSpc>
                          <a:spcPct val="115000"/>
                        </a:lnSpc>
                        <a:spcAft>
                          <a:spcPts val="800"/>
                        </a:spcAft>
                        <a:buNone/>
                      </a:pPr>
                      <a:r>
                        <a:rPr lang="en-US" sz="1200" kern="100">
                          <a:effectLst/>
                        </a:rPr>
                        <a:t>Complicated field upgrade on new services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Easy and simple in field upgrade on new services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856544"/>
                  </a:ext>
                </a:extLst>
              </a:tr>
              <a:tr h="0">
                <a:tc>
                  <a:txBody>
                    <a:bodyPr/>
                    <a:lstStyle/>
                    <a:p>
                      <a:pPr marL="0" marR="0">
                        <a:lnSpc>
                          <a:spcPct val="115000"/>
                        </a:lnSpc>
                        <a:spcAft>
                          <a:spcPts val="800"/>
                        </a:spcAft>
                        <a:buNone/>
                      </a:pPr>
                      <a:r>
                        <a:rPr lang="en-US" sz="12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Follow the proven industry trend on converging voice/video/messaging services  into a single framework with obvious benefits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9502828"/>
                  </a:ext>
                </a:extLst>
              </a:tr>
              <a:tr h="0">
                <a:tc>
                  <a:txBody>
                    <a:bodyPr/>
                    <a:lstStyle/>
                    <a:p>
                      <a:pPr marL="0" marR="0">
                        <a:lnSpc>
                          <a:spcPct val="115000"/>
                        </a:lnSpc>
                        <a:spcAft>
                          <a:spcPts val="800"/>
                        </a:spcAft>
                        <a:buNone/>
                      </a:pPr>
                      <a:r>
                        <a:rPr lang="en-US" sz="12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Timely response to new market requirements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8689723"/>
                  </a:ext>
                </a:extLst>
              </a:tr>
              <a:tr h="0">
                <a:tc>
                  <a:txBody>
                    <a:bodyPr/>
                    <a:lstStyle/>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Easy to create eco-system with 3</a:t>
                      </a:r>
                      <a:r>
                        <a:rPr lang="en-US" sz="1200" kern="100" baseline="30000" dirty="0">
                          <a:effectLst/>
                          <a:latin typeface="Aptos" panose="020B0004020202020204" pitchFamily="34" charset="0"/>
                          <a:ea typeface="Aptos" panose="020B0004020202020204" pitchFamily="34" charset="0"/>
                          <a:cs typeface="Times New Roman" panose="02020603050405020304" pitchFamily="18" charset="0"/>
                        </a:rPr>
                        <a:t>rd</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parties</a:t>
                      </a:r>
                    </a:p>
                  </a:txBody>
                  <a:tcPr marL="68580" marR="68580" marT="0" marB="0"/>
                </a:tc>
                <a:extLst>
                  <a:ext uri="{0D108BD9-81ED-4DB2-BD59-A6C34878D82A}">
                    <a16:rowId xmlns:a16="http://schemas.microsoft.com/office/drawing/2014/main" val="2706511943"/>
                  </a:ext>
                </a:extLst>
              </a:tr>
            </a:tbl>
          </a:graphicData>
        </a:graphic>
      </p:graphicFrame>
    </p:spTree>
    <p:extLst>
      <p:ext uri="{BB962C8B-B14F-4D97-AF65-F5344CB8AC3E}">
        <p14:creationId xmlns:p14="http://schemas.microsoft.com/office/powerpoint/2010/main" val="10947046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580D-77A3-C6FC-5DEB-BF96A956891E}"/>
              </a:ext>
            </a:extLst>
          </p:cNvPr>
          <p:cNvSpPr>
            <a:spLocks noGrp="1"/>
          </p:cNvSpPr>
          <p:nvPr>
            <p:ph type="title"/>
          </p:nvPr>
        </p:nvSpPr>
        <p:spPr/>
        <p:txBody>
          <a:bodyPr/>
          <a:lstStyle/>
          <a:p>
            <a:r>
              <a:rPr lang="en-US" dirty="0"/>
              <a:t>IMS Data Channel Overview </a:t>
            </a:r>
            <a:r>
              <a:rPr lang="en-US" sz="1400" dirty="0"/>
              <a:t>(very high level)</a:t>
            </a:r>
            <a:endParaRPr lang="en-US" dirty="0"/>
          </a:p>
        </p:txBody>
      </p:sp>
      <p:graphicFrame>
        <p:nvGraphicFramePr>
          <p:cNvPr id="4" name="Object 3">
            <a:extLst>
              <a:ext uri="{FF2B5EF4-FFF2-40B4-BE49-F238E27FC236}">
                <a16:creationId xmlns:a16="http://schemas.microsoft.com/office/drawing/2014/main" id="{645D8F86-63BB-4CEA-2F1B-A271AA0A5E81}"/>
              </a:ext>
            </a:extLst>
          </p:cNvPr>
          <p:cNvGraphicFramePr>
            <a:graphicFrameLocks noChangeAspect="1"/>
          </p:cNvGraphicFramePr>
          <p:nvPr>
            <p:extLst>
              <p:ext uri="{D42A27DB-BD31-4B8C-83A1-F6EECF244321}">
                <p14:modId xmlns:p14="http://schemas.microsoft.com/office/powerpoint/2010/main" val="4250986530"/>
              </p:ext>
            </p:extLst>
          </p:nvPr>
        </p:nvGraphicFramePr>
        <p:xfrm>
          <a:off x="5673967" y="1817635"/>
          <a:ext cx="5447504" cy="4381688"/>
        </p:xfrm>
        <a:graphic>
          <a:graphicData uri="http://schemas.openxmlformats.org/presentationml/2006/ole">
            <mc:AlternateContent xmlns:mc="http://schemas.openxmlformats.org/markup-compatibility/2006">
              <mc:Choice xmlns:v="urn:schemas-microsoft-com:vml" Requires="v">
                <p:oleObj name="Visio" r:id="rId2" imgW="5686566" imgH="4600609" progId="Visio.Drawing.15">
                  <p:embed/>
                </p:oleObj>
              </mc:Choice>
              <mc:Fallback>
                <p:oleObj name="Visio" r:id="rId2" imgW="5686566" imgH="4600609" progId="Visio.Drawing.15">
                  <p:embed/>
                  <p:pic>
                    <p:nvPicPr>
                      <p:cNvPr id="5" name="Object 4">
                        <a:extLst>
                          <a:ext uri="{FF2B5EF4-FFF2-40B4-BE49-F238E27FC236}">
                            <a16:creationId xmlns:a16="http://schemas.microsoft.com/office/drawing/2014/main" id="{22CBFCC1-3783-F012-9475-C76C3FBDD1E7}"/>
                          </a:ext>
                        </a:extLst>
                      </p:cNvPr>
                      <p:cNvPicPr>
                        <a:picLocks noChangeAspect="1" noChangeArrowheads="1"/>
                      </p:cNvPicPr>
                      <p:nvPr/>
                    </p:nvPicPr>
                    <p:blipFill>
                      <a:blip r:embed="rId3"/>
                      <a:srcRect/>
                      <a:stretch>
                        <a:fillRect/>
                      </a:stretch>
                    </p:blipFill>
                    <p:spPr bwMode="auto">
                      <a:xfrm>
                        <a:off x="5673967" y="1817635"/>
                        <a:ext cx="5447504" cy="4381688"/>
                      </a:xfrm>
                      <a:prstGeom prst="rect">
                        <a:avLst/>
                      </a:prstGeom>
                      <a:noFill/>
                    </p:spPr>
                  </p:pic>
                </p:oleObj>
              </mc:Fallback>
            </mc:AlternateContent>
          </a:graphicData>
        </a:graphic>
      </p:graphicFrame>
      <p:graphicFrame>
        <p:nvGraphicFramePr>
          <p:cNvPr id="5" name="Object 4">
            <a:extLst>
              <a:ext uri="{FF2B5EF4-FFF2-40B4-BE49-F238E27FC236}">
                <a16:creationId xmlns:a16="http://schemas.microsoft.com/office/drawing/2014/main" id="{1A00EA18-7720-9763-E605-7F37CF015064}"/>
              </a:ext>
            </a:extLst>
          </p:cNvPr>
          <p:cNvGraphicFramePr>
            <a:graphicFrameLocks noChangeAspect="1"/>
          </p:cNvGraphicFramePr>
          <p:nvPr>
            <p:extLst>
              <p:ext uri="{D42A27DB-BD31-4B8C-83A1-F6EECF244321}">
                <p14:modId xmlns:p14="http://schemas.microsoft.com/office/powerpoint/2010/main" val="2184825099"/>
              </p:ext>
            </p:extLst>
          </p:nvPr>
        </p:nvGraphicFramePr>
        <p:xfrm>
          <a:off x="1697494" y="2729988"/>
          <a:ext cx="2519633" cy="2032453"/>
        </p:xfrm>
        <a:graphic>
          <a:graphicData uri="http://schemas.openxmlformats.org/presentationml/2006/ole">
            <mc:AlternateContent xmlns:mc="http://schemas.openxmlformats.org/markup-compatibility/2006">
              <mc:Choice xmlns:v="urn:schemas-microsoft-com:vml" Requires="v">
                <p:oleObj name="Visio" r:id="rId4" imgW="3143287" imgH="2543372" progId="Visio.Drawing.15">
                  <p:embed/>
                </p:oleObj>
              </mc:Choice>
              <mc:Fallback>
                <p:oleObj name="Visio" r:id="rId4" imgW="3143287" imgH="2543372" progId="Visio.Drawing.15">
                  <p:embed/>
                  <p:pic>
                    <p:nvPicPr>
                      <p:cNvPr id="7" name="Object 6">
                        <a:extLst>
                          <a:ext uri="{FF2B5EF4-FFF2-40B4-BE49-F238E27FC236}">
                            <a16:creationId xmlns:a16="http://schemas.microsoft.com/office/drawing/2014/main" id="{34FE9146-1802-83B7-B6EE-F4742A2F68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7494" y="2729988"/>
                        <a:ext cx="2519633" cy="2032453"/>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C0A035BB-ACA0-AFD2-1967-E669A3627EC9}"/>
              </a:ext>
            </a:extLst>
          </p:cNvPr>
          <p:cNvSpPr txBox="1"/>
          <p:nvPr/>
        </p:nvSpPr>
        <p:spPr>
          <a:xfrm>
            <a:off x="2456912" y="4990453"/>
            <a:ext cx="1309176" cy="369332"/>
          </a:xfrm>
          <a:prstGeom prst="rect">
            <a:avLst/>
          </a:prstGeom>
          <a:noFill/>
        </p:spPr>
        <p:txBody>
          <a:bodyPr wrap="square" rtlCol="0">
            <a:spAutoFit/>
          </a:bodyPr>
          <a:lstStyle/>
          <a:p>
            <a:r>
              <a:rPr lang="en-US" dirty="0"/>
              <a:t>TS 26.114</a:t>
            </a:r>
          </a:p>
        </p:txBody>
      </p:sp>
      <p:sp>
        <p:nvSpPr>
          <p:cNvPr id="7" name="TextBox 6">
            <a:extLst>
              <a:ext uri="{FF2B5EF4-FFF2-40B4-BE49-F238E27FC236}">
                <a16:creationId xmlns:a16="http://schemas.microsoft.com/office/drawing/2014/main" id="{FC42614A-AB5D-6F31-12B3-883805518943}"/>
              </a:ext>
            </a:extLst>
          </p:cNvPr>
          <p:cNvSpPr txBox="1"/>
          <p:nvPr/>
        </p:nvSpPr>
        <p:spPr>
          <a:xfrm>
            <a:off x="6096000" y="2276293"/>
            <a:ext cx="1309176" cy="369332"/>
          </a:xfrm>
          <a:prstGeom prst="rect">
            <a:avLst/>
          </a:prstGeom>
          <a:noFill/>
        </p:spPr>
        <p:txBody>
          <a:bodyPr wrap="square" rtlCol="0">
            <a:spAutoFit/>
          </a:bodyPr>
          <a:lstStyle/>
          <a:p>
            <a:r>
              <a:rPr lang="en-US" dirty="0"/>
              <a:t>TS 23.228</a:t>
            </a:r>
          </a:p>
        </p:txBody>
      </p:sp>
    </p:spTree>
    <p:extLst>
      <p:ext uri="{BB962C8B-B14F-4D97-AF65-F5344CB8AC3E}">
        <p14:creationId xmlns:p14="http://schemas.microsoft.com/office/powerpoint/2010/main" val="393975936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9AC61-CD62-FE11-154A-53B9EB7C9982}"/>
              </a:ext>
            </a:extLst>
          </p:cNvPr>
          <p:cNvSpPr>
            <a:spLocks noGrp="1"/>
          </p:cNvSpPr>
          <p:nvPr>
            <p:ph type="title"/>
          </p:nvPr>
        </p:nvSpPr>
        <p:spPr/>
        <p:txBody>
          <a:bodyPr/>
          <a:lstStyle/>
          <a:p>
            <a:r>
              <a:rPr lang="en-GB" dirty="0"/>
              <a:t>MC service with seamless connectivity </a:t>
            </a:r>
            <a:endParaRPr lang="en-US" dirty="0"/>
          </a:p>
        </p:txBody>
      </p:sp>
      <p:pic>
        <p:nvPicPr>
          <p:cNvPr id="4" name="图片 3" descr="A screenshot of a computer&#10;&#10;AI-generated content may be incorrect.">
            <a:extLst>
              <a:ext uri="{FF2B5EF4-FFF2-40B4-BE49-F238E27FC236}">
                <a16:creationId xmlns:a16="http://schemas.microsoft.com/office/drawing/2014/main" id="{8005885A-0C57-90A3-17FB-C9717CA4CA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82805" y="1841612"/>
            <a:ext cx="7797535" cy="4547749"/>
          </a:xfrm>
          <a:prstGeom prst="rect">
            <a:avLst/>
          </a:prstGeom>
          <a:noFill/>
        </p:spPr>
      </p:pic>
      <p:sp>
        <p:nvSpPr>
          <p:cNvPr id="3" name="TextBox 2">
            <a:extLst>
              <a:ext uri="{FF2B5EF4-FFF2-40B4-BE49-F238E27FC236}">
                <a16:creationId xmlns:a16="http://schemas.microsoft.com/office/drawing/2014/main" id="{6CAA07B9-6C12-7E00-DE7E-46502B74C6AD}"/>
              </a:ext>
            </a:extLst>
          </p:cNvPr>
          <p:cNvSpPr txBox="1"/>
          <p:nvPr/>
        </p:nvSpPr>
        <p:spPr>
          <a:xfrm>
            <a:off x="286720" y="2657959"/>
            <a:ext cx="3394128" cy="830997"/>
          </a:xfrm>
          <a:prstGeom prst="rect">
            <a:avLst/>
          </a:prstGeom>
          <a:noFill/>
        </p:spPr>
        <p:txBody>
          <a:bodyPr wrap="square" rtlCol="0">
            <a:spAutoFit/>
          </a:bodyPr>
          <a:lstStyle/>
          <a:p>
            <a:r>
              <a:rPr lang="en-US" sz="1200" dirty="0"/>
              <a:t>[11.13 TR22.870] use case but should be transparent to the application layer?</a:t>
            </a:r>
          </a:p>
          <a:p>
            <a:endParaRPr lang="en-US" sz="1200" dirty="0"/>
          </a:p>
          <a:p>
            <a:r>
              <a:rPr lang="en-US" sz="1200" dirty="0"/>
              <a:t>Provide uninterrupted MC service coverage.</a:t>
            </a:r>
          </a:p>
        </p:txBody>
      </p:sp>
    </p:spTree>
    <p:extLst>
      <p:ext uri="{BB962C8B-B14F-4D97-AF65-F5344CB8AC3E}">
        <p14:creationId xmlns:p14="http://schemas.microsoft.com/office/powerpoint/2010/main" val="123810030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16817</TotalTime>
  <Words>762</Words>
  <Application>Microsoft Office PowerPoint</Application>
  <PresentationFormat>Widescreen</PresentationFormat>
  <Paragraphs>93</Paragraphs>
  <Slides>11</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9" baseType="lpstr">
      <vt:lpstr>Aptos</vt:lpstr>
      <vt:lpstr>Arial</vt:lpstr>
      <vt:lpstr>Arial </vt:lpstr>
      <vt:lpstr>Calibri</vt:lpstr>
      <vt:lpstr>Calibri Light</vt:lpstr>
      <vt:lpstr>Times New Roman</vt:lpstr>
      <vt:lpstr>Office Theme</vt:lpstr>
      <vt:lpstr>Visio</vt:lpstr>
      <vt:lpstr>Mission Critical Services in 6G</vt:lpstr>
      <vt:lpstr>Outline</vt:lpstr>
      <vt:lpstr>6G new features for MC</vt:lpstr>
      <vt:lpstr>Some MC related use cases from 22.870</vt:lpstr>
      <vt:lpstr>6G Mission Critical Service Control Room</vt:lpstr>
      <vt:lpstr>Networked Robots in Dangerous Mission</vt:lpstr>
      <vt:lpstr>Converged MC services</vt:lpstr>
      <vt:lpstr>IMS Data Channel Overview (very high level)</vt:lpstr>
      <vt:lpstr>MC service with seamless connectivity </vt:lpstr>
      <vt:lpstr>AI Everywhere?</vt:lpstr>
      <vt:lpstr>Next step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Jerry Shih 2</cp:lastModifiedBy>
  <cp:revision>693</cp:revision>
  <dcterms:created xsi:type="dcterms:W3CDTF">2010-02-05T13:52:04Z</dcterms:created>
  <dcterms:modified xsi:type="dcterms:W3CDTF">2025-09-30T13:38:29Z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