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61" r:id="rId1"/>
  </p:sldMasterIdLst>
  <p:sldIdLst>
    <p:sldId id="256" r:id="rId2"/>
    <p:sldId id="270" r:id="rId3"/>
    <p:sldId id="269" r:id="rId4"/>
  </p:sldIdLst>
  <p:sldSz cx="12192000" cy="6858000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32"/>
    <p:restoredTop sz="94658"/>
  </p:normalViewPr>
  <p:slideViewPr>
    <p:cSldViewPr snapToGrid="0">
      <p:cViewPr varScale="1">
        <p:scale>
          <a:sx n="116" d="100"/>
          <a:sy n="116" d="100"/>
        </p:scale>
        <p:origin x="32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68346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470578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62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8327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94091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#68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Gothenburg, Sweden 25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29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August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S6-253132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082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camaraproject.org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camaraproject/CapabilitiesAndRuntimeRestrictions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 idx="4294967295"/>
          </p:nvPr>
        </p:nvSpPr>
        <p:spPr>
          <a:xfrm>
            <a:off x="0" y="1122363"/>
            <a:ext cx="11315700" cy="2386012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/>
          <a:p>
            <a:pPr algn="ctr"/>
            <a:r>
              <a:rPr lang="en-US" sz="3600" dirty="0"/>
              <a:t>How CAPIF could serve as a component to realize GSMA capabilities exposure role in the OP architecture</a:t>
            </a:r>
            <a:endParaRPr lang="en-US" sz="3600" b="0" strike="noStrike" spc="-1" dirty="0">
              <a:latin typeface="Arial"/>
            </a:endParaRPr>
          </a:p>
        </p:txBody>
      </p:sp>
      <p:sp>
        <p:nvSpPr>
          <p:cNvPr id="3" name="PlaceHolder 2">
            <a:extLst>
              <a:ext uri="{FF2B5EF4-FFF2-40B4-BE49-F238E27FC236}">
                <a16:creationId xmlns:a16="http://schemas.microsoft.com/office/drawing/2014/main" id="{E7FA3AF2-66BE-0C23-F936-F3A05B1DEBC2}"/>
              </a:ext>
            </a:extLst>
          </p:cNvPr>
          <p:cNvSpPr txBox="1">
            <a:spLocks/>
          </p:cNvSpPr>
          <p:nvPr/>
        </p:nvSpPr>
        <p:spPr bwMode="auto">
          <a:xfrm>
            <a:off x="1524793" y="4318134"/>
            <a:ext cx="9142413" cy="1654175"/>
          </a:xfrm>
          <a:prstGeom prst="rect">
            <a:avLst/>
          </a:prstGeom>
          <a:noFill/>
          <a:ln w="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5" indent="-9525">
              <a:buFontTx/>
              <a:buNone/>
            </a:pPr>
            <a:r>
              <a:rPr lang="en-GB" b="1" dirty="0"/>
              <a:t>Linked to S6-253133: CAPIF_Ph4 Key Issue Realising the GSMA OP capabilities exposure role</a:t>
            </a:r>
          </a:p>
          <a:p>
            <a:pPr marL="9525" indent="-9525">
              <a:buFontTx/>
              <a:buNone/>
            </a:pPr>
            <a:endParaRPr lang="en-GB" sz="3200" b="1" spc="-1" dirty="0">
              <a:latin typeface="Arial"/>
            </a:endParaRPr>
          </a:p>
          <a:p>
            <a:pPr marL="9525" indent="-9525">
              <a:buFontTx/>
              <a:buNone/>
            </a:pPr>
            <a:r>
              <a:rPr lang="en-US" sz="3200" spc="-1" dirty="0">
                <a:latin typeface="Arial"/>
              </a:rPr>
              <a:t>Fogus, Apple, Telefonica, UMA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F7B25FE-3475-0452-AA58-E39463E059F7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407625" y="4894720"/>
            <a:ext cx="10943127" cy="1498090"/>
          </a:xfrm>
        </p:spPr>
        <p:txBody>
          <a:bodyPr vert="horz" lIns="91440" tIns="45720" rIns="91440" bIns="45720" rtlCol="0">
            <a:normAutofit/>
          </a:bodyPr>
          <a:lstStyle/>
          <a:p>
            <a:pPr algn="just">
              <a:spcBef>
                <a:spcPts val="1000"/>
              </a:spcBef>
            </a:pPr>
            <a:r>
              <a:rPr lang="en-US" sz="1800" dirty="0">
                <a:latin typeface="+mn-lt"/>
              </a:rPr>
              <a:t>GSMA's Open Gateway initiative defines and promotes the use of </a:t>
            </a:r>
            <a:r>
              <a:rPr lang="en-US" sz="1800" dirty="0">
                <a:highlight>
                  <a:srgbClr val="FFFF00"/>
                </a:highlight>
                <a:latin typeface="+mn-lt"/>
              </a:rPr>
              <a:t>Northbound APIs (NBIs)</a:t>
            </a:r>
            <a:r>
              <a:rPr lang="en-US" sz="1800" dirty="0">
                <a:latin typeface="+mn-lt"/>
              </a:rPr>
              <a:t> on Operator Platforms (OPs) to expose mobile network capabilities to developers and cloud providers. These APIs, largely standardized through the </a:t>
            </a:r>
            <a:r>
              <a:rPr lang="en-US" sz="1800" dirty="0">
                <a:latin typeface="+mn-lt"/>
                <a:hlinkClick r:id="rId2"/>
              </a:rPr>
              <a:t>CAMARA Project – Linux Foundation</a:t>
            </a:r>
            <a:r>
              <a:rPr lang="en-US" sz="1800" dirty="0">
                <a:latin typeface="+mn-lt"/>
              </a:rPr>
              <a:t>, allow for the seamless integration of network functionalities into applications, fostering innovation and new service development.</a:t>
            </a:r>
          </a:p>
          <a:p>
            <a:pPr algn="just">
              <a:spcBef>
                <a:spcPts val="1000"/>
              </a:spcBef>
            </a:pP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CAPIF could serve as a component to realize GSMA Capabilities Exposure Role of the OP architecture.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2E81D3-FCFB-F47E-72F2-1D99832C1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00" y="640800"/>
            <a:ext cx="10940400" cy="748800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Motivation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6B7F863-6F2A-56DA-BDC4-1D7CFE6C23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4151" y="1394174"/>
            <a:ext cx="6609078" cy="33953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460627D3-D737-3D4C-E120-7A138317B170}"/>
              </a:ext>
            </a:extLst>
          </p:cNvPr>
          <p:cNvSpPr/>
          <p:nvPr/>
        </p:nvSpPr>
        <p:spPr>
          <a:xfrm>
            <a:off x="7603624" y="1708568"/>
            <a:ext cx="1194486" cy="823784"/>
          </a:xfrm>
          <a:prstGeom prst="ellipse">
            <a:avLst/>
          </a:prstGeom>
          <a:solidFill>
            <a:srgbClr val="FFFF00">
              <a:alpha val="30196"/>
            </a:srgb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80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26A088F-8679-6E01-234F-B6E47077C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F5EA1BD1-6E98-09EA-BDCC-D1B3694E8901}"/>
              </a:ext>
            </a:extLst>
          </p:cNvPr>
          <p:cNvSpPr txBox="1"/>
          <p:nvPr/>
        </p:nvSpPr>
        <p:spPr>
          <a:xfrm>
            <a:off x="550153" y="1815690"/>
            <a:ext cx="10081124" cy="94954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just"/>
            <a:r>
              <a:rPr lang="en-US" b="1" dirty="0"/>
              <a:t>CCF Enhancements needed towards fulfilling the Requirements of the OP Exposure Gateway for Service Management, as defined in CAMARA Service Management API.</a:t>
            </a:r>
          </a:p>
          <a:p>
            <a:pPr algn="just"/>
            <a:r>
              <a:rPr lang="en-GB" b="1" dirty="0">
                <a:solidFill>
                  <a:schemeClr val="accent3"/>
                </a:solidFill>
                <a:hlinkClick r:id="rId2"/>
              </a:rPr>
              <a:t>https://github.com/camaraproject/CapabilitiesAndRuntimeRestrictions</a:t>
            </a:r>
            <a:r>
              <a:rPr lang="en-GB" b="1" dirty="0">
                <a:solidFill>
                  <a:schemeClr val="accent3"/>
                </a:solidFill>
              </a:rPr>
              <a:t>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E2957DD-3F7A-4E4A-AC2D-D733F8E66C9A}"/>
              </a:ext>
            </a:extLst>
          </p:cNvPr>
          <p:cNvSpPr txBox="1">
            <a:spLocks/>
          </p:cNvSpPr>
          <p:nvPr/>
        </p:nvSpPr>
        <p:spPr>
          <a:xfrm>
            <a:off x="550800" y="639519"/>
            <a:ext cx="10940439" cy="748800"/>
          </a:xfrm>
          <a:prstGeom prst="rect">
            <a:avLst/>
          </a:prstGeom>
          <a:noFill/>
          <a:ln w="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Autofit/>
          </a:bodyPr>
          <a:lstStyle>
            <a:lvl1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600">
                <a:latin typeface="+mj-lt"/>
                <a:ea typeface="+mj-ea"/>
                <a:cs typeface="+mj-cs"/>
              </a:defRPr>
            </a:lvl1pPr>
            <a:lvl2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anose="020F0302020204030204" pitchFamily="34" charset="0"/>
              </a:defRPr>
            </a:lvl2pPr>
            <a:lvl3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anose="020F0302020204030204" pitchFamily="34" charset="0"/>
              </a:defRPr>
            </a:lvl3pPr>
            <a:lvl4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anose="020F0302020204030204" pitchFamily="34" charset="0"/>
              </a:defRPr>
            </a:lvl4pPr>
            <a:lvl5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anose="020F0302020204030204" pitchFamily="34" charset="0"/>
              </a:defRPr>
            </a:lvl5pPr>
            <a:lvl6pPr marL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anose="020F0302020204030204" pitchFamily="34" charset="0"/>
              </a:defRPr>
            </a:lvl6pPr>
            <a:lvl7pPr marL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anose="020F0302020204030204" pitchFamily="34" charset="0"/>
              </a:defRPr>
            </a:lvl7pPr>
            <a:lvl8pPr marL="13716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anose="020F0302020204030204" pitchFamily="34" charset="0"/>
              </a:defRPr>
            </a:lvl8pPr>
            <a:lvl9pPr marL="1828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anose="020F0302020204030204" pitchFamily="34" charset="0"/>
              </a:defRPr>
            </a:lvl9pPr>
          </a:lstStyle>
          <a:p>
            <a:r>
              <a:rPr lang="en-US" sz="4000" dirty="0"/>
              <a:t>Expand CAPIF Core Function Functionality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1DC0CD-7A11-253C-3D8A-A1BFB4D0F322}"/>
              </a:ext>
            </a:extLst>
          </p:cNvPr>
          <p:cNvSpPr txBox="1"/>
          <p:nvPr/>
        </p:nvSpPr>
        <p:spPr>
          <a:xfrm>
            <a:off x="550153" y="2875404"/>
            <a:ext cx="1079207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dirty="0"/>
              <a:t>The “Capabilities And Runtime Restrictions” API allows adaption to environment-specific differences in availability and support across CAMARA APIs. It provides the following functionality: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Discover Capabilities and Constraints:</a:t>
            </a:r>
            <a:r>
              <a:rPr lang="en-US" dirty="0"/>
              <a:t>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Get information on which optional parameters are required or unsupported by a particular provider for a specific API.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See if an endpoint or feature is temporarily “not available” or permanently “not implemented.”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Stay Updated on Changes:</a:t>
            </a:r>
            <a:r>
              <a:rPr lang="en-US" dirty="0"/>
              <a:t>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Subscribe to receive real-time notifications about any newly introduced restrictions or when existing ones are removed or updated.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Adapt Your Requests Automatically:</a:t>
            </a:r>
            <a:r>
              <a:rPr lang="en-US" dirty="0"/>
              <a:t>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Adjust your application’s logic to avoid making invalid requests by checking up-to-date restrictions info before calling an API.</a:t>
            </a:r>
          </a:p>
        </p:txBody>
      </p:sp>
    </p:spTree>
    <p:extLst>
      <p:ext uri="{BB962C8B-B14F-4D97-AF65-F5344CB8AC3E}">
        <p14:creationId xmlns:p14="http://schemas.microsoft.com/office/powerpoint/2010/main" val="358736912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910</TotalTime>
  <Words>276</Words>
  <Application>Microsoft Macintosh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</vt:lpstr>
      <vt:lpstr>Calibri</vt:lpstr>
      <vt:lpstr>Calibri Light</vt:lpstr>
      <vt:lpstr>1_Office Theme</vt:lpstr>
      <vt:lpstr>How CAPIF could serve as a component to realize GSMA capabilities exposure role in the OP architecture</vt:lpstr>
      <vt:lpstr>Motivation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Stauros Charismiadis</dc:creator>
  <dc:description/>
  <cp:lastModifiedBy>WF</cp:lastModifiedBy>
  <cp:revision>27</cp:revision>
  <dcterms:created xsi:type="dcterms:W3CDTF">2024-11-01T07:44:20Z</dcterms:created>
  <dcterms:modified xsi:type="dcterms:W3CDTF">2025-08-15T13:14:13Z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Widescreen</vt:lpwstr>
  </property>
  <property fmtid="{D5CDD505-2E9C-101B-9397-08002B2CF9AE}" pid="3" name="Slides">
    <vt:i4>7</vt:i4>
  </property>
</Properties>
</file>