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 id="2147483652" r:id="rId6"/>
  </p:sldMasterIdLst>
  <p:notesMasterIdLst>
    <p:notesMasterId r:id="rId20"/>
  </p:notesMasterIdLst>
  <p:handoutMasterIdLst>
    <p:handoutMasterId r:id="rId21"/>
  </p:handoutMasterIdLst>
  <p:sldIdLst>
    <p:sldId id="341" r:id="rId7"/>
    <p:sldId id="418" r:id="rId8"/>
    <p:sldId id="416" r:id="rId9"/>
    <p:sldId id="420" r:id="rId10"/>
    <p:sldId id="421" r:id="rId11"/>
    <p:sldId id="422" r:id="rId12"/>
    <p:sldId id="423" r:id="rId13"/>
    <p:sldId id="424" r:id="rId14"/>
    <p:sldId id="425" r:id="rId15"/>
    <p:sldId id="419" r:id="rId16"/>
    <p:sldId id="414" r:id="rId17"/>
    <p:sldId id="415" r:id="rId18"/>
    <p:sldId id="412"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03"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5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94679" autoAdjust="0"/>
  </p:normalViewPr>
  <p:slideViewPr>
    <p:cSldViewPr snapToGrid="0" showGuides="1">
      <p:cViewPr varScale="1">
        <p:scale>
          <a:sx n="76" d="100"/>
          <a:sy n="76" d="100"/>
        </p:scale>
        <p:origin x="192" y="64"/>
      </p:cViewPr>
      <p:guideLst>
        <p:guide orient="horz" pos="2160"/>
        <p:guide pos="380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5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367969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extLst>
      <p:ext uri="{BB962C8B-B14F-4D97-AF65-F5344CB8AC3E}">
        <p14:creationId xmlns:p14="http://schemas.microsoft.com/office/powerpoint/2010/main" val="30125150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t>9</a:t>
            </a:fld>
            <a:endParaRPr lang="en-GB" altLang="en-US"/>
          </a:p>
        </p:txBody>
      </p:sp>
    </p:spTree>
    <p:extLst>
      <p:ext uri="{BB962C8B-B14F-4D97-AF65-F5344CB8AC3E}">
        <p14:creationId xmlns:p14="http://schemas.microsoft.com/office/powerpoint/2010/main" val="3614772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4438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TSG-SA WG6 </a:t>
            </a:r>
            <a:r>
              <a:rPr lang="en-GB" altLang="zh-CN" sz="1400" b="1" kern="1200" dirty="0" smtClean="0">
                <a:solidFill>
                  <a:schemeClr val="tx1"/>
                </a:solidFill>
                <a:latin typeface="Arial "/>
                <a:ea typeface="+mn-ea"/>
                <a:cs typeface="Arial" panose="020B0604020202020204" pitchFamily="34" charset="0"/>
              </a:rPr>
              <a:t>Meeting #68</a:t>
            </a:r>
            <a:endParaRPr lang="sv-SE" altLang="en-US" sz="1400" b="1" kern="1200" dirty="0" smtClean="0">
              <a:solidFill>
                <a:schemeClr val="tx1"/>
              </a:solidFill>
              <a:latin typeface="Arial "/>
              <a:ea typeface="+mn-ea"/>
              <a:cs typeface="Arial" panose="020B0604020202020204" pitchFamily="34" charset="0"/>
            </a:endParaRPr>
          </a:p>
          <a:p>
            <a:pPr eaLnBrk="1" hangingPunct="1">
              <a:defRPr/>
            </a:pPr>
            <a:r>
              <a:rPr lang="en-GB" altLang="zh-CN" sz="1400" b="1" kern="1200" dirty="0" smtClean="0">
                <a:solidFill>
                  <a:schemeClr val="tx1"/>
                </a:solidFill>
                <a:latin typeface="Arial "/>
                <a:ea typeface="+mn-ea"/>
                <a:cs typeface="Arial" panose="020B0604020202020204" pitchFamily="34" charset="0"/>
              </a:rPr>
              <a:t>Gothenburg, Sweden, 25th – 29th August 2025</a:t>
            </a:r>
            <a:endParaRPr lang="en-US" altLang="en-US" sz="1400" b="1" kern="1200" dirty="0">
              <a:solidFill>
                <a:schemeClr val="tx1"/>
              </a:solidFill>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44224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TSG-SA WG6 Rel-20</a:t>
            </a:r>
            <a:r>
              <a:rPr lang="sv-SE" altLang="en-US" sz="1400" b="1" baseline="0" dirty="0" smtClean="0">
                <a:latin typeface="Arial "/>
              </a:rPr>
              <a:t> Workshop on 6G-study </a:t>
            </a:r>
            <a:endParaRPr lang="sv-SE" altLang="en-US" sz="1400" b="1" dirty="0" smtClean="0">
              <a:latin typeface="Arial "/>
            </a:endParaRPr>
          </a:p>
          <a:p>
            <a:pPr eaLnBrk="1" hangingPunct="1">
              <a:defRPr/>
            </a:pPr>
            <a:r>
              <a:rPr lang="en-GB" altLang="en-US" sz="1400" b="1" dirty="0" smtClean="0">
                <a:latin typeface="Arial "/>
              </a:rPr>
              <a:t>Virtual Meeting, 25</a:t>
            </a:r>
            <a:r>
              <a:rPr lang="en-GB" altLang="en-US" sz="1400" b="1" baseline="30000" dirty="0" smtClean="0">
                <a:latin typeface="Arial "/>
              </a:rPr>
              <a:t>th</a:t>
            </a:r>
            <a:r>
              <a:rPr lang="en-GB" altLang="en-US" sz="1400" b="1" dirty="0" smtClean="0">
                <a:latin typeface="Arial "/>
              </a:rPr>
              <a:t> – 26</a:t>
            </a:r>
            <a:r>
              <a:rPr lang="en-GB" altLang="en-US" sz="1400" b="1" baseline="30000" dirty="0" smtClean="0">
                <a:latin typeface="Arial "/>
              </a:rPr>
              <a:t>th</a:t>
            </a:r>
            <a:r>
              <a:rPr lang="en-GB" altLang="en-US" sz="1400" b="1" dirty="0" smtClean="0">
                <a:latin typeface="Arial "/>
              </a:rPr>
              <a:t> June 2025</a:t>
            </a:r>
            <a:endParaRPr lang="en-US" altLang="en-US" sz="1400" b="1" dirty="0">
              <a:latin typeface="Arial "/>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__11111.vsd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1.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p:cNvSpPr>
            <a:spLocks noGrp="1"/>
          </p:cNvSpPr>
          <p:nvPr>
            <p:ph type="body" idx="4294967295"/>
          </p:nvPr>
        </p:nvSpPr>
        <p:spPr>
          <a:xfrm>
            <a:off x="2152482" y="4708130"/>
            <a:ext cx="7886700" cy="1500187"/>
          </a:xfrm>
        </p:spPr>
        <p:txBody>
          <a:bodyPr/>
          <a:lstStyle/>
          <a:p>
            <a:pPr marL="0" indent="0" algn="ctr" eaLnBrk="1" hangingPunct="1">
              <a:buFontTx/>
              <a:buNone/>
            </a:pPr>
            <a:r>
              <a:rPr lang="en-GB" altLang="en-US" dirty="0" smtClean="0"/>
              <a:t>ZTE Corporation</a:t>
            </a:r>
          </a:p>
          <a:p>
            <a:pPr marL="0" indent="0" algn="ctr" eaLnBrk="1" hangingPunct="1">
              <a:buFontTx/>
              <a:buNone/>
            </a:pPr>
            <a:r>
              <a:rPr lang="en-US" altLang="zh-CN" dirty="0" smtClean="0"/>
              <a:t>Shao </a:t>
            </a:r>
            <a:r>
              <a:rPr lang="en-US" altLang="zh-CN" dirty="0" err="1" smtClean="0"/>
              <a:t>Weixiang</a:t>
            </a:r>
            <a:endParaRPr lang="en-GB" altLang="en-US" dirty="0"/>
          </a:p>
        </p:txBody>
      </p:sp>
      <p:sp>
        <p:nvSpPr>
          <p:cNvPr id="3" name="TextBox 2"/>
          <p:cNvSpPr txBox="1"/>
          <p:nvPr/>
        </p:nvSpPr>
        <p:spPr>
          <a:xfrm>
            <a:off x="709127" y="1682750"/>
            <a:ext cx="10655559"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lnSpc>
                <a:spcPct val="90000"/>
              </a:lnSpc>
              <a:defRPr sz="6000">
                <a:latin typeface="+mj-lt"/>
                <a:ea typeface="+mj-ea"/>
                <a:cs typeface="+mj-cs"/>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pPr algn="ctr"/>
            <a:r>
              <a:rPr lang="en-US" altLang="zh-CN" dirty="0"/>
              <a:t>Discussion on </a:t>
            </a:r>
            <a:r>
              <a:rPr lang="en-GB" altLang="zh-CN" dirty="0"/>
              <a:t>Work </a:t>
            </a:r>
            <a:r>
              <a:rPr lang="en-GB" altLang="zh-CN" dirty="0" smtClean="0"/>
              <a:t>Task 1 </a:t>
            </a:r>
            <a:r>
              <a:rPr lang="en-US" altLang="zh-CN" dirty="0" smtClean="0"/>
              <a:t>(</a:t>
            </a:r>
            <a:r>
              <a:rPr lang="en-GB" altLang="zh-CN" dirty="0"/>
              <a:t>System and Operational Aspects</a:t>
            </a:r>
            <a:r>
              <a:rPr lang="en-US" altLang="zh-CN" dirty="0" smtClean="0"/>
              <a:t>)</a:t>
            </a:r>
            <a:endParaRPr lang="en-GB" altLang="zh-CN" dirty="0" smtClean="0"/>
          </a:p>
          <a:p>
            <a:pPr algn="ctr"/>
            <a:r>
              <a:rPr lang="en-US" altLang="zh-CN" dirty="0" smtClean="0"/>
              <a:t>6G_NDTAPP_Enablement</a:t>
            </a:r>
            <a:endParaRPr 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US" altLang="zh-CN" sz="3200" b="1" dirty="0"/>
              <a:t>ETSI TS 103 846 SmartM2M; Digital Twins: </a:t>
            </a:r>
            <a:r>
              <a:rPr lang="en-US" altLang="zh-CN" sz="3200" b="1" dirty="0" smtClean="0"/>
              <a:t/>
            </a:r>
            <a:br>
              <a:rPr lang="en-US" altLang="zh-CN" sz="3200" b="1" dirty="0" smtClean="0"/>
            </a:br>
            <a:r>
              <a:rPr lang="en-US" altLang="zh-CN" sz="3200" b="1" dirty="0" smtClean="0"/>
              <a:t>Functionalities </a:t>
            </a:r>
            <a:r>
              <a:rPr lang="en-US" altLang="zh-CN" sz="3200" b="1" dirty="0"/>
              <a:t>and communication Reference Architecture</a:t>
            </a:r>
            <a:r>
              <a:rPr lang="en-GB" altLang="zh-CN" sz="3200" b="1" dirty="0"/>
              <a:t/>
            </a:r>
            <a:br>
              <a:rPr lang="en-GB" altLang="zh-CN" sz="3200" b="1" dirty="0"/>
            </a:br>
            <a:endParaRPr lang="zh-CN" altLang="en-US" sz="3200" b="1" dirty="0"/>
          </a:p>
        </p:txBody>
      </p:sp>
      <p:sp>
        <p:nvSpPr>
          <p:cNvPr id="7" name="矩形 6"/>
          <p:cNvSpPr/>
          <p:nvPr/>
        </p:nvSpPr>
        <p:spPr>
          <a:xfrm>
            <a:off x="3141044" y="6073513"/>
            <a:ext cx="5382436" cy="307777"/>
          </a:xfrm>
          <a:prstGeom prst="rect">
            <a:avLst/>
          </a:prstGeom>
        </p:spPr>
        <p:txBody>
          <a:bodyPr wrap="none">
            <a:spAutoFit/>
          </a:bodyPr>
          <a:lstStyle/>
          <a:p>
            <a:r>
              <a:rPr lang="en-US" altLang="zh-CN" sz="1400" b="1" dirty="0"/>
              <a:t>High level abstraction of a Digital Twin Blueprint Architecture</a:t>
            </a:r>
            <a:endParaRPr lang="zh-CN" altLang="en-US" sz="1400" b="1" dirty="0"/>
          </a:p>
        </p:txBody>
      </p:sp>
      <p:pic>
        <p:nvPicPr>
          <p:cNvPr id="10" name="图片 9"/>
          <p:cNvPicPr>
            <a:picLocks noChangeAspect="1"/>
          </p:cNvPicPr>
          <p:nvPr/>
        </p:nvPicPr>
        <p:blipFill>
          <a:blip r:embed="rId2"/>
          <a:stretch>
            <a:fillRect/>
          </a:stretch>
        </p:blipFill>
        <p:spPr>
          <a:xfrm>
            <a:off x="1836394" y="1801253"/>
            <a:ext cx="7764901" cy="4101120"/>
          </a:xfrm>
          <a:prstGeom prst="rect">
            <a:avLst/>
          </a:prstGeom>
        </p:spPr>
      </p:pic>
      <p:sp>
        <p:nvSpPr>
          <p:cNvPr id="11" name="矩形 10"/>
          <p:cNvSpPr/>
          <p:nvPr/>
        </p:nvSpPr>
        <p:spPr>
          <a:xfrm>
            <a:off x="-71851" y="5180961"/>
            <a:ext cx="4092974" cy="892552"/>
          </a:xfrm>
          <a:prstGeom prst="rect">
            <a:avLst/>
          </a:prstGeom>
        </p:spPr>
        <p:txBody>
          <a:bodyPr wrap="square">
            <a:spAutoFit/>
          </a:bodyPr>
          <a:lstStyle/>
          <a:p>
            <a:pPr marL="285750" indent="-285750">
              <a:buFont typeface="Wingdings" panose="05000000000000000000" pitchFamily="2" charset="2"/>
              <a:buChar char="u"/>
            </a:pPr>
            <a:r>
              <a:rPr lang="en-US" altLang="zh-CN" sz="1300" dirty="0"/>
              <a:t>Management Interface (MNI) enables dynamic control, configuration, and management of DT behavior, acting as a digital control Center</a:t>
            </a:r>
          </a:p>
          <a:p>
            <a:pPr marL="285750" indent="-285750">
              <a:buFont typeface="Wingdings" panose="05000000000000000000" pitchFamily="2" charset="2"/>
              <a:buChar char="u"/>
            </a:pPr>
            <a:r>
              <a:rPr lang="en-US" altLang="zh-CN" sz="1300" dirty="0"/>
              <a:t>Mapping to SA5 NDT </a:t>
            </a:r>
            <a:r>
              <a:rPr lang="en-GB" altLang="zh-CN" sz="1300" dirty="0"/>
              <a:t>Management service</a:t>
            </a:r>
            <a:endParaRPr lang="en-US" altLang="zh-CN" sz="1300" dirty="0"/>
          </a:p>
        </p:txBody>
      </p:sp>
      <p:sp>
        <p:nvSpPr>
          <p:cNvPr id="13" name="矩形 12"/>
          <p:cNvSpPr/>
          <p:nvPr/>
        </p:nvSpPr>
        <p:spPr>
          <a:xfrm>
            <a:off x="-1" y="1839813"/>
            <a:ext cx="2634143" cy="1292662"/>
          </a:xfrm>
          <a:prstGeom prst="rect">
            <a:avLst/>
          </a:prstGeom>
        </p:spPr>
        <p:txBody>
          <a:bodyPr wrap="square">
            <a:spAutoFit/>
          </a:bodyPr>
          <a:lstStyle/>
          <a:p>
            <a:pPr marL="285750" indent="-285750">
              <a:buFont typeface="Wingdings" panose="05000000000000000000" pitchFamily="2" charset="2"/>
              <a:buChar char="u"/>
            </a:pPr>
            <a:r>
              <a:rPr lang="en-US" altLang="zh-CN" sz="1300" dirty="0"/>
              <a:t>Physical Interface (PI) responsible for interacting with the physical world</a:t>
            </a:r>
          </a:p>
          <a:p>
            <a:pPr marL="285750" indent="-285750">
              <a:buFont typeface="Wingdings" panose="05000000000000000000" pitchFamily="2" charset="2"/>
              <a:buChar char="u"/>
            </a:pPr>
            <a:r>
              <a:rPr lang="en-US" altLang="zh-CN" sz="1300" dirty="0"/>
              <a:t>Mapping to SA6 </a:t>
            </a:r>
            <a:r>
              <a:rPr lang="en-US" altLang="zh-CN" sz="1300" dirty="0" smtClean="0"/>
              <a:t>NDTAPP </a:t>
            </a:r>
            <a:r>
              <a:rPr lang="en-US" altLang="zh-CN" sz="1300" dirty="0"/>
              <a:t>usage Sensing</a:t>
            </a:r>
            <a:r>
              <a:rPr lang="zh-CN" altLang="zh-CN" sz="1300" dirty="0"/>
              <a:t>, </a:t>
            </a:r>
            <a:r>
              <a:rPr lang="zh-CN" altLang="zh-CN" sz="1300" dirty="0" smtClean="0"/>
              <a:t>EnergySys</a:t>
            </a:r>
            <a:r>
              <a:rPr lang="en-US" altLang="zh-CN" sz="1300" dirty="0" smtClean="0"/>
              <a:t> </a:t>
            </a:r>
            <a:r>
              <a:rPr lang="en-US" altLang="zh-CN" sz="1300" dirty="0"/>
              <a:t>enablers</a:t>
            </a:r>
            <a:r>
              <a:rPr lang="zh-CN" altLang="zh-CN" sz="1300" dirty="0"/>
              <a:t> </a:t>
            </a:r>
            <a:endParaRPr lang="en-US" altLang="zh-CN" sz="1300" dirty="0"/>
          </a:p>
        </p:txBody>
      </p:sp>
      <p:sp>
        <p:nvSpPr>
          <p:cNvPr id="14" name="矩形 13"/>
          <p:cNvSpPr/>
          <p:nvPr/>
        </p:nvSpPr>
        <p:spPr>
          <a:xfrm>
            <a:off x="8372213" y="4980906"/>
            <a:ext cx="3727508" cy="1292662"/>
          </a:xfrm>
          <a:prstGeom prst="rect">
            <a:avLst/>
          </a:prstGeom>
        </p:spPr>
        <p:txBody>
          <a:bodyPr wrap="square">
            <a:spAutoFit/>
          </a:bodyPr>
          <a:lstStyle/>
          <a:p>
            <a:pPr marL="285750" indent="-285750">
              <a:buFont typeface="Wingdings" panose="05000000000000000000" pitchFamily="2" charset="2"/>
              <a:buChar char="u"/>
            </a:pPr>
            <a:r>
              <a:rPr lang="en-US" altLang="zh-CN" sz="1300" dirty="0"/>
              <a:t>Digital Interface (DI) interacts with the digital space, exposing descriptions, states, events, and triggers for DT actions through various protocols</a:t>
            </a:r>
          </a:p>
          <a:p>
            <a:pPr marL="285750" indent="-285750">
              <a:buFont typeface="Wingdings" panose="05000000000000000000" pitchFamily="2" charset="2"/>
              <a:buChar char="u"/>
            </a:pPr>
            <a:r>
              <a:rPr lang="en-US" altLang="zh-CN" sz="1300" dirty="0"/>
              <a:t>Mapping to SA6 </a:t>
            </a:r>
            <a:r>
              <a:rPr lang="en-US" altLang="zh-CN" sz="1300" dirty="0" smtClean="0"/>
              <a:t>NDTAPP </a:t>
            </a:r>
            <a:r>
              <a:rPr lang="en-US" altLang="zh-CN" sz="1300" dirty="0"/>
              <a:t>expose to vertical / application specific layer </a:t>
            </a:r>
          </a:p>
        </p:txBody>
      </p:sp>
      <p:sp>
        <p:nvSpPr>
          <p:cNvPr id="15" name="矩形 14"/>
          <p:cNvSpPr/>
          <p:nvPr/>
        </p:nvSpPr>
        <p:spPr>
          <a:xfrm>
            <a:off x="8086987" y="1762693"/>
            <a:ext cx="4105013" cy="1107996"/>
          </a:xfrm>
          <a:prstGeom prst="rect">
            <a:avLst/>
          </a:prstGeom>
        </p:spPr>
        <p:txBody>
          <a:bodyPr wrap="square">
            <a:spAutoFit/>
          </a:bodyPr>
          <a:lstStyle/>
          <a:p>
            <a:pPr marL="285750" indent="-285750">
              <a:buFont typeface="Wingdings" panose="05000000000000000000" pitchFamily="2" charset="2"/>
              <a:buChar char="u"/>
            </a:pPr>
            <a:r>
              <a:rPr lang="en-US" altLang="zh-CN" sz="1300" dirty="0"/>
              <a:t>Monitoring Interface (MOI) supporting operational analytics and predictive maintenance strategies.</a:t>
            </a:r>
          </a:p>
          <a:p>
            <a:pPr marL="285750" indent="-285750">
              <a:buFont typeface="Wingdings" panose="05000000000000000000" pitchFamily="2" charset="2"/>
              <a:buChar char="u"/>
            </a:pPr>
            <a:r>
              <a:rPr lang="en-US" altLang="zh-CN" sz="1300" dirty="0"/>
              <a:t>Mapping to SA6 </a:t>
            </a:r>
            <a:r>
              <a:rPr lang="en-US" altLang="zh-CN" sz="1300" dirty="0" smtClean="0"/>
              <a:t>NDTAPP </a:t>
            </a:r>
            <a:r>
              <a:rPr lang="en-US" altLang="zh-CN" sz="1300" dirty="0"/>
              <a:t>usage AIML</a:t>
            </a:r>
            <a:r>
              <a:rPr lang="zh-CN" altLang="zh-CN" sz="1300" dirty="0"/>
              <a:t>, </a:t>
            </a:r>
            <a:r>
              <a:rPr lang="en-US" altLang="zh-CN" sz="1300" dirty="0"/>
              <a:t>ADAES enablers</a:t>
            </a:r>
            <a:r>
              <a:rPr lang="zh-CN" altLang="zh-CN" sz="1300" dirty="0"/>
              <a:t> </a:t>
            </a:r>
            <a:endParaRPr lang="en-US" altLang="zh-CN" sz="1300" dirty="0"/>
          </a:p>
          <a:p>
            <a:pPr marL="285750" indent="-285750">
              <a:buFont typeface="Wingdings" panose="05000000000000000000" pitchFamily="2" charset="2"/>
              <a:buChar char="u"/>
            </a:pPr>
            <a:endParaRPr lang="zh-CN" altLang="en-US" sz="1400" dirty="0">
              <a:latin typeface="Times New Roman" panose="02020603050405020304" pitchFamily="18" charset="0"/>
            </a:endParaRPr>
          </a:p>
        </p:txBody>
      </p:sp>
    </p:spTree>
    <p:extLst>
      <p:ext uri="{BB962C8B-B14F-4D97-AF65-F5344CB8AC3E}">
        <p14:creationId xmlns:p14="http://schemas.microsoft.com/office/powerpoint/2010/main" val="122410924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IN" altLang="zh-CN" sz="3200" b="1" dirty="0"/>
              <a:t>6G-study Proposal </a:t>
            </a:r>
            <a:r>
              <a:rPr lang="en-IN" sz="3200" b="1" dirty="0" smtClean="0"/>
              <a:t>Overview: </a:t>
            </a:r>
            <a:br>
              <a:rPr lang="en-IN" sz="3200" b="1" dirty="0" smtClean="0"/>
            </a:br>
            <a:r>
              <a:rPr lang="en-GB" altLang="zh-CN" sz="3200" b="1" dirty="0"/>
              <a:t>FS_6G_NDTAPP</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IN" sz="1400" b="1" dirty="0"/>
              <a:t>Background/Motivation</a:t>
            </a:r>
          </a:p>
          <a:p>
            <a:pPr lvl="1"/>
            <a:r>
              <a:rPr lang="en-GB" altLang="zh-CN" sz="1400" dirty="0" smtClean="0"/>
              <a:t>SA1 TR 22.870 has 6G use cases on network digital twin (e.g.</a:t>
            </a:r>
            <a:r>
              <a:rPr lang="en-GB" altLang="zh-CN" sz="1400" dirty="0"/>
              <a:t> security control enhancement with NDT in 6G </a:t>
            </a:r>
            <a:r>
              <a:rPr lang="en-GB" altLang="zh-CN" sz="1400" dirty="0" smtClean="0"/>
              <a:t>network, </a:t>
            </a:r>
            <a:r>
              <a:rPr lang="en-GB" altLang="zh-CN" sz="1400" dirty="0"/>
              <a:t>green communications and computing optimisation using network digital </a:t>
            </a:r>
            <a:r>
              <a:rPr lang="en-GB" altLang="zh-CN" sz="1400" dirty="0" smtClean="0"/>
              <a:t>twin, </a:t>
            </a:r>
            <a:r>
              <a:rPr lang="en-GB" altLang="zh-CN" sz="1400" dirty="0"/>
              <a:t>network digital twin in the 6G network</a:t>
            </a:r>
            <a:r>
              <a:rPr lang="en-GB" altLang="zh-CN" sz="1400" dirty="0" smtClean="0"/>
              <a:t>).</a:t>
            </a:r>
          </a:p>
          <a:p>
            <a:pPr lvl="1"/>
            <a:r>
              <a:rPr lang="en-GB" altLang="zh-CN" sz="1400" dirty="0" smtClean="0"/>
              <a:t>SA5 TS 28.561/ TR 28.915 support </a:t>
            </a:r>
            <a:r>
              <a:rPr lang="en-US" altLang="zh-CN" sz="1400" dirty="0" smtClean="0"/>
              <a:t>management aspects of </a:t>
            </a:r>
            <a:r>
              <a:rPr lang="en-US" altLang="zh-CN" sz="1400" dirty="0"/>
              <a:t>Network Digital </a:t>
            </a:r>
            <a:r>
              <a:rPr lang="en-US" altLang="zh-CN" sz="1400" dirty="0" smtClean="0"/>
              <a:t>Twins.</a:t>
            </a:r>
          </a:p>
          <a:p>
            <a:r>
              <a:rPr lang="en-IN" altLang="zh-CN" sz="1400" b="1" dirty="0" smtClean="0"/>
              <a:t>SI </a:t>
            </a:r>
            <a:r>
              <a:rPr lang="en-IN" altLang="zh-CN" sz="1400" b="1" dirty="0"/>
              <a:t>/ </a:t>
            </a:r>
            <a:r>
              <a:rPr lang="en-IN" altLang="zh-CN" sz="1400" b="1" dirty="0" smtClean="0"/>
              <a:t>SIs</a:t>
            </a:r>
          </a:p>
          <a:p>
            <a:pPr lvl="1"/>
            <a:r>
              <a:rPr lang="en-IN" altLang="zh-CN" sz="1400" dirty="0"/>
              <a:t>D</a:t>
            </a:r>
            <a:r>
              <a:rPr lang="en-IN" altLang="zh-CN" sz="1400" dirty="0" smtClean="0"/>
              <a:t>edicated SI, new TR</a:t>
            </a:r>
          </a:p>
          <a:p>
            <a:r>
              <a:rPr lang="en-IN" altLang="zh-CN" sz="1400" b="1" dirty="0" smtClean="0"/>
              <a:t>Continuation or New topic</a:t>
            </a:r>
          </a:p>
          <a:p>
            <a:pPr lvl="1"/>
            <a:r>
              <a:rPr lang="en-IN" altLang="zh-CN" sz="1400" dirty="0" smtClean="0"/>
              <a:t>New </a:t>
            </a:r>
            <a:r>
              <a:rPr lang="en-IN" altLang="zh-CN" sz="1400" dirty="0"/>
              <a:t>topic</a:t>
            </a:r>
          </a:p>
          <a:p>
            <a:r>
              <a:rPr lang="en-IN" altLang="zh-CN" sz="1400" b="1" dirty="0"/>
              <a:t>Objectives</a:t>
            </a:r>
          </a:p>
          <a:p>
            <a:pPr lvl="1"/>
            <a:r>
              <a:rPr lang="en-US" altLang="zh-CN" sz="1400" dirty="0"/>
              <a:t>Support </a:t>
            </a:r>
            <a:r>
              <a:rPr lang="en-GB" altLang="zh-CN" sz="1400" dirty="0"/>
              <a:t>6G Application Enablement for Network Digital Twin service</a:t>
            </a:r>
            <a:endParaRPr lang="en-IN" altLang="zh-CN" sz="1400" dirty="0">
              <a:solidFill>
                <a:srgbClr val="0000FF"/>
              </a:solidFill>
            </a:endParaRPr>
          </a:p>
          <a:p>
            <a:r>
              <a:rPr lang="en-IN" altLang="zh-CN" sz="1400" b="1" dirty="0"/>
              <a:t> TUs required</a:t>
            </a:r>
          </a:p>
          <a:p>
            <a:pPr lvl="1"/>
            <a:r>
              <a:rPr lang="en-IN" altLang="zh-CN" sz="1400" dirty="0" smtClean="0"/>
              <a:t>8 </a:t>
            </a:r>
            <a:r>
              <a:rPr lang="en-IN" altLang="zh-CN" sz="1400" dirty="0"/>
              <a:t>Tus, start 2025 </a:t>
            </a:r>
            <a:r>
              <a:rPr lang="en-IN" altLang="zh-CN" sz="1400" dirty="0" smtClean="0"/>
              <a:t>Q4, </a:t>
            </a:r>
            <a:r>
              <a:rPr lang="en-IN" altLang="zh-CN" sz="1400" dirty="0"/>
              <a:t>end 2027 Q1</a:t>
            </a:r>
          </a:p>
          <a:p>
            <a:r>
              <a:rPr lang="en-IN" altLang="zh-CN" sz="1800" dirty="0"/>
              <a:t> Dependency on other WGs</a:t>
            </a:r>
          </a:p>
          <a:p>
            <a:pPr lvl="1"/>
            <a:r>
              <a:rPr lang="en-IN" altLang="zh-CN" sz="1400" dirty="0" smtClean="0"/>
              <a:t>SA2, SA5</a:t>
            </a:r>
            <a:endParaRPr lang="en-IN" altLang="zh-CN" sz="1400" dirty="0"/>
          </a:p>
        </p:txBody>
      </p:sp>
    </p:spTree>
    <p:extLst>
      <p:ext uri="{BB962C8B-B14F-4D97-AF65-F5344CB8AC3E}">
        <p14:creationId xmlns:p14="http://schemas.microsoft.com/office/powerpoint/2010/main" val="347472991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6" y="545852"/>
            <a:ext cx="10515600" cy="1001291"/>
          </a:xfrm>
        </p:spPr>
        <p:txBody>
          <a:bodyPr/>
          <a:lstStyle/>
          <a:p>
            <a:r>
              <a:rPr lang="en-IN" altLang="zh-CN" sz="3200" b="1" dirty="0"/>
              <a:t>Detailed 6G-study Proposal: </a:t>
            </a:r>
            <a:r>
              <a:rPr lang="en-IN" altLang="zh-CN" sz="3200" b="1" dirty="0" smtClean="0"/>
              <a:t/>
            </a:r>
            <a:br>
              <a:rPr lang="en-IN" altLang="zh-CN" sz="3200" b="1" dirty="0" smtClean="0"/>
            </a:br>
            <a:r>
              <a:rPr lang="en-GB" altLang="zh-CN" sz="3200" b="1" dirty="0" smtClean="0"/>
              <a:t>FS_6G_NDTAPP</a:t>
            </a:r>
            <a:endParaRPr lang="en-IN" sz="3200" dirty="0"/>
          </a:p>
        </p:txBody>
      </p:sp>
      <p:sp>
        <p:nvSpPr>
          <p:cNvPr id="5" name="Content Placeholder 2"/>
          <p:cNvSpPr>
            <a:spLocks noGrp="1"/>
          </p:cNvSpPr>
          <p:nvPr>
            <p:ph idx="1"/>
          </p:nvPr>
        </p:nvSpPr>
        <p:spPr>
          <a:xfrm>
            <a:off x="0" y="1825625"/>
            <a:ext cx="12192000" cy="4563816"/>
          </a:xfrm>
        </p:spPr>
        <p:txBody>
          <a:bodyPr/>
          <a:lstStyle/>
          <a:p>
            <a:r>
              <a:rPr lang="en-US" altLang="zh-CN" sz="1400" dirty="0"/>
              <a:t>1) </a:t>
            </a:r>
            <a:r>
              <a:rPr lang="en-US" altLang="zh-CN" sz="1400" dirty="0" err="1"/>
              <a:t>Analyse</a:t>
            </a:r>
            <a:r>
              <a:rPr lang="en-US" altLang="zh-CN" sz="1400" dirty="0"/>
              <a:t> Rel-20 requirements related to </a:t>
            </a:r>
            <a:r>
              <a:rPr lang="en-GB" altLang="zh-CN" sz="1400" dirty="0"/>
              <a:t>Network Digital Twin</a:t>
            </a:r>
            <a:r>
              <a:rPr lang="en-US" altLang="zh-CN" sz="1400" dirty="0"/>
              <a:t> and further identify key issues, develop corresponding architectural requirements at the application enablement layer and exposure </a:t>
            </a:r>
            <a:r>
              <a:rPr lang="en-GB" altLang="zh-CN" sz="1400" dirty="0"/>
              <a:t>Network Digital Twin services</a:t>
            </a:r>
            <a:r>
              <a:rPr lang="en-US" altLang="zh-CN" sz="1400" dirty="0"/>
              <a:t> to the vertical / application specific layer </a:t>
            </a:r>
            <a:r>
              <a:rPr lang="en-GB" altLang="zh-CN" sz="1400" dirty="0"/>
              <a:t>such as:</a:t>
            </a:r>
            <a:endParaRPr lang="zh-CN" altLang="zh-CN" sz="1400" dirty="0"/>
          </a:p>
          <a:p>
            <a:pPr lvl="1"/>
            <a:r>
              <a:rPr lang="en-US" altLang="zh-CN" sz="1400" dirty="0"/>
              <a:t>Simulate security-related operations (such as vulnerability scanning, security/penetration test, the application of countermeasures, etc.)</a:t>
            </a:r>
            <a:endParaRPr lang="zh-CN" altLang="zh-CN" sz="1400" dirty="0"/>
          </a:p>
          <a:p>
            <a:pPr lvl="1"/>
            <a:r>
              <a:rPr lang="en-GB" altLang="zh-CN" sz="1400" dirty="0"/>
              <a:t>Enable AI/ML-driven real-time optimisation and control (</a:t>
            </a:r>
            <a:r>
              <a:rPr lang="en-US" altLang="zh-CN" sz="1400" dirty="0"/>
              <a:t>such as continuously seeking the optimal state of the physical network in advance and enforcing management operations accordingly, etc.)</a:t>
            </a:r>
            <a:endParaRPr lang="zh-CN" altLang="zh-CN" sz="1400" dirty="0"/>
          </a:p>
          <a:p>
            <a:pPr lvl="1"/>
            <a:r>
              <a:rPr lang="en-GB" altLang="zh-CN" sz="1400" dirty="0"/>
              <a:t>Real-time optimisation of energy consumption and energy efficiency in both network communications and computing workloads.</a:t>
            </a:r>
            <a:endParaRPr lang="zh-CN" altLang="zh-CN" sz="1400" dirty="0"/>
          </a:p>
          <a:p>
            <a:pPr lvl="1"/>
            <a:r>
              <a:rPr lang="en-GB" altLang="zh-CN" sz="1400" dirty="0"/>
              <a:t>Support autonomous networks by network simulation and planning, network optimization and management.</a:t>
            </a:r>
            <a:endParaRPr lang="zh-CN" altLang="zh-CN" sz="1400" dirty="0"/>
          </a:p>
          <a:p>
            <a:pPr lvl="1"/>
            <a:r>
              <a:rPr lang="en-GB" altLang="zh-CN" sz="1400" dirty="0"/>
              <a:t>Deduce optimal configurations to satisfy intent.</a:t>
            </a:r>
            <a:endParaRPr lang="zh-CN" altLang="zh-CN" sz="1400" dirty="0"/>
          </a:p>
          <a:p>
            <a:r>
              <a:rPr lang="en-US" altLang="zh-CN" sz="1400" dirty="0"/>
              <a:t>2) Study architectural and functional implications on existing SA6 application enablers (e.g. </a:t>
            </a:r>
            <a:r>
              <a:rPr lang="en-US" altLang="zh-CN" sz="1400" dirty="0" smtClean="0"/>
              <a:t>AIML</a:t>
            </a:r>
            <a:r>
              <a:rPr lang="en-US" altLang="zh-CN" sz="1400" dirty="0"/>
              <a:t>, </a:t>
            </a:r>
            <a:r>
              <a:rPr lang="en-US" altLang="zh-CN" sz="1400" dirty="0" smtClean="0"/>
              <a:t>ADAES, Sensing</a:t>
            </a:r>
            <a:r>
              <a:rPr lang="zh-CN" altLang="zh-CN" sz="1400" dirty="0"/>
              <a:t>, EnergySys and other SEAL services) for supporting Network Di</a:t>
            </a:r>
            <a:r>
              <a:rPr lang="en-GB" altLang="zh-CN" sz="1400" dirty="0" err="1"/>
              <a:t>gital</a:t>
            </a:r>
            <a:r>
              <a:rPr lang="en-GB" altLang="zh-CN" sz="1400" dirty="0"/>
              <a:t> Twin services.</a:t>
            </a:r>
            <a:endParaRPr lang="zh-CN" altLang="zh-CN" sz="1400" dirty="0"/>
          </a:p>
          <a:p>
            <a:r>
              <a:rPr lang="en-US" altLang="zh-CN" sz="1400" dirty="0" smtClean="0"/>
              <a:t>3</a:t>
            </a:r>
            <a:r>
              <a:rPr lang="en-US" altLang="zh-CN" sz="1400" dirty="0"/>
              <a:t>) </a:t>
            </a:r>
            <a:r>
              <a:rPr lang="en-GB" altLang="zh-CN" sz="1400" dirty="0"/>
              <a:t>Identify potential solutions, including the information flows and </a:t>
            </a:r>
            <a:r>
              <a:rPr lang="en-US" altLang="zh-CN" sz="1400" dirty="0"/>
              <a:t>developer-friendly application enablement </a:t>
            </a:r>
            <a:r>
              <a:rPr lang="en-GB" altLang="zh-CN" sz="1400" dirty="0"/>
              <a:t>APIs, where necessary to satisfy the architectural requirements and enhancements identified in bullets 1)</a:t>
            </a:r>
            <a:r>
              <a:rPr lang="en-US" altLang="zh-CN" sz="1400" dirty="0"/>
              <a:t> and 2).  </a:t>
            </a:r>
            <a:endParaRPr lang="zh-CN" altLang="zh-CN" sz="1400" dirty="0"/>
          </a:p>
          <a:p>
            <a:r>
              <a:rPr lang="en-US" altLang="zh-CN" sz="1400" dirty="0" smtClean="0"/>
              <a:t>4</a:t>
            </a:r>
            <a:r>
              <a:rPr lang="en-US" altLang="zh-CN" sz="1400" dirty="0"/>
              <a:t>) Investigate possible impacts of application layer support for </a:t>
            </a:r>
            <a:r>
              <a:rPr lang="en-GB" altLang="zh-CN" sz="1400" dirty="0"/>
              <a:t>Network Digital Twin</a:t>
            </a:r>
            <a:r>
              <a:rPr lang="en-US" altLang="zh-CN" sz="1400" dirty="0"/>
              <a:t> services for different deployments and business models.</a:t>
            </a:r>
            <a:endParaRPr lang="zh-CN" altLang="zh-CN" sz="1400" dirty="0"/>
          </a:p>
          <a:p>
            <a:pPr marL="0" indent="0">
              <a:buNone/>
            </a:pPr>
            <a:endParaRPr lang="zh-CN" altLang="zh-CN" sz="1400" dirty="0"/>
          </a:p>
          <a:p>
            <a:r>
              <a:rPr lang="en-GB" altLang="zh-CN" sz="1400" dirty="0"/>
              <a:t>NOTE:	The study will take into consideration the ongoing SA2 &amp; SA5 6G study aspects to avoid potential</a:t>
            </a:r>
            <a:endParaRPr lang="zh-CN" altLang="zh-CN" sz="1400" dirty="0"/>
          </a:p>
        </p:txBody>
      </p:sp>
    </p:spTree>
    <p:extLst>
      <p:ext uri="{BB962C8B-B14F-4D97-AF65-F5344CB8AC3E}">
        <p14:creationId xmlns:p14="http://schemas.microsoft.com/office/powerpoint/2010/main" val="296369122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524000" y="1791018"/>
            <a:ext cx="9144000" cy="2387600"/>
          </a:xfrm>
        </p:spPr>
        <p:txBody>
          <a:bodyPr/>
          <a:lstStyle/>
          <a:p>
            <a:r>
              <a:rPr lang="en-US" altLang="zh-CN">
                <a:cs typeface="+mj-lt"/>
              </a:rPr>
              <a:t>Thank you</a:t>
            </a:r>
            <a:r>
              <a:rPr lang="zh-CN" altLang="en-US">
                <a:cs typeface="+mj-lt"/>
              </a:rPr>
              <a: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9663" y="694611"/>
            <a:ext cx="10783349" cy="1130301"/>
          </a:xfrm>
        </p:spPr>
        <p:txBody>
          <a:bodyPr/>
          <a:lstStyle/>
          <a:p>
            <a:r>
              <a:rPr lang="en-GB" altLang="zh-CN" sz="3200" b="1" dirty="0"/>
              <a:t>ITU-R M.2160-0 Framework and overall objectives </a:t>
            </a:r>
            <a:r>
              <a:rPr lang="en-GB" altLang="zh-CN" sz="3200" b="1" dirty="0" smtClean="0"/>
              <a:t/>
            </a:r>
            <a:br>
              <a:rPr lang="en-GB" altLang="zh-CN" sz="3200" b="1" dirty="0" smtClean="0"/>
            </a:br>
            <a:r>
              <a:rPr lang="en-GB" altLang="zh-CN" sz="3200" b="1" dirty="0" smtClean="0"/>
              <a:t>of </a:t>
            </a:r>
            <a:r>
              <a:rPr lang="en-GB" altLang="zh-CN" sz="3200" b="1" dirty="0"/>
              <a:t>the future development of IMT for 2030 and beyond</a:t>
            </a:r>
            <a:br>
              <a:rPr lang="en-GB" altLang="zh-CN" sz="3200" b="1" dirty="0"/>
            </a:br>
            <a:endParaRPr lang="zh-CN" altLang="en-US" sz="3200" b="1" dirty="0"/>
          </a:p>
        </p:txBody>
      </p:sp>
      <p:sp>
        <p:nvSpPr>
          <p:cNvPr id="5" name="矩形 4"/>
          <p:cNvSpPr/>
          <p:nvPr/>
        </p:nvSpPr>
        <p:spPr>
          <a:xfrm>
            <a:off x="389663" y="1713627"/>
            <a:ext cx="11471895" cy="1569660"/>
          </a:xfrm>
          <a:prstGeom prst="rect">
            <a:avLst/>
          </a:prstGeom>
        </p:spPr>
        <p:txBody>
          <a:bodyPr wrap="square">
            <a:spAutoFit/>
          </a:bodyPr>
          <a:lstStyle/>
          <a:p>
            <a:r>
              <a:rPr lang="en-GB" altLang="zh-CN" sz="1200" b="1" dirty="0"/>
              <a:t>Digital twin and virtual </a:t>
            </a:r>
            <a:r>
              <a:rPr lang="en-GB" altLang="zh-CN" sz="1200" b="1" dirty="0" smtClean="0"/>
              <a:t>world</a:t>
            </a:r>
            <a:r>
              <a:rPr lang="en-GB" altLang="zh-CN" sz="1200" dirty="0" smtClean="0"/>
              <a:t>: IMT-2030 </a:t>
            </a:r>
            <a:r>
              <a:rPr lang="en-GB" altLang="zh-CN" sz="1200" dirty="0"/>
              <a:t>is expected to be used to replicate the physical world into a digital virtual world as precise real-time representations or digital twins. Digital twins have the potential to provide ubiquitous tools and knowledge platforms for the modelling, monitoring, managing, analysing and simulating of physical assets, resources, environments and situations. Using advanced technologies such as integration of communication with, to the extent practicable, AI, sensing and computing, digital twins could also synchronize the digital world to the physical world and provide connections between the digital replica components. Digital twins are expected not only to replicate but also to affect the physical world by providing digital maps for virtual experiences to humans and computed control to machines. Digital twins are envisaged to become a powerful tool in the evolution of multiple industries including health care, agriculture and construction.</a:t>
            </a:r>
          </a:p>
          <a:p>
            <a:r>
              <a:rPr lang="en-GB" altLang="zh-CN" sz="1200" b="1" dirty="0"/>
              <a:t>Technology enablers to enhance the radio network: </a:t>
            </a:r>
            <a:r>
              <a:rPr lang="en-GB" altLang="zh-CN" sz="1200" dirty="0" smtClean="0"/>
              <a:t>With </a:t>
            </a:r>
            <a:r>
              <a:rPr lang="en-GB" altLang="zh-CN" sz="1200" dirty="0"/>
              <a:t>real-time interactive mapping between the physical and virtual twin networks, </a:t>
            </a:r>
            <a:r>
              <a:rPr lang="en-GB" altLang="zh-CN" sz="1200" b="1" dirty="0"/>
              <a:t>digital twin networks (DTNs) </a:t>
            </a:r>
            <a:r>
              <a:rPr lang="en-GB" altLang="zh-CN" sz="1200" dirty="0"/>
              <a:t>can help efficiently and intelligently verify, simulate, deploy and manage IMT‑2030 networks. </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151002" y="6141421"/>
            <a:ext cx="4299062" cy="307777"/>
          </a:xfrm>
          <a:prstGeom prst="rect">
            <a:avLst/>
          </a:prstGeom>
        </p:spPr>
        <p:txBody>
          <a:bodyPr wrap="none">
            <a:spAutoFit/>
          </a:bodyPr>
          <a:lstStyle/>
          <a:p>
            <a:r>
              <a:rPr lang="en-GB" altLang="zh-CN" sz="1400" b="1" dirty="0">
                <a:latin typeface="Times New Roman" panose="02020603050405020304" pitchFamily="18" charset="0"/>
              </a:rPr>
              <a:t>Usage scenarios and overarching aspects of IMT-2030</a:t>
            </a:r>
            <a:endParaRPr lang="zh-CN" altLang="en-US" sz="1400" b="1" dirty="0">
              <a:latin typeface="Times New Roman" panose="02020603050405020304" pitchFamily="18" charset="0"/>
            </a:endParaRPr>
          </a:p>
        </p:txBody>
      </p:sp>
      <p:pic>
        <p:nvPicPr>
          <p:cNvPr id="10" name="그림 1" descr="A diagram of a diagram&#10;&#10;Description automatically generated"/>
          <p:cNvPicPr/>
          <p:nvPr/>
        </p:nvPicPr>
        <p:blipFill>
          <a:blip r:embed="rId2"/>
          <a:stretch>
            <a:fillRect/>
          </a:stretch>
        </p:blipFill>
        <p:spPr>
          <a:xfrm>
            <a:off x="643516" y="3370913"/>
            <a:ext cx="2957469" cy="2741720"/>
          </a:xfrm>
          <a:prstGeom prst="rect">
            <a:avLst/>
          </a:prstGeom>
        </p:spPr>
      </p:pic>
      <p:pic>
        <p:nvPicPr>
          <p:cNvPr id="11" name="그림 1"/>
          <p:cNvPicPr/>
          <p:nvPr/>
        </p:nvPicPr>
        <p:blipFill rotWithShape="1">
          <a:blip r:embed="rId3" cstate="print">
            <a:extLst>
              <a:ext uri="{28A0092B-C50C-407E-A947-70E740481C1C}">
                <a14:useLocalDpi xmlns:a14="http://schemas.microsoft.com/office/drawing/2010/main" val="0"/>
              </a:ext>
            </a:extLst>
          </a:blip>
          <a:srcRect r="16767"/>
          <a:stretch/>
        </p:blipFill>
        <p:spPr bwMode="auto">
          <a:xfrm>
            <a:off x="4848836" y="3370913"/>
            <a:ext cx="4425638" cy="310352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8562829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ITU-T</a:t>
            </a:r>
            <a:r>
              <a:rPr lang="en-GB" altLang="zh-CN" sz="3200" dirty="0" smtClean="0"/>
              <a:t> </a:t>
            </a:r>
            <a:r>
              <a:rPr lang="en-GB" altLang="zh-CN" sz="3200" b="1" dirty="0" smtClean="0"/>
              <a:t>Y.3090 </a:t>
            </a:r>
            <a:br>
              <a:rPr lang="en-GB" altLang="zh-CN" sz="3200" b="1" dirty="0" smtClean="0"/>
            </a:br>
            <a:r>
              <a:rPr lang="en-GB" altLang="zh-CN" sz="3200" b="1" dirty="0" smtClean="0"/>
              <a:t>Digital </a:t>
            </a:r>
            <a:r>
              <a:rPr lang="en-GB" altLang="zh-CN" sz="3200" b="1" dirty="0"/>
              <a:t>twin network - Requirements and architecture</a:t>
            </a:r>
            <a:r>
              <a:rPr lang="en-GB" altLang="zh-CN" sz="3200" dirty="0" smtClean="0"/>
              <a:t/>
            </a:r>
            <a:br>
              <a:rPr lang="en-GB" altLang="zh-CN" sz="3200" dirty="0" smtClean="0"/>
            </a:br>
            <a:endParaRPr lang="zh-CN" altLang="en-US" sz="3200" dirty="0"/>
          </a:p>
        </p:txBody>
      </p:sp>
      <p:pic>
        <p:nvPicPr>
          <p:cNvPr id="4" name="图片 3" descr="C:\Users\cmcc\AppData\Local\Temp\1638715856(1).png"/>
          <p:cNvPicPr/>
          <p:nvPr/>
        </p:nvPicPr>
        <p:blipFill>
          <a:blip r:embed="rId2" cstate="print"/>
          <a:srcRect/>
          <a:stretch>
            <a:fillRect/>
          </a:stretch>
        </p:blipFill>
        <p:spPr bwMode="auto">
          <a:xfrm>
            <a:off x="3449983" y="2520810"/>
            <a:ext cx="5432425" cy="3714115"/>
          </a:xfrm>
          <a:prstGeom prst="rect">
            <a:avLst/>
          </a:prstGeom>
          <a:noFill/>
          <a:ln w="9525">
            <a:noFill/>
            <a:miter lim="800000"/>
            <a:headEnd/>
            <a:tailEnd/>
          </a:ln>
        </p:spPr>
      </p:pic>
      <p:sp>
        <p:nvSpPr>
          <p:cNvPr id="5" name="矩形 4"/>
          <p:cNvSpPr/>
          <p:nvPr/>
        </p:nvSpPr>
        <p:spPr>
          <a:xfrm>
            <a:off x="398052" y="1801253"/>
            <a:ext cx="11471895" cy="738664"/>
          </a:xfrm>
          <a:prstGeom prst="rect">
            <a:avLst/>
          </a:prstGeom>
        </p:spPr>
        <p:txBody>
          <a:bodyPr wrap="square">
            <a:spAutoFit/>
          </a:bodyPr>
          <a:lstStyle/>
          <a:p>
            <a:r>
              <a:rPr lang="en-GB" altLang="zh-CN" sz="1400" b="1" dirty="0">
                <a:latin typeface="微软雅黑" panose="020B0503020204020204" pitchFamily="34" charset="-122"/>
                <a:ea typeface="微软雅黑" panose="020B0503020204020204" pitchFamily="34" charset="-122"/>
              </a:rPr>
              <a:t>Digital twin network (DTN) </a:t>
            </a:r>
            <a:r>
              <a:rPr lang="en-GB" altLang="zh-CN" sz="1400" dirty="0">
                <a:latin typeface="微软雅黑" panose="020B0503020204020204" pitchFamily="34" charset="-122"/>
                <a:ea typeface="微软雅黑" panose="020B0503020204020204" pitchFamily="34" charset="-122"/>
              </a:rPr>
              <a:t>is a virtual representation of a physical network. It is useful for analysing, diagnosing, emulating and controlling the physical network based on data, model and interface, so as to achieve the real-time interactive mapping between the physical network and the digital twin network. </a:t>
            </a:r>
            <a:endParaRPr lang="zh-CN" altLang="en-US" sz="1400" dirty="0">
              <a:latin typeface="微软雅黑" panose="020B0503020204020204" pitchFamily="34" charset="-122"/>
              <a:ea typeface="微软雅黑" panose="020B0503020204020204" pitchFamily="34" charset="-122"/>
            </a:endParaRPr>
          </a:p>
        </p:txBody>
      </p:sp>
      <p:pic>
        <p:nvPicPr>
          <p:cNvPr id="6" name="图片 5"/>
          <p:cNvPicPr/>
          <p:nvPr/>
        </p:nvPicPr>
        <p:blipFill>
          <a:blip r:embed="rId3" cstate="print"/>
          <a:srcRect/>
          <a:stretch>
            <a:fillRect/>
          </a:stretch>
        </p:blipFill>
        <p:spPr>
          <a:xfrm>
            <a:off x="182228" y="2492500"/>
            <a:ext cx="2561590" cy="2659380"/>
          </a:xfrm>
          <a:prstGeom prst="rect">
            <a:avLst/>
          </a:prstGeom>
          <a:noFill/>
          <a:ln w="9525">
            <a:noFill/>
            <a:miter lim="800000"/>
            <a:headEnd/>
            <a:tailEnd/>
          </a:ln>
        </p:spPr>
      </p:pic>
      <p:sp>
        <p:nvSpPr>
          <p:cNvPr id="7" name="矩形 6"/>
          <p:cNvSpPr/>
          <p:nvPr/>
        </p:nvSpPr>
        <p:spPr>
          <a:xfrm>
            <a:off x="0" y="5254289"/>
            <a:ext cx="3449983" cy="307777"/>
          </a:xfrm>
          <a:prstGeom prst="rect">
            <a:avLst/>
          </a:prstGeom>
        </p:spPr>
        <p:txBody>
          <a:bodyPr wrap="none">
            <a:spAutoFit/>
          </a:bodyPr>
          <a:lstStyle/>
          <a:p>
            <a:r>
              <a:rPr lang="en-GB" altLang="zh-CN" sz="1400" b="1" dirty="0">
                <a:latin typeface="Times New Roman" panose="02020603050405020304" pitchFamily="18" charset="0"/>
              </a:rPr>
              <a:t>Key characteristics of digital twin </a:t>
            </a:r>
            <a:r>
              <a:rPr lang="en-GB" altLang="zh-CN" sz="1400" b="1" dirty="0" smtClean="0">
                <a:latin typeface="Times New Roman" panose="02020603050405020304" pitchFamily="18" charset="0"/>
              </a:rPr>
              <a:t>network</a:t>
            </a:r>
            <a:endParaRPr lang="zh-CN" altLang="en-US" sz="1400" b="1" dirty="0"/>
          </a:p>
        </p:txBody>
      </p:sp>
      <p:sp>
        <p:nvSpPr>
          <p:cNvPr id="8" name="矩形 7"/>
          <p:cNvSpPr/>
          <p:nvPr/>
        </p:nvSpPr>
        <p:spPr>
          <a:xfrm>
            <a:off x="4250702" y="6141422"/>
            <a:ext cx="3830985" cy="307777"/>
          </a:xfrm>
          <a:prstGeom prst="rect">
            <a:avLst/>
          </a:prstGeom>
        </p:spPr>
        <p:txBody>
          <a:bodyPr wrap="none">
            <a:spAutoFit/>
          </a:bodyPr>
          <a:lstStyle/>
          <a:p>
            <a:r>
              <a:rPr lang="en-GB" altLang="zh-CN" sz="1400" b="1" dirty="0">
                <a:latin typeface="Times New Roman" panose="02020603050405020304" pitchFamily="18" charset="0"/>
              </a:rPr>
              <a:t>A reference architecture of digital twin network</a:t>
            </a:r>
            <a:endParaRPr lang="zh-CN" altLang="en-US" sz="1400" b="1" dirty="0">
              <a:latin typeface="Times New Roman" panose="02020603050405020304" pitchFamily="18" charset="0"/>
            </a:endParaRPr>
          </a:p>
        </p:txBody>
      </p:sp>
      <p:sp>
        <p:nvSpPr>
          <p:cNvPr id="9" name="矩形 8"/>
          <p:cNvSpPr/>
          <p:nvPr/>
        </p:nvSpPr>
        <p:spPr>
          <a:xfrm>
            <a:off x="9014603" y="3438407"/>
            <a:ext cx="3105509" cy="1815882"/>
          </a:xfrm>
          <a:prstGeom prst="rect">
            <a:avLst/>
          </a:prstGeom>
        </p:spPr>
        <p:txBody>
          <a:bodyPr wrap="square">
            <a:spAutoFit/>
          </a:bodyPr>
          <a:lstStyle/>
          <a:p>
            <a:r>
              <a:rPr lang="en-GB" altLang="zh-CN" sz="1400" dirty="0" smtClean="0">
                <a:latin typeface="微软雅黑" panose="020B0503020204020204" pitchFamily="34" charset="-122"/>
                <a:ea typeface="微软雅黑" panose="020B0503020204020204" pitchFamily="34" charset="-122"/>
              </a:rPr>
              <a:t>3 layers:</a:t>
            </a:r>
          </a:p>
          <a:p>
            <a:pPr marL="285750" indent="-285750">
              <a:buFont typeface="Wingdings" panose="05000000000000000000" pitchFamily="2" charset="2"/>
              <a:buChar char="u"/>
            </a:pPr>
            <a:r>
              <a:rPr lang="en-GB" altLang="zh-CN" sz="1400" dirty="0" smtClean="0">
                <a:latin typeface="微软雅黑" panose="020B0503020204020204" pitchFamily="34" charset="-122"/>
                <a:ea typeface="微软雅黑" panose="020B0503020204020204" pitchFamily="34" charset="-122"/>
              </a:rPr>
              <a:t>Physical </a:t>
            </a:r>
            <a:r>
              <a:rPr lang="en-GB" altLang="zh-CN" sz="1400" dirty="0">
                <a:latin typeface="微软雅黑" panose="020B0503020204020204" pitchFamily="34" charset="-122"/>
                <a:ea typeface="微软雅黑" panose="020B0503020204020204" pitchFamily="34" charset="-122"/>
              </a:rPr>
              <a:t>network layer</a:t>
            </a:r>
          </a:p>
          <a:p>
            <a:pPr marL="285750" indent="-285750">
              <a:buFont typeface="Wingdings" panose="05000000000000000000" pitchFamily="2" charset="2"/>
              <a:buChar char="u"/>
            </a:pPr>
            <a:r>
              <a:rPr lang="en-GB" altLang="zh-CN" sz="1400" b="1" dirty="0" smtClean="0">
                <a:latin typeface="微软雅黑" panose="020B0503020204020204" pitchFamily="34" charset="-122"/>
                <a:ea typeface="微软雅黑" panose="020B0503020204020204" pitchFamily="34" charset="-122"/>
              </a:rPr>
              <a:t>Network digital twin layer</a:t>
            </a:r>
          </a:p>
          <a:p>
            <a:pPr marL="742950" lvl="1" indent="-285750">
              <a:buFont typeface="Wingdings" panose="05000000000000000000" pitchFamily="2" charset="2"/>
              <a:buChar char="Ø"/>
            </a:pPr>
            <a:r>
              <a:rPr lang="en-GB" altLang="zh-CN" sz="1400" dirty="0"/>
              <a:t>U</a:t>
            </a:r>
            <a:r>
              <a:rPr lang="en-GB" altLang="zh-CN" sz="1400" dirty="0" smtClean="0"/>
              <a:t>nified data repository</a:t>
            </a:r>
          </a:p>
          <a:p>
            <a:pPr marL="742950" lvl="1" indent="-285750">
              <a:buFont typeface="Wingdings" panose="05000000000000000000" pitchFamily="2" charset="2"/>
              <a:buChar char="Ø"/>
            </a:pPr>
            <a:r>
              <a:rPr lang="en-GB" altLang="zh-CN" sz="1400" dirty="0"/>
              <a:t>U</a:t>
            </a:r>
            <a:r>
              <a:rPr lang="en-GB" altLang="zh-CN" sz="1400" dirty="0" smtClean="0"/>
              <a:t>nified data models </a:t>
            </a:r>
          </a:p>
          <a:p>
            <a:pPr marL="742950" lvl="1" indent="-285750">
              <a:buFont typeface="Wingdings" panose="05000000000000000000" pitchFamily="2" charset="2"/>
              <a:buChar char="Ø"/>
            </a:pPr>
            <a:r>
              <a:rPr lang="en-GB" altLang="zh-CN" sz="1400" dirty="0"/>
              <a:t>D</a:t>
            </a:r>
            <a:r>
              <a:rPr lang="en-GB" altLang="zh-CN" sz="1400" dirty="0" smtClean="0"/>
              <a:t>igital twin entity management</a:t>
            </a:r>
          </a:p>
          <a:p>
            <a:pPr marL="285750" indent="-285750">
              <a:buFont typeface="Wingdings" panose="05000000000000000000" pitchFamily="2" charset="2"/>
              <a:buChar char="u"/>
            </a:pPr>
            <a:r>
              <a:rPr lang="en-GB" altLang="zh-CN" sz="1400" dirty="0">
                <a:latin typeface="微软雅黑" panose="020B0503020204020204" pitchFamily="34" charset="-122"/>
                <a:ea typeface="微软雅黑" panose="020B0503020204020204" pitchFamily="34" charset="-122"/>
              </a:rPr>
              <a:t>Network application layer</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3773204"/>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3GPP SA5 TR 28.915 </a:t>
            </a:r>
            <a:br>
              <a:rPr lang="en-GB" altLang="zh-CN" sz="3200" b="1" dirty="0"/>
            </a:br>
            <a:r>
              <a:rPr lang="en-GB" altLang="zh-CN" sz="3200" b="1" dirty="0"/>
              <a:t>Study on management aspect of Network Digital Twin</a:t>
            </a:r>
            <a:r>
              <a:rPr lang="en-GB" altLang="zh-CN" sz="3200" dirty="0" smtClean="0"/>
              <a:t/>
            </a:r>
            <a:br>
              <a:rPr lang="en-GB" altLang="zh-CN" sz="3200" dirty="0" smtClean="0"/>
            </a:br>
            <a:endParaRPr lang="zh-CN" altLang="en-US" sz="3200" dirty="0"/>
          </a:p>
        </p:txBody>
      </p:sp>
      <p:sp>
        <p:nvSpPr>
          <p:cNvPr id="5" name="矩形 4"/>
          <p:cNvSpPr/>
          <p:nvPr/>
        </p:nvSpPr>
        <p:spPr>
          <a:xfrm>
            <a:off x="92279" y="1739802"/>
            <a:ext cx="5696125" cy="2092881"/>
          </a:xfrm>
          <a:prstGeom prst="rect">
            <a:avLst/>
          </a:prstGeom>
        </p:spPr>
        <p:txBody>
          <a:bodyPr wrap="square">
            <a:spAutoFit/>
          </a:bodyPr>
          <a:lstStyle/>
          <a:p>
            <a:r>
              <a:rPr lang="en-GB" altLang="zh-CN" sz="1300" dirty="0"/>
              <a:t>The NDT can be requested by the consumer to model a mobile network or part of one, support evaluating the corresponding impact, and return the report of the simulated impact generated by the NDT. The NDT may be used as a replica of a mobile network, which may synchronize data from the managed network for </a:t>
            </a:r>
            <a:r>
              <a:rPr lang="en-GB" altLang="zh-CN" sz="1300" dirty="0" err="1"/>
              <a:t>modeling</a:t>
            </a:r>
            <a:r>
              <a:rPr lang="en-GB" altLang="zh-CN" sz="1300" dirty="0"/>
              <a:t>. The digital twins provide modelling capabilities that are used by the network automation functions (e.g. MDA, SON, etc.) to accomplish their automation functionality. The related automation capabilities are provided by the network automation functions regardless of whether the digital twin models are integrated within or external to the network automation </a:t>
            </a:r>
            <a:r>
              <a:rPr lang="en-GB" altLang="zh-CN" sz="1300" dirty="0" smtClean="0"/>
              <a:t>functions.</a:t>
            </a:r>
            <a:endParaRPr lang="zh-CN" altLang="en-US" sz="1300" dirty="0">
              <a:latin typeface="微软雅黑" panose="020B0503020204020204" pitchFamily="34" charset="-122"/>
              <a:ea typeface="微软雅黑" panose="020B0503020204020204" pitchFamily="34" charset="-122"/>
            </a:endParaRPr>
          </a:p>
        </p:txBody>
      </p:sp>
      <p:sp>
        <p:nvSpPr>
          <p:cNvPr id="7" name="矩形 6"/>
          <p:cNvSpPr/>
          <p:nvPr/>
        </p:nvSpPr>
        <p:spPr>
          <a:xfrm>
            <a:off x="486562" y="6039970"/>
            <a:ext cx="4621265" cy="307777"/>
          </a:xfrm>
          <a:prstGeom prst="rect">
            <a:avLst/>
          </a:prstGeom>
        </p:spPr>
        <p:txBody>
          <a:bodyPr wrap="none">
            <a:spAutoFit/>
          </a:bodyPr>
          <a:lstStyle/>
          <a:p>
            <a:r>
              <a:rPr lang="en-GB" altLang="zh-CN" sz="1400" b="1" dirty="0"/>
              <a:t>Relation of NDTs with network automation functions</a:t>
            </a:r>
            <a:endParaRPr lang="zh-CN" altLang="en-US" sz="1400" b="1" dirty="0"/>
          </a:p>
        </p:txBody>
      </p:sp>
      <p:sp>
        <p:nvSpPr>
          <p:cNvPr id="3" name="Rectangle 2"/>
          <p:cNvSpPr>
            <a:spLocks noChangeArrowheads="1"/>
          </p:cNvSpPr>
          <p:nvPr/>
        </p:nvSpPr>
        <p:spPr bwMode="auto">
          <a:xfrm>
            <a:off x="100668" y="284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3473399767"/>
              </p:ext>
            </p:extLst>
          </p:nvPr>
        </p:nvGraphicFramePr>
        <p:xfrm>
          <a:off x="194853" y="3768054"/>
          <a:ext cx="4775200" cy="2406650"/>
        </p:xfrm>
        <a:graphic>
          <a:graphicData uri="http://schemas.openxmlformats.org/presentationml/2006/ole">
            <mc:AlternateContent xmlns:mc="http://schemas.openxmlformats.org/markup-compatibility/2006">
              <mc:Choice xmlns:v="urn:schemas-microsoft-com:vml" Requires="v">
                <p:oleObj spid="_x0000_s1037" r:id="rId3" imgW="5280554" imgH="2910635" progId="Visio.Drawing.15">
                  <p:embed/>
                </p:oleObj>
              </mc:Choice>
              <mc:Fallback>
                <p:oleObj r:id="rId3" imgW="5280554" imgH="2910635"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l="4868" t="8438" r="4962" b="8838"/>
                      <a:stretch>
                        <a:fillRect/>
                      </a:stretch>
                    </p:blipFill>
                    <p:spPr bwMode="auto">
                      <a:xfrm>
                        <a:off x="194853" y="3768054"/>
                        <a:ext cx="4775200" cy="2406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5796793" y="1739802"/>
            <a:ext cx="6322503" cy="3849772"/>
          </a:xfrm>
          <a:prstGeom prst="rect">
            <a:avLst/>
          </a:prstGeom>
        </p:spPr>
        <p:txBody>
          <a:bodyPr wrap="square">
            <a:spAutoFit/>
          </a:bodyPr>
          <a:lstStyle/>
          <a:p>
            <a:pPr>
              <a:spcAft>
                <a:spcPts val="900"/>
              </a:spcAft>
            </a:pPr>
            <a:r>
              <a:rPr lang="en-GB" altLang="zh-CN" sz="1400" dirty="0"/>
              <a:t>NDTs may support many use cases in network management and automation. In all the use cases, NDTs provide modelling capabilities that are then applied by the network management and automation functions or applications to achieve the desired </a:t>
            </a:r>
            <a:r>
              <a:rPr lang="en-GB" altLang="zh-CN" sz="1400" dirty="0" err="1"/>
              <a:t>outcomes.Use</a:t>
            </a:r>
            <a:r>
              <a:rPr lang="en-GB" altLang="zh-CN" sz="1400" dirty="0"/>
              <a:t> cases where NDT may provide support include:</a:t>
            </a:r>
            <a:endParaRPr lang="zh-CN" altLang="zh-CN" sz="1400" dirty="0"/>
          </a:p>
          <a:p>
            <a:pPr marL="360680" indent="-180340">
              <a:lnSpc>
                <a:spcPts val="1000"/>
              </a:lnSpc>
              <a:spcAft>
                <a:spcPts val="900"/>
              </a:spcAft>
            </a:pPr>
            <a:r>
              <a:rPr lang="en-GB" altLang="zh-CN" sz="1400" dirty="0"/>
              <a:t>-	Use case </a:t>
            </a:r>
            <a:r>
              <a:rPr lang="en-US" altLang="zh-CN" sz="1400" dirty="0"/>
              <a:t>1: </a:t>
            </a:r>
            <a:r>
              <a:rPr lang="en-GB" altLang="zh-CN" sz="1400" dirty="0"/>
              <a:t>Network management RAN ES policy verification using NDT</a:t>
            </a:r>
            <a:endParaRPr lang="zh-CN" altLang="zh-CN" sz="1400" dirty="0"/>
          </a:p>
          <a:p>
            <a:pPr marL="360680" indent="-180340">
              <a:lnSpc>
                <a:spcPts val="1000"/>
              </a:lnSpc>
              <a:spcAft>
                <a:spcPts val="900"/>
              </a:spcAft>
            </a:pPr>
            <a:r>
              <a:rPr lang="en-GB" altLang="zh-CN" sz="1400" dirty="0"/>
              <a:t>-	Use case </a:t>
            </a:r>
            <a:r>
              <a:rPr lang="en-US" altLang="zh-CN" sz="1400" dirty="0"/>
              <a:t>2: </a:t>
            </a:r>
            <a:r>
              <a:rPr lang="en-GB" altLang="zh-CN" sz="1400" dirty="0"/>
              <a:t>Signalling storm analysis</a:t>
            </a:r>
            <a:endParaRPr lang="zh-CN" altLang="zh-CN" sz="1400" dirty="0"/>
          </a:p>
          <a:p>
            <a:pPr marL="360680" indent="-180340">
              <a:lnSpc>
                <a:spcPts val="1000"/>
              </a:lnSpc>
              <a:spcAft>
                <a:spcPts val="900"/>
              </a:spcAft>
            </a:pPr>
            <a:r>
              <a:rPr lang="en-GB" altLang="zh-CN" sz="1400" dirty="0"/>
              <a:t>-	Use case </a:t>
            </a:r>
            <a:r>
              <a:rPr lang="en-US" altLang="zh-CN" sz="1400" dirty="0"/>
              <a:t>3: </a:t>
            </a:r>
            <a:r>
              <a:rPr lang="en-GB" altLang="zh-CN" sz="1400" dirty="0"/>
              <a:t>Emergency preparedness (see clause 5.3).</a:t>
            </a:r>
            <a:endParaRPr lang="zh-CN" altLang="zh-CN" sz="1400" dirty="0"/>
          </a:p>
          <a:p>
            <a:pPr marL="360680" indent="-180340">
              <a:lnSpc>
                <a:spcPts val="1000"/>
              </a:lnSpc>
              <a:spcAft>
                <a:spcPts val="900"/>
              </a:spcAft>
            </a:pPr>
            <a:r>
              <a:rPr lang="en-GB" altLang="zh-CN" sz="1400" dirty="0"/>
              <a:t>-	Use case </a:t>
            </a:r>
            <a:r>
              <a:rPr lang="en-US" altLang="zh-CN" sz="1400" dirty="0"/>
              <a:t>4: </a:t>
            </a:r>
            <a:r>
              <a:rPr lang="en-GB" altLang="zh-CN" sz="1400" dirty="0"/>
              <a:t>Network failure and risk prediction (see clause 5.4).</a:t>
            </a:r>
            <a:endParaRPr lang="zh-CN" altLang="zh-CN" sz="1400" dirty="0"/>
          </a:p>
          <a:p>
            <a:pPr marL="360680" indent="-180340">
              <a:lnSpc>
                <a:spcPts val="1000"/>
              </a:lnSpc>
              <a:spcAft>
                <a:spcPts val="900"/>
              </a:spcAft>
            </a:pPr>
            <a:r>
              <a:rPr lang="en-GB" altLang="zh-CN" sz="1400" dirty="0"/>
              <a:t>-	Use case 5: NDT support to network automation</a:t>
            </a:r>
            <a:endParaRPr lang="zh-CN" altLang="zh-CN" sz="1400" dirty="0"/>
          </a:p>
          <a:p>
            <a:pPr marL="360680" indent="-180340">
              <a:lnSpc>
                <a:spcPts val="1000"/>
              </a:lnSpc>
              <a:spcAft>
                <a:spcPts val="900"/>
              </a:spcAft>
            </a:pPr>
            <a:r>
              <a:rPr lang="en-GB" altLang="zh-CN" sz="1400" dirty="0"/>
              <a:t>-	Use case </a:t>
            </a:r>
            <a:r>
              <a:rPr lang="en-US" altLang="zh-CN" sz="1400" dirty="0"/>
              <a:t>6</a:t>
            </a:r>
            <a:r>
              <a:rPr lang="en-GB" altLang="zh-CN" sz="1400" dirty="0"/>
              <a:t>: Using NDT to generate ML training data</a:t>
            </a:r>
            <a:endParaRPr lang="zh-CN" altLang="zh-CN" sz="1400" dirty="0"/>
          </a:p>
          <a:p>
            <a:pPr marL="360680" indent="-180340">
              <a:lnSpc>
                <a:spcPts val="1000"/>
              </a:lnSpc>
              <a:spcAft>
                <a:spcPts val="900"/>
              </a:spcAft>
            </a:pPr>
            <a:r>
              <a:rPr lang="en-GB" altLang="zh-CN" sz="1400" dirty="0"/>
              <a:t>-	Use case 7: Nested NDTs</a:t>
            </a:r>
            <a:endParaRPr lang="zh-CN" altLang="zh-CN" sz="1400" dirty="0"/>
          </a:p>
          <a:p>
            <a:pPr marL="360680" indent="-180340">
              <a:lnSpc>
                <a:spcPts val="1000"/>
              </a:lnSpc>
              <a:spcAft>
                <a:spcPts val="900"/>
              </a:spcAft>
            </a:pPr>
            <a:r>
              <a:rPr lang="en-GB" altLang="zh-CN" sz="1400" dirty="0"/>
              <a:t>-	Use case </a:t>
            </a:r>
            <a:r>
              <a:rPr lang="en-US" altLang="zh-CN" sz="1400" dirty="0"/>
              <a:t>8</a:t>
            </a:r>
            <a:r>
              <a:rPr lang="en-GB" altLang="zh-CN" sz="1400" dirty="0"/>
              <a:t>: Visualization of</a:t>
            </a:r>
            <a:r>
              <a:rPr lang="en-US" altLang="zh-CN" sz="1400" dirty="0"/>
              <a:t> n</a:t>
            </a:r>
            <a:r>
              <a:rPr lang="en-GB" altLang="zh-CN" sz="1400" dirty="0" err="1"/>
              <a:t>etwork</a:t>
            </a:r>
            <a:r>
              <a:rPr lang="en-GB" altLang="zh-CN" sz="1400" dirty="0"/>
              <a:t> topology and traffic </a:t>
            </a:r>
            <a:endParaRPr lang="zh-CN" altLang="zh-CN" sz="1400" dirty="0"/>
          </a:p>
          <a:p>
            <a:pPr marL="360680" indent="-180340">
              <a:lnSpc>
                <a:spcPts val="1000"/>
              </a:lnSpc>
              <a:spcAft>
                <a:spcPts val="900"/>
              </a:spcAft>
            </a:pPr>
            <a:r>
              <a:rPr lang="en-GB" altLang="zh-CN" sz="1400" dirty="0"/>
              <a:t>-	Use case </a:t>
            </a:r>
            <a:r>
              <a:rPr lang="en-US" altLang="zh-CN" sz="1400" dirty="0"/>
              <a:t>9</a:t>
            </a:r>
            <a:r>
              <a:rPr lang="en-GB" altLang="zh-CN" sz="1400" dirty="0"/>
              <a:t>: </a:t>
            </a:r>
            <a:r>
              <a:rPr lang="en-US" altLang="zh-CN" sz="1400" dirty="0"/>
              <a:t>C</a:t>
            </a:r>
            <a:r>
              <a:rPr lang="en-GB" altLang="zh-CN" sz="1400" dirty="0" err="1"/>
              <a:t>onfiguration</a:t>
            </a:r>
            <a:r>
              <a:rPr lang="en-GB" altLang="zh-CN" sz="1400" dirty="0"/>
              <a:t> verification</a:t>
            </a:r>
            <a:endParaRPr lang="zh-CN" altLang="zh-CN" sz="1400" dirty="0"/>
          </a:p>
          <a:p>
            <a:pPr marL="360680" indent="-180340">
              <a:lnSpc>
                <a:spcPts val="1000"/>
              </a:lnSpc>
              <a:spcAft>
                <a:spcPts val="900"/>
              </a:spcAft>
            </a:pPr>
            <a:r>
              <a:rPr lang="en-GB" altLang="zh-CN" sz="1400" dirty="0"/>
              <a:t>-	Use case10: Network issue inducement</a:t>
            </a:r>
            <a:endParaRPr lang="zh-CN" altLang="zh-CN" sz="1400" dirty="0"/>
          </a:p>
          <a:p>
            <a:pPr marL="360680" indent="-180340">
              <a:lnSpc>
                <a:spcPts val="1000"/>
              </a:lnSpc>
              <a:spcAft>
                <a:spcPts val="900"/>
              </a:spcAft>
            </a:pPr>
            <a:r>
              <a:rPr lang="en-GB" altLang="zh-CN" sz="1400" dirty="0"/>
              <a:t>-	Use case 11: </a:t>
            </a:r>
            <a:r>
              <a:rPr lang="en-US" altLang="zh-CN" sz="1400" dirty="0"/>
              <a:t>M</a:t>
            </a:r>
            <a:r>
              <a:rPr lang="en-GB" altLang="zh-CN" sz="1400" dirty="0" err="1"/>
              <a:t>easuring</a:t>
            </a:r>
            <a:r>
              <a:rPr lang="en-GB" altLang="zh-CN" sz="1400" dirty="0"/>
              <a:t> customer satisfaction with the network services</a:t>
            </a:r>
            <a:endParaRPr lang="zh-CN" altLang="zh-CN" sz="1400" dirty="0"/>
          </a:p>
        </p:txBody>
      </p:sp>
    </p:spTree>
    <p:extLst>
      <p:ext uri="{BB962C8B-B14F-4D97-AF65-F5344CB8AC3E}">
        <p14:creationId xmlns:p14="http://schemas.microsoft.com/office/powerpoint/2010/main" val="239388687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3GPP SA5 </a:t>
            </a:r>
            <a:r>
              <a:rPr lang="en-GB" altLang="zh-CN" sz="3200" b="1" dirty="0" smtClean="0"/>
              <a:t>TS 28.561 </a:t>
            </a:r>
            <a:r>
              <a:rPr lang="en-GB" altLang="zh-CN" sz="3200" b="1" dirty="0"/>
              <a:t/>
            </a:r>
            <a:br>
              <a:rPr lang="en-GB" altLang="zh-CN" sz="3200" b="1" dirty="0"/>
            </a:br>
            <a:r>
              <a:rPr lang="en-US" altLang="zh-CN" sz="3200" b="1" dirty="0"/>
              <a:t>M</a:t>
            </a:r>
            <a:r>
              <a:rPr lang="en-GB" altLang="zh-CN" sz="3200" b="1" dirty="0" err="1"/>
              <a:t>anagement</a:t>
            </a:r>
            <a:r>
              <a:rPr lang="en-GB" altLang="zh-CN" sz="3200" b="1" dirty="0"/>
              <a:t> aspects of Network Digital Twin</a:t>
            </a:r>
            <a:r>
              <a:rPr lang="en-US" altLang="zh-CN" sz="3200" b="1" dirty="0"/>
              <a:t>s</a:t>
            </a:r>
            <a:r>
              <a:rPr lang="en-GB" altLang="zh-CN" sz="3200" b="1" dirty="0"/>
              <a:t/>
            </a:r>
            <a:br>
              <a:rPr lang="en-GB" altLang="zh-CN" sz="3200" b="1" dirty="0"/>
            </a:br>
            <a:endParaRPr lang="zh-CN" altLang="en-US" sz="3200" b="1" dirty="0"/>
          </a:p>
        </p:txBody>
      </p:sp>
      <p:sp>
        <p:nvSpPr>
          <p:cNvPr id="7" name="矩形 6"/>
          <p:cNvSpPr/>
          <p:nvPr/>
        </p:nvSpPr>
        <p:spPr>
          <a:xfrm>
            <a:off x="322089" y="3569537"/>
            <a:ext cx="2383986" cy="307777"/>
          </a:xfrm>
          <a:prstGeom prst="rect">
            <a:avLst/>
          </a:prstGeom>
        </p:spPr>
        <p:txBody>
          <a:bodyPr wrap="none">
            <a:spAutoFit/>
          </a:bodyPr>
          <a:lstStyle/>
          <a:p>
            <a:r>
              <a:rPr lang="en-GB" altLang="zh-CN" sz="1400" b="1" dirty="0"/>
              <a:t>NDT Management Service</a:t>
            </a:r>
            <a:endParaRPr lang="zh-CN" altLang="en-US" sz="1400" b="1" dirty="0"/>
          </a:p>
        </p:txBody>
      </p:sp>
      <p:sp>
        <p:nvSpPr>
          <p:cNvPr id="3" name="Rectangle 2"/>
          <p:cNvSpPr>
            <a:spLocks noChangeArrowheads="1"/>
          </p:cNvSpPr>
          <p:nvPr/>
        </p:nvSpPr>
        <p:spPr bwMode="auto">
          <a:xfrm>
            <a:off x="100668" y="284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2"/>
          <a:srcRect l="8497" t="9821" r="11736" b="9240"/>
          <a:stretch>
            <a:fillRect/>
          </a:stretch>
        </p:blipFill>
        <p:spPr>
          <a:xfrm>
            <a:off x="715460" y="1983512"/>
            <a:ext cx="1633855" cy="1557655"/>
          </a:xfrm>
          <a:prstGeom prst="rect">
            <a:avLst/>
          </a:prstGeom>
          <a:ln>
            <a:noFill/>
          </a:ln>
        </p:spPr>
      </p:pic>
      <p:pic>
        <p:nvPicPr>
          <p:cNvPr id="9" name="图片 8"/>
          <p:cNvPicPr/>
          <p:nvPr/>
        </p:nvPicPr>
        <p:blipFill>
          <a:blip r:embed="rId3">
            <a:extLst>
              <a:ext uri="{28A0092B-C50C-407E-A947-70E740481C1C}">
                <a14:useLocalDpi xmlns:a14="http://schemas.microsoft.com/office/drawing/2010/main" val="0"/>
              </a:ext>
            </a:extLst>
          </a:blip>
          <a:stretch>
            <a:fillRect/>
          </a:stretch>
        </p:blipFill>
        <p:spPr>
          <a:xfrm>
            <a:off x="3514973" y="1801253"/>
            <a:ext cx="3495675" cy="3352800"/>
          </a:xfrm>
          <a:prstGeom prst="rect">
            <a:avLst/>
          </a:prstGeom>
        </p:spPr>
      </p:pic>
      <p:pic>
        <p:nvPicPr>
          <p:cNvPr id="12" name="图片 11"/>
          <p:cNvPicPr/>
          <p:nvPr/>
        </p:nvPicPr>
        <p:blipFill>
          <a:blip r:embed="rId4">
            <a:extLst>
              <a:ext uri="{28A0092B-C50C-407E-A947-70E740481C1C}">
                <a14:useLocalDpi xmlns:a14="http://schemas.microsoft.com/office/drawing/2010/main" val="0"/>
              </a:ext>
            </a:extLst>
          </a:blip>
          <a:stretch>
            <a:fillRect/>
          </a:stretch>
        </p:blipFill>
        <p:spPr>
          <a:xfrm>
            <a:off x="6914805" y="1983512"/>
            <a:ext cx="5276850" cy="1447800"/>
          </a:xfrm>
          <a:prstGeom prst="rect">
            <a:avLst/>
          </a:prstGeom>
        </p:spPr>
      </p:pic>
      <p:sp>
        <p:nvSpPr>
          <p:cNvPr id="4" name="矩形 3"/>
          <p:cNvSpPr/>
          <p:nvPr/>
        </p:nvSpPr>
        <p:spPr>
          <a:xfrm>
            <a:off x="7462786" y="3482801"/>
            <a:ext cx="4180888" cy="307777"/>
          </a:xfrm>
          <a:prstGeom prst="rect">
            <a:avLst/>
          </a:prstGeom>
        </p:spPr>
        <p:txBody>
          <a:bodyPr wrap="none">
            <a:spAutoFit/>
          </a:bodyPr>
          <a:lstStyle/>
          <a:p>
            <a:r>
              <a:rPr lang="en-GB" altLang="zh-CN" sz="1400" b="1" dirty="0"/>
              <a:t>Inheritance UML diagram for NDT management</a:t>
            </a:r>
            <a:endParaRPr lang="zh-CN" altLang="en-US" sz="1400" b="1" dirty="0"/>
          </a:p>
        </p:txBody>
      </p:sp>
      <p:sp>
        <p:nvSpPr>
          <p:cNvPr id="6" name="矩形 5"/>
          <p:cNvSpPr/>
          <p:nvPr/>
        </p:nvSpPr>
        <p:spPr>
          <a:xfrm>
            <a:off x="3158213" y="5128030"/>
            <a:ext cx="4299510" cy="307777"/>
          </a:xfrm>
          <a:prstGeom prst="rect">
            <a:avLst/>
          </a:prstGeom>
        </p:spPr>
        <p:txBody>
          <a:bodyPr wrap="none">
            <a:spAutoFit/>
          </a:bodyPr>
          <a:lstStyle/>
          <a:p>
            <a:r>
              <a:rPr lang="en-GB" altLang="zh-CN" sz="1400" b="1" dirty="0"/>
              <a:t>Relationship UML diagram for NDT management</a:t>
            </a:r>
            <a:endParaRPr lang="zh-CN" altLang="en-US" sz="1400" b="1" dirty="0"/>
          </a:p>
        </p:txBody>
      </p:sp>
      <p:sp>
        <p:nvSpPr>
          <p:cNvPr id="13" name="矩形 12"/>
          <p:cNvSpPr/>
          <p:nvPr/>
        </p:nvSpPr>
        <p:spPr>
          <a:xfrm>
            <a:off x="7748684" y="4270103"/>
            <a:ext cx="4146905" cy="1715854"/>
          </a:xfrm>
          <a:prstGeom prst="rect">
            <a:avLst/>
          </a:prstGeom>
        </p:spPr>
        <p:txBody>
          <a:bodyPr wrap="square">
            <a:spAutoFit/>
          </a:bodyPr>
          <a:lstStyle/>
          <a:p>
            <a:pPr algn="just">
              <a:spcAft>
                <a:spcPts val="900"/>
              </a:spcAft>
            </a:pPr>
            <a:r>
              <a:rPr lang="en-GB" altLang="zh-CN" sz="1400" dirty="0">
                <a:solidFill>
                  <a:srgbClr val="000000"/>
                </a:solidFill>
                <a:latin typeface="Times New Roman" panose="02020603050405020304" pitchFamily="18" charset="0"/>
              </a:rPr>
              <a:t>NDT management capabilities include:</a:t>
            </a:r>
            <a:endParaRPr lang="zh-CN" altLang="zh-CN" sz="1400" i="1" dirty="0">
              <a:solidFill>
                <a:srgbClr val="000000"/>
              </a:solidFill>
              <a:latin typeface="Times New Roman" panose="02020603050405020304" pitchFamily="18" charset="0"/>
            </a:endParaRPr>
          </a:p>
          <a:p>
            <a:pPr marL="342900" lvl="0" indent="-342900" algn="just">
              <a:spcAft>
                <a:spcPts val="0"/>
              </a:spcAft>
              <a:buFont typeface="Symbol" panose="05050102010706020507" pitchFamily="18" charset="2"/>
              <a:buChar char=""/>
            </a:pPr>
            <a:r>
              <a:rPr lang="en-GB" altLang="zh-CN" sz="1400" dirty="0">
                <a:latin typeface="Times New Roman" panose="02020603050405020304" pitchFamily="18" charset="0"/>
                <a:cs typeface="Times New Roman" panose="02020603050405020304" pitchFamily="18" charset="0"/>
              </a:rPr>
              <a:t>Control and life cycle management of NDTs - DTLCM</a:t>
            </a:r>
            <a:endParaRPr lang="zh-CN" altLang="zh-CN" sz="1400" dirty="0">
              <a:cs typeface="Times New Roman" panose="02020603050405020304" pitchFamily="18" charset="0"/>
            </a:endParaRPr>
          </a:p>
          <a:p>
            <a:pPr marL="342900" lvl="0" indent="-342900" algn="just">
              <a:spcAft>
                <a:spcPts val="0"/>
              </a:spcAft>
              <a:buFont typeface="Symbol" panose="05050102010706020507" pitchFamily="18" charset="2"/>
              <a:buChar char=""/>
            </a:pPr>
            <a:r>
              <a:rPr lang="en-GB" altLang="zh-CN" sz="1400" dirty="0">
                <a:latin typeface="Times New Roman" panose="02020603050405020304" pitchFamily="18" charset="0"/>
                <a:cs typeface="Times New Roman" panose="02020603050405020304" pitchFamily="18" charset="0"/>
              </a:rPr>
              <a:t>NDT support for network automation</a:t>
            </a:r>
            <a:endParaRPr lang="zh-CN" altLang="zh-CN" sz="1400" dirty="0">
              <a:cs typeface="Times New Roman" panose="02020603050405020304" pitchFamily="18" charset="0"/>
            </a:endParaRPr>
          </a:p>
          <a:p>
            <a:pPr marL="342900" lvl="0" indent="-342900" algn="just">
              <a:spcAft>
                <a:spcPts val="0"/>
              </a:spcAft>
              <a:buFont typeface="Symbol" panose="05050102010706020507" pitchFamily="18" charset="2"/>
              <a:buChar char=""/>
            </a:pPr>
            <a:r>
              <a:rPr lang="en-GB" altLang="zh-CN" sz="1400" dirty="0">
                <a:latin typeface="Times New Roman" panose="02020603050405020304" pitchFamily="18" charset="0"/>
                <a:cs typeface="Times New Roman" panose="02020603050405020304" pitchFamily="18" charset="0"/>
              </a:rPr>
              <a:t>NDT support for verification – NDTVER</a:t>
            </a:r>
            <a:endParaRPr lang="zh-CN" altLang="zh-CN" sz="1400" dirty="0">
              <a:cs typeface="Times New Roman" panose="02020603050405020304" pitchFamily="18" charset="0"/>
            </a:endParaRPr>
          </a:p>
          <a:p>
            <a:pPr marL="342900" lvl="0" indent="-342900" algn="just">
              <a:spcAft>
                <a:spcPts val="0"/>
              </a:spcAft>
              <a:buFont typeface="Symbol" panose="05050102010706020507" pitchFamily="18" charset="2"/>
              <a:buChar char=""/>
            </a:pPr>
            <a:r>
              <a:rPr lang="en-GB" altLang="zh-CN" sz="1400" dirty="0">
                <a:latin typeface="Times New Roman" panose="02020603050405020304" pitchFamily="18" charset="0"/>
                <a:cs typeface="Times New Roman" panose="02020603050405020304" pitchFamily="18" charset="0"/>
              </a:rPr>
              <a:t>NDT support for data generation</a:t>
            </a:r>
            <a:endParaRPr lang="zh-CN" altLang="zh-CN" sz="1400" dirty="0">
              <a:cs typeface="Times New Roman" panose="02020603050405020304" pitchFamily="18" charset="0"/>
            </a:endParaRPr>
          </a:p>
          <a:p>
            <a:pPr marL="342900" lvl="0" indent="-342900" algn="just">
              <a:spcAft>
                <a:spcPts val="0"/>
              </a:spcAft>
              <a:buFont typeface="Symbol" panose="05050102010706020507" pitchFamily="18" charset="2"/>
              <a:buChar char=""/>
            </a:pPr>
            <a:r>
              <a:rPr lang="en-GB" altLang="zh-CN" sz="1400" dirty="0">
                <a:latin typeface="Times New Roman" panose="02020603050405020304" pitchFamily="18" charset="0"/>
                <a:cs typeface="Times New Roman" panose="02020603050405020304" pitchFamily="18" charset="0"/>
              </a:rPr>
              <a:t>Advanced NDT capabilities - NDTADV</a:t>
            </a:r>
            <a:endParaRPr lang="zh-CN" altLang="zh-CN" sz="1400" dirty="0">
              <a:cs typeface="Times New Roman" panose="02020603050405020304" pitchFamily="18" charset="0"/>
            </a:endParaRPr>
          </a:p>
        </p:txBody>
      </p:sp>
      <p:sp>
        <p:nvSpPr>
          <p:cNvPr id="14" name="矩形 13"/>
          <p:cNvSpPr/>
          <p:nvPr/>
        </p:nvSpPr>
        <p:spPr>
          <a:xfrm>
            <a:off x="100668" y="4150210"/>
            <a:ext cx="3057545" cy="1069524"/>
          </a:xfrm>
          <a:prstGeom prst="rect">
            <a:avLst/>
          </a:prstGeom>
        </p:spPr>
        <p:txBody>
          <a:bodyPr wrap="square">
            <a:spAutoFit/>
          </a:bodyPr>
          <a:lstStyle/>
          <a:p>
            <a:pPr algn="just">
              <a:spcAft>
                <a:spcPts val="900"/>
              </a:spcAft>
            </a:pPr>
            <a:r>
              <a:rPr lang="en-GB" altLang="zh-CN" sz="1400" dirty="0">
                <a:solidFill>
                  <a:srgbClr val="000000"/>
                </a:solidFill>
                <a:latin typeface="Times New Roman" panose="02020603050405020304" pitchFamily="18" charset="0"/>
              </a:rPr>
              <a:t>NDT </a:t>
            </a:r>
            <a:r>
              <a:rPr lang="en-GB" altLang="zh-CN" sz="1400" dirty="0" err="1">
                <a:solidFill>
                  <a:srgbClr val="000000"/>
                </a:solidFill>
                <a:latin typeface="Times New Roman" panose="02020603050405020304" pitchFamily="18" charset="0"/>
              </a:rPr>
              <a:t>Mns</a:t>
            </a:r>
            <a:r>
              <a:rPr lang="en-GB" altLang="zh-CN" sz="1400" dirty="0">
                <a:solidFill>
                  <a:srgbClr val="000000"/>
                </a:solidFill>
                <a:latin typeface="Times New Roman" panose="02020603050405020304" pitchFamily="18" charset="0"/>
              </a:rPr>
              <a:t> management operation:</a:t>
            </a:r>
            <a:endParaRPr lang="zh-CN" altLang="zh-CN" sz="1400" dirty="0">
              <a:solidFill>
                <a:srgbClr val="000000"/>
              </a:solidFill>
              <a:latin typeface="Times New Roman" panose="02020603050405020304" pitchFamily="18" charset="0"/>
            </a:endParaRPr>
          </a:p>
          <a:p>
            <a:pPr marL="342900" lvl="0" indent="-342900" algn="just">
              <a:spcAft>
                <a:spcPts val="0"/>
              </a:spcAft>
              <a:buFont typeface="Symbol" panose="05050102010706020507" pitchFamily="18" charset="2"/>
              <a:buChar char=""/>
            </a:pPr>
            <a:r>
              <a:rPr lang="en-GB" altLang="zh-CN" sz="1400" dirty="0">
                <a:solidFill>
                  <a:srgbClr val="000000"/>
                </a:solidFill>
                <a:latin typeface="Times New Roman" panose="02020603050405020304" pitchFamily="18" charset="0"/>
              </a:rPr>
              <a:t>NDT function </a:t>
            </a:r>
            <a:r>
              <a:rPr lang="en-GB" altLang="zh-CN" sz="1400" dirty="0" smtClean="0">
                <a:solidFill>
                  <a:srgbClr val="000000"/>
                </a:solidFill>
                <a:latin typeface="Times New Roman" panose="02020603050405020304" pitchFamily="18" charset="0"/>
              </a:rPr>
              <a:t>management</a:t>
            </a:r>
          </a:p>
          <a:p>
            <a:pPr marL="342900" lvl="0" indent="-342900" algn="just">
              <a:spcAft>
                <a:spcPts val="0"/>
              </a:spcAft>
              <a:buFont typeface="Symbol" panose="05050102010706020507" pitchFamily="18" charset="2"/>
              <a:buChar char=""/>
            </a:pPr>
            <a:r>
              <a:rPr lang="en-GB" altLang="zh-CN" sz="1400" dirty="0" smtClean="0">
                <a:solidFill>
                  <a:srgbClr val="000000"/>
                </a:solidFill>
                <a:latin typeface="Times New Roman" panose="02020603050405020304" pitchFamily="18" charset="0"/>
              </a:rPr>
              <a:t>NDT </a:t>
            </a:r>
            <a:r>
              <a:rPr lang="en-GB" altLang="zh-CN" sz="1400" dirty="0">
                <a:solidFill>
                  <a:srgbClr val="000000"/>
                </a:solidFill>
                <a:latin typeface="Times New Roman" panose="02020603050405020304" pitchFamily="18" charset="0"/>
              </a:rPr>
              <a:t>job </a:t>
            </a:r>
            <a:r>
              <a:rPr lang="en-GB" altLang="zh-CN" sz="1400" dirty="0" smtClean="0">
                <a:solidFill>
                  <a:srgbClr val="000000"/>
                </a:solidFill>
                <a:latin typeface="Times New Roman" panose="02020603050405020304" pitchFamily="18" charset="0"/>
              </a:rPr>
              <a:t>management</a:t>
            </a:r>
          </a:p>
          <a:p>
            <a:pPr marL="342900" lvl="0" indent="-342900" algn="just">
              <a:spcAft>
                <a:spcPts val="0"/>
              </a:spcAft>
              <a:buFont typeface="Symbol" panose="05050102010706020507" pitchFamily="18" charset="2"/>
              <a:buChar char=""/>
            </a:pPr>
            <a:r>
              <a:rPr lang="en-GB" altLang="zh-CN" sz="1400" dirty="0" smtClean="0">
                <a:solidFill>
                  <a:srgbClr val="000000"/>
                </a:solidFill>
                <a:latin typeface="Times New Roman" panose="02020603050405020304" pitchFamily="18" charset="0"/>
              </a:rPr>
              <a:t>NDT </a:t>
            </a:r>
            <a:r>
              <a:rPr lang="en-GB" altLang="zh-CN" sz="1400" dirty="0">
                <a:solidFill>
                  <a:srgbClr val="000000"/>
                </a:solidFill>
                <a:latin typeface="Times New Roman" panose="02020603050405020304" pitchFamily="18" charset="0"/>
              </a:rPr>
              <a:t>report management</a:t>
            </a:r>
            <a:endParaRPr lang="zh-CN" altLang="zh-CN" sz="14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835075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3GPP </a:t>
            </a:r>
            <a:r>
              <a:rPr lang="en-GB" altLang="zh-CN" sz="3200" b="1" dirty="0" smtClean="0"/>
              <a:t>SA1 </a:t>
            </a:r>
            <a:r>
              <a:rPr lang="en-GB" altLang="zh-CN" sz="3200" b="1" dirty="0"/>
              <a:t>TR </a:t>
            </a:r>
            <a:r>
              <a:rPr lang="en-GB" altLang="zh-CN" sz="3200" b="1" dirty="0" smtClean="0"/>
              <a:t>22.870 </a:t>
            </a:r>
            <a:r>
              <a:rPr lang="en-GB" altLang="zh-CN" sz="3200" b="1" dirty="0"/>
              <a:t/>
            </a:r>
            <a:br>
              <a:rPr lang="en-GB" altLang="zh-CN" sz="3200" b="1" dirty="0"/>
            </a:br>
            <a:r>
              <a:rPr lang="en-GB" altLang="zh-CN" sz="3200" b="1" dirty="0"/>
              <a:t>Study on 6G Use Cases and Service </a:t>
            </a:r>
            <a:r>
              <a:rPr lang="en-GB" altLang="zh-CN" sz="3200" b="1" dirty="0" smtClean="0"/>
              <a:t>Requirements (1)</a:t>
            </a:r>
            <a:r>
              <a:rPr lang="en-GB" altLang="zh-CN" sz="3200" b="1" dirty="0"/>
              <a:t/>
            </a:r>
            <a:br>
              <a:rPr lang="en-GB" altLang="zh-CN" sz="3200" b="1" dirty="0"/>
            </a:br>
            <a:endParaRPr lang="zh-CN" altLang="en-US" sz="3200" b="1" dirty="0"/>
          </a:p>
        </p:txBody>
      </p:sp>
      <p:sp>
        <p:nvSpPr>
          <p:cNvPr id="3" name="Rectangle 2"/>
          <p:cNvSpPr>
            <a:spLocks noChangeArrowheads="1"/>
          </p:cNvSpPr>
          <p:nvPr/>
        </p:nvSpPr>
        <p:spPr bwMode="auto">
          <a:xfrm>
            <a:off x="100668" y="284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0" y="2322489"/>
            <a:ext cx="11836866" cy="3754874"/>
          </a:xfrm>
          <a:prstGeom prst="rect">
            <a:avLst/>
          </a:prstGeom>
        </p:spPr>
        <p:txBody>
          <a:bodyPr wrap="square">
            <a:spAutoFit/>
          </a:bodyPr>
          <a:lstStyle/>
          <a:p>
            <a:pPr marL="285750" lvl="0" indent="-285750">
              <a:buFont typeface="Wingdings" panose="05000000000000000000" pitchFamily="2" charset="2"/>
              <a:buChar char="u"/>
            </a:pPr>
            <a:r>
              <a:rPr lang="en-GB" altLang="zh-CN" sz="1400" dirty="0" smtClean="0"/>
              <a:t>Operator may deploy Network Digital Twin (NDT) to simulate different threat/attack scenarios, </a:t>
            </a:r>
            <a:r>
              <a:rPr lang="en-GB" altLang="zh-CN" sz="1400" dirty="0" err="1" smtClean="0"/>
              <a:t>analyze</a:t>
            </a:r>
            <a:r>
              <a:rPr lang="en-GB" altLang="zh-CN" sz="1400" dirty="0" smtClean="0"/>
              <a:t> the associated behaviour, and identify the root cause, then validate corresponding countermeasure in the NDT before applying to living network. </a:t>
            </a:r>
            <a:endParaRPr lang="zh-CN" altLang="zh-CN" sz="1400" i="1" dirty="0" smtClean="0"/>
          </a:p>
          <a:p>
            <a:pPr marL="285750" lvl="0" indent="-285750">
              <a:buFont typeface="Wingdings" panose="05000000000000000000" pitchFamily="2" charset="2"/>
              <a:buChar char="u"/>
            </a:pPr>
            <a:r>
              <a:rPr lang="en-GB" altLang="zh-CN" sz="1400" dirty="0" smtClean="0"/>
              <a:t>Security tests and applied measures may also be measured in term of their energy consumption, allowing to find the best trade-off and most efficient security solutions at the lowest energy cost. The energy consumption of the NDT may be significant to enable the complex representation of the network, its functions, traffic and users, especially for large simulations. (this should be mitigated by the energy optimisation capabilities that NDT could provide e.g. energy savings on the real network.)</a:t>
            </a:r>
            <a:endParaRPr lang="zh-CN" altLang="zh-CN" sz="1400" i="1" dirty="0" smtClean="0"/>
          </a:p>
          <a:p>
            <a:pPr marL="285750" lvl="0" indent="-285750">
              <a:buFont typeface="Wingdings" panose="05000000000000000000" pitchFamily="2" charset="2"/>
              <a:buChar char="u"/>
            </a:pPr>
            <a:r>
              <a:rPr lang="en-GB" altLang="zh-CN" sz="1400" dirty="0" smtClean="0"/>
              <a:t>The appropriate usage and design of NDT would prevent the need to instead test security measures in extensive labs setups, avoiding some of the material resources needed for the different labs elements e.g. emulators, RF chambers. The intense deployment and usage of NDT (by adding new usages such as simulations against security vulnerabilities) will increase the need for cloud HW and data </a:t>
            </a:r>
            <a:r>
              <a:rPr lang="en-GB" altLang="zh-CN" sz="1400" dirty="0" err="1" smtClean="0"/>
              <a:t>center</a:t>
            </a:r>
            <a:r>
              <a:rPr lang="en-GB" altLang="zh-CN" sz="1400" dirty="0" smtClean="0"/>
              <a:t> capacity, inducing material impact on water (manufacturing and cooling) and key material elements (e.g. copper, rare minerals…).</a:t>
            </a:r>
            <a:endParaRPr lang="zh-CN" altLang="zh-CN" sz="1400" i="1" dirty="0" smtClean="0"/>
          </a:p>
          <a:p>
            <a:pPr marL="285750" lvl="0" indent="-285750">
              <a:buFont typeface="Wingdings" panose="05000000000000000000" pitchFamily="2" charset="2"/>
              <a:buChar char="u"/>
            </a:pPr>
            <a:r>
              <a:rPr lang="en-GB" altLang="zh-CN" sz="1400" dirty="0" smtClean="0"/>
              <a:t>The operator's mobile network is mirrored in the NDT environment and continuously synchronized to the NDT environment. NDT environment can collect security event and logs from the mobile network. With such NDT, security-related operations (such as vulnerability scanning, security/penetration test, the application of countermeasures, etc.) could be conducted in the virtual replica before making any changes to the living mobile network, also considering real-time factors.</a:t>
            </a:r>
            <a:endParaRPr lang="zh-CN" altLang="zh-CN" sz="1400" i="1" dirty="0" smtClean="0"/>
          </a:p>
          <a:p>
            <a:pPr marL="285750" indent="-285750">
              <a:buFont typeface="Wingdings" panose="05000000000000000000" pitchFamily="2" charset="2"/>
              <a:buChar char="u"/>
            </a:pPr>
            <a:r>
              <a:rPr lang="en-GB" altLang="zh-CN" sz="1400" dirty="0" smtClean="0"/>
              <a:t>In TR 28.915, no security related use case or requirement has been identified.</a:t>
            </a:r>
            <a:endParaRPr lang="zh-CN" altLang="zh-CN" sz="1400" i="1" dirty="0" smtClean="0"/>
          </a:p>
          <a:p>
            <a:pPr marL="285750" indent="-285750">
              <a:buFont typeface="Wingdings" panose="05000000000000000000" pitchFamily="2" charset="2"/>
              <a:buChar char="u"/>
            </a:pPr>
            <a:r>
              <a:rPr lang="en-GB" altLang="zh-CN" sz="1400" dirty="0" smtClean="0"/>
              <a:t>[PR 5.5.8.6-1] Subject to operator’s policy, the 6G network should be able to support a Network Digital Twin for network and service management.</a:t>
            </a:r>
            <a:endParaRPr lang="zh-CN" altLang="zh-CN" sz="1400" i="1" dirty="0"/>
          </a:p>
        </p:txBody>
      </p:sp>
      <p:sp>
        <p:nvSpPr>
          <p:cNvPr id="4" name="矩形 3"/>
          <p:cNvSpPr/>
          <p:nvPr/>
        </p:nvSpPr>
        <p:spPr>
          <a:xfrm>
            <a:off x="201335" y="1875248"/>
            <a:ext cx="8498048" cy="369332"/>
          </a:xfrm>
          <a:prstGeom prst="rect">
            <a:avLst/>
          </a:prstGeom>
        </p:spPr>
        <p:txBody>
          <a:bodyPr wrap="square">
            <a:spAutoFit/>
          </a:bodyPr>
          <a:lstStyle/>
          <a:p>
            <a:r>
              <a:rPr lang="en-GB" altLang="zh-CN" b="1" dirty="0"/>
              <a:t>5.5.8 Use case on security control enhancement with NDT in 6G network</a:t>
            </a:r>
            <a:endParaRPr lang="zh-CN" altLang="en-US" b="1" dirty="0"/>
          </a:p>
        </p:txBody>
      </p:sp>
    </p:spTree>
    <p:extLst>
      <p:ext uri="{BB962C8B-B14F-4D97-AF65-F5344CB8AC3E}">
        <p14:creationId xmlns:p14="http://schemas.microsoft.com/office/powerpoint/2010/main" val="191397833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3GPP </a:t>
            </a:r>
            <a:r>
              <a:rPr lang="en-GB" altLang="zh-CN" sz="3200" b="1" dirty="0" smtClean="0"/>
              <a:t>SA1 </a:t>
            </a:r>
            <a:r>
              <a:rPr lang="en-GB" altLang="zh-CN" sz="3200" b="1" dirty="0"/>
              <a:t>TR </a:t>
            </a:r>
            <a:r>
              <a:rPr lang="en-GB" altLang="zh-CN" sz="3200" b="1" dirty="0" smtClean="0"/>
              <a:t>22.870 </a:t>
            </a:r>
            <a:r>
              <a:rPr lang="en-GB" altLang="zh-CN" sz="3200" b="1" dirty="0"/>
              <a:t/>
            </a:r>
            <a:br>
              <a:rPr lang="en-GB" altLang="zh-CN" sz="3200" b="1" dirty="0"/>
            </a:br>
            <a:r>
              <a:rPr lang="en-GB" altLang="zh-CN" sz="3200" b="1" dirty="0"/>
              <a:t>Study on 6G Use Cases and Service </a:t>
            </a:r>
            <a:r>
              <a:rPr lang="en-GB" altLang="zh-CN" sz="3200" b="1" dirty="0" smtClean="0"/>
              <a:t>Requirements (2)</a:t>
            </a:r>
            <a:r>
              <a:rPr lang="en-GB" altLang="zh-CN" sz="3200" b="1" dirty="0"/>
              <a:t/>
            </a:r>
            <a:br>
              <a:rPr lang="en-GB" altLang="zh-CN" sz="3200" b="1" dirty="0"/>
            </a:br>
            <a:endParaRPr lang="zh-CN" altLang="en-US" sz="3200" b="1" dirty="0"/>
          </a:p>
        </p:txBody>
      </p:sp>
      <p:sp>
        <p:nvSpPr>
          <p:cNvPr id="3" name="Rectangle 2"/>
          <p:cNvSpPr>
            <a:spLocks noChangeArrowheads="1"/>
          </p:cNvSpPr>
          <p:nvPr/>
        </p:nvSpPr>
        <p:spPr bwMode="auto">
          <a:xfrm>
            <a:off x="100668" y="284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0" y="2322489"/>
            <a:ext cx="11836866" cy="3754874"/>
          </a:xfrm>
          <a:prstGeom prst="rect">
            <a:avLst/>
          </a:prstGeom>
        </p:spPr>
        <p:txBody>
          <a:bodyPr wrap="square">
            <a:spAutoFit/>
          </a:bodyPr>
          <a:lstStyle/>
          <a:p>
            <a:pPr marL="285750" lvl="0" indent="-285750">
              <a:buFont typeface="Wingdings" panose="05000000000000000000" pitchFamily="2" charset="2"/>
              <a:buChar char="u"/>
            </a:pPr>
            <a:r>
              <a:rPr lang="en-GB" altLang="zh-CN" sz="1400" dirty="0"/>
              <a:t>Network Digital Twin (NDT) are real-time digital counterparts of physical networks or in other words. A NDT is a digital replica of the full life cycle of a physical network, gaining recognition as a transformative technology for designing, diagnosing, simulating, conducting what-if analyses, and enabling AI/ML-driven real-time optimisation and control in sixth generation (6G) wireless networks. It could be capable of generating perceptive and cognitive intelligence based on collection of historical and on-line network data. It may also be capable of continuously seeking the optimal state of the physical network in advance and enforcing management operations accordingly.</a:t>
            </a:r>
            <a:endParaRPr lang="zh-CN" altLang="zh-CN" sz="1400" dirty="0"/>
          </a:p>
          <a:p>
            <a:pPr marL="285750" lvl="0" indent="-285750">
              <a:buFont typeface="Wingdings" panose="05000000000000000000" pitchFamily="2" charset="2"/>
              <a:buChar char="u"/>
            </a:pPr>
            <a:r>
              <a:rPr lang="en-GB" altLang="zh-CN" sz="1400" dirty="0"/>
              <a:t>Energy efficiency is a key focus for 6G, as networks are expected to support exponentially higher data rates and device densities. The 6G system should leverage NDTs to enable real-time optimisation of energy consumption across the network. This involves creating a digital replica of the network that continuously monitors energy usage, predicts demand, and dynamically adjusts network resources (e.g. turning off unused components, scaling down capacity during low traffic) to minimize energy consumption while maintaining service quality.</a:t>
            </a:r>
            <a:endParaRPr lang="zh-CN" altLang="zh-CN" sz="1400" dirty="0"/>
          </a:p>
          <a:p>
            <a:pPr marL="285750" lvl="0" indent="-285750">
              <a:buFont typeface="Wingdings" panose="05000000000000000000" pitchFamily="2" charset="2"/>
              <a:buChar char="u"/>
            </a:pPr>
            <a:r>
              <a:rPr lang="en-GB" altLang="zh-CN" sz="1400" dirty="0"/>
              <a:t>NDT can optimise energy efficiency in both network communications and computing workloads. The goal is to minimize carbon footprint by dynamically adjusting network and cloud resource usage based on real-time and predictive AI-driven models. The NDT continuously monitors and simulates network energy consumption, IT infrastructure workload distribution, and application energy efficiency. It helps operators achieve carbon neutrality targets by optimising data centre operations, edge computing resource allocation, and green network routing.</a:t>
            </a:r>
            <a:endParaRPr lang="zh-CN" altLang="zh-CN" sz="1400" dirty="0"/>
          </a:p>
          <a:p>
            <a:pPr marL="285750" indent="-285750">
              <a:buFont typeface="Wingdings" panose="05000000000000000000" pitchFamily="2" charset="2"/>
              <a:buChar char="u"/>
            </a:pPr>
            <a:r>
              <a:rPr lang="en-GB" altLang="zh-CN" sz="1400" dirty="0"/>
              <a:t>While SA5 (TR 28.915) studies NDT for network management, this use case specifically focuses on sustainability and energy efficiency optimization across computing layers.</a:t>
            </a:r>
            <a:endParaRPr lang="zh-CN" altLang="zh-CN" sz="1400" dirty="0"/>
          </a:p>
          <a:p>
            <a:pPr marL="285750" indent="-285750">
              <a:buFont typeface="Wingdings" panose="05000000000000000000" pitchFamily="2" charset="2"/>
              <a:buChar char="u"/>
            </a:pPr>
            <a:r>
              <a:rPr lang="en-GB" altLang="zh-CN" sz="1400" dirty="0"/>
              <a:t>[PR 5.8.7.6-1] The 6G network shall provide suitable means for communicating with the NDT of operator controlled compute resources that are in the Service Hosting Environment or the cloud, for the purpose of energy consumption analysis and optimisation.</a:t>
            </a:r>
            <a:endParaRPr lang="zh-CN" altLang="zh-CN" sz="1400" dirty="0"/>
          </a:p>
        </p:txBody>
      </p:sp>
      <p:sp>
        <p:nvSpPr>
          <p:cNvPr id="4" name="矩形 3"/>
          <p:cNvSpPr/>
          <p:nvPr/>
        </p:nvSpPr>
        <p:spPr>
          <a:xfrm>
            <a:off x="201334" y="1875248"/>
            <a:ext cx="10909186" cy="369332"/>
          </a:xfrm>
          <a:prstGeom prst="rect">
            <a:avLst/>
          </a:prstGeom>
        </p:spPr>
        <p:txBody>
          <a:bodyPr wrap="square">
            <a:spAutoFit/>
          </a:bodyPr>
          <a:lstStyle/>
          <a:p>
            <a:r>
              <a:rPr lang="en-GB" altLang="zh-CN" b="1" dirty="0"/>
              <a:t>5.8.7</a:t>
            </a:r>
            <a:r>
              <a:rPr lang="en-GB" altLang="zh-CN" dirty="0" smtClean="0"/>
              <a:t> </a:t>
            </a:r>
            <a:r>
              <a:rPr lang="en-GB" altLang="zh-CN" b="1" dirty="0" smtClean="0"/>
              <a:t>Use </a:t>
            </a:r>
            <a:r>
              <a:rPr lang="en-GB" altLang="zh-CN" b="1" dirty="0"/>
              <a:t>case on green communications and computing optimisation using network digital twin</a:t>
            </a:r>
            <a:endParaRPr lang="zh-CN" altLang="en-US" b="1" dirty="0"/>
          </a:p>
        </p:txBody>
      </p:sp>
    </p:spTree>
    <p:extLst>
      <p:ext uri="{BB962C8B-B14F-4D97-AF65-F5344CB8AC3E}">
        <p14:creationId xmlns:p14="http://schemas.microsoft.com/office/powerpoint/2010/main" val="195592854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3GPP </a:t>
            </a:r>
            <a:r>
              <a:rPr lang="en-GB" altLang="zh-CN" sz="3200" b="1" dirty="0" smtClean="0"/>
              <a:t>SA1 </a:t>
            </a:r>
            <a:r>
              <a:rPr lang="en-GB" altLang="zh-CN" sz="3200" b="1" dirty="0"/>
              <a:t>TR </a:t>
            </a:r>
            <a:r>
              <a:rPr lang="en-GB" altLang="zh-CN" sz="3200" b="1" dirty="0" smtClean="0"/>
              <a:t>22.870 </a:t>
            </a:r>
            <a:r>
              <a:rPr lang="en-GB" altLang="zh-CN" sz="3200" b="1" dirty="0"/>
              <a:t/>
            </a:r>
            <a:br>
              <a:rPr lang="en-GB" altLang="zh-CN" sz="3200" b="1" dirty="0"/>
            </a:br>
            <a:r>
              <a:rPr lang="en-GB" altLang="zh-CN" sz="3200" b="1" dirty="0"/>
              <a:t>Study on 6G Use Cases and Service </a:t>
            </a:r>
            <a:r>
              <a:rPr lang="en-GB" altLang="zh-CN" sz="3200" b="1" dirty="0" smtClean="0"/>
              <a:t>Requirements (3)</a:t>
            </a:r>
            <a:r>
              <a:rPr lang="en-GB" altLang="zh-CN" sz="3200" b="1" dirty="0"/>
              <a:t/>
            </a:r>
            <a:br>
              <a:rPr lang="en-GB" altLang="zh-CN" sz="3200" b="1" dirty="0"/>
            </a:br>
            <a:endParaRPr lang="zh-CN" altLang="en-US" sz="3200" b="1" dirty="0"/>
          </a:p>
        </p:txBody>
      </p:sp>
      <p:sp>
        <p:nvSpPr>
          <p:cNvPr id="3" name="Rectangle 2"/>
          <p:cNvSpPr>
            <a:spLocks noChangeArrowheads="1"/>
          </p:cNvSpPr>
          <p:nvPr/>
        </p:nvSpPr>
        <p:spPr bwMode="auto">
          <a:xfrm>
            <a:off x="100668" y="284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矩形 10"/>
          <p:cNvSpPr/>
          <p:nvPr/>
        </p:nvSpPr>
        <p:spPr>
          <a:xfrm>
            <a:off x="0" y="2179877"/>
            <a:ext cx="12192000" cy="4293483"/>
          </a:xfrm>
          <a:prstGeom prst="rect">
            <a:avLst/>
          </a:prstGeom>
        </p:spPr>
        <p:txBody>
          <a:bodyPr wrap="square">
            <a:spAutoFit/>
          </a:bodyPr>
          <a:lstStyle/>
          <a:p>
            <a:pPr marL="285750" lvl="0" indent="-285750">
              <a:buFont typeface="Wingdings" panose="05000000000000000000" pitchFamily="2" charset="2"/>
              <a:buChar char="u"/>
            </a:pPr>
            <a:r>
              <a:rPr lang="en-GB" altLang="zh-CN" sz="1300" dirty="0"/>
              <a:t>Network Digital Twin (NDT) are digital virtual representation of physical networks, as an environment potentially enabling AI/ML- for delivering better services to users of in sixth generation (6G) wireless networks.</a:t>
            </a:r>
            <a:r>
              <a:rPr lang="en-GB" altLang="zh-CN" sz="1300" i="1" dirty="0"/>
              <a:t> </a:t>
            </a:r>
            <a:r>
              <a:rPr lang="en-GB" altLang="zh-CN" sz="1300" dirty="0"/>
              <a:t>For 6G networks and their operations, NDT will play a key role in Autonomous Networks supporting a wide range of use cases such as network simulation and planning, network optimization and management and others.</a:t>
            </a:r>
            <a:endParaRPr lang="zh-CN" altLang="zh-CN" sz="1300" i="1" dirty="0"/>
          </a:p>
          <a:p>
            <a:pPr marL="285750" lvl="0" indent="-285750">
              <a:buFont typeface="Wingdings" panose="05000000000000000000" pitchFamily="2" charset="2"/>
              <a:buChar char="u"/>
            </a:pPr>
            <a:r>
              <a:rPr lang="en-GB" altLang="zh-CN" sz="1300" dirty="0"/>
              <a:t>By introducing the capabilities of network digital twins, two critical aspects can be enabled for network optimization. First, the service awareness achieves by digital twin to provide comprehensive network traffic restoration. This enables sufficient </a:t>
            </a:r>
            <a:r>
              <a:rPr lang="en-GB" altLang="zh-CN" sz="1300" dirty="0" err="1"/>
              <a:t>QoE</a:t>
            </a:r>
            <a:r>
              <a:rPr lang="en-GB" altLang="zh-CN" sz="1300" dirty="0"/>
              <a:t> evaluation and analysis to support better service offering. Second, the simulation-based validation via digital twin enables solution (e.g. adjusting user </a:t>
            </a:r>
            <a:r>
              <a:rPr lang="en-GB" altLang="zh-CN" sz="1300" dirty="0" err="1"/>
              <a:t>QoS</a:t>
            </a:r>
            <a:r>
              <a:rPr lang="en-GB" altLang="zh-CN" sz="1300" dirty="0"/>
              <a:t> policies) to be tested before real-network deployment, achieving full closed-loop network autonomy.</a:t>
            </a:r>
            <a:endParaRPr lang="zh-CN" altLang="zh-CN" sz="1300" i="1" dirty="0"/>
          </a:p>
          <a:p>
            <a:pPr marL="285750" lvl="0" indent="-285750">
              <a:buFont typeface="Wingdings" panose="05000000000000000000" pitchFamily="2" charset="2"/>
              <a:buChar char="u"/>
            </a:pPr>
            <a:r>
              <a:rPr lang="en-GB" altLang="zh-CN" sz="1300" dirty="0"/>
              <a:t>Additionally, based on prior scenarios, the operator can prepare an intent and provide it to NDT and NDT can deduce optimal configurations to satisfy the intent.</a:t>
            </a:r>
            <a:endParaRPr lang="zh-CN" altLang="zh-CN" sz="1300" i="1" dirty="0"/>
          </a:p>
          <a:p>
            <a:pPr marL="285750" indent="-285750">
              <a:buFont typeface="Wingdings" panose="05000000000000000000" pitchFamily="2" charset="2"/>
              <a:buChar char="u"/>
            </a:pPr>
            <a:r>
              <a:rPr lang="en-GB" altLang="zh-CN" sz="1300" dirty="0"/>
              <a:t>SA5 has not studied related key aspects such as how digital twin enables the autonomous networks and its impact on the network structure (e.g. data synchronization between network digital twin and the physical network). </a:t>
            </a:r>
            <a:endParaRPr lang="zh-CN" altLang="zh-CN" sz="1300" i="1" dirty="0"/>
          </a:p>
          <a:p>
            <a:pPr marL="285750" indent="-285750">
              <a:buFont typeface="Wingdings" panose="05000000000000000000" pitchFamily="2" charset="2"/>
              <a:buChar char="u"/>
            </a:pPr>
            <a:r>
              <a:rPr lang="en-GB" altLang="zh-CN" sz="1300" dirty="0"/>
              <a:t>Currently, SA2 (e.g. NWDAF) has specified AI related capabilities, such as network performance analysis. However, it lacks end-to-end service experience visibility to identify root causes of </a:t>
            </a:r>
            <a:r>
              <a:rPr lang="en-GB" altLang="zh-CN" sz="1300" dirty="0" err="1"/>
              <a:t>QoE</a:t>
            </a:r>
            <a:r>
              <a:rPr lang="en-GB" altLang="zh-CN" sz="1300" dirty="0"/>
              <a:t> issues. Network digital twins solve this by correlating spatiotemporal network data to reconstruct complete service trajectories, enabling </a:t>
            </a:r>
            <a:r>
              <a:rPr lang="en-GB" altLang="zh-CN" sz="1300" dirty="0" err="1"/>
              <a:t>QoE</a:t>
            </a:r>
            <a:r>
              <a:rPr lang="en-GB" altLang="zh-CN" sz="1300" dirty="0"/>
              <a:t> diagnosis for better optimization. Furthermore, 6G needs to establish self-optimization mechanisms, current AI-generated network policies lack validation, risking reliability. Digital twins provide a verification environment to test policies (e.g. </a:t>
            </a:r>
            <a:r>
              <a:rPr lang="en-GB" altLang="zh-CN" sz="1300" dirty="0" err="1"/>
              <a:t>QoS</a:t>
            </a:r>
            <a:r>
              <a:rPr lang="en-GB" altLang="zh-CN" sz="1300" dirty="0"/>
              <a:t> adjustments) in simulated real-world conditions before deployment, a critical capability requiring standardization in 6G.</a:t>
            </a:r>
            <a:endParaRPr lang="zh-CN" altLang="zh-CN" sz="1300" i="1" dirty="0"/>
          </a:p>
          <a:p>
            <a:pPr marL="285750" indent="-285750">
              <a:buFont typeface="Wingdings" panose="05000000000000000000" pitchFamily="2" charset="2"/>
              <a:buChar char="u"/>
            </a:pPr>
            <a:r>
              <a:rPr lang="en-GB" altLang="zh-CN" sz="1300" dirty="0"/>
              <a:t>[PR 5.9.3.6-1] The 6G system shall support the digital twin in the 6G network to enable autonomous networks, which through simulating in the network characteristics and behaviours provide services to users (e.g. user traffic running on the virtual replica of mobile network or part of it).</a:t>
            </a:r>
            <a:endParaRPr lang="zh-CN" altLang="zh-CN" sz="1300" i="1" dirty="0"/>
          </a:p>
          <a:p>
            <a:pPr marL="285750" indent="-285750">
              <a:buFont typeface="Wingdings" panose="05000000000000000000" pitchFamily="2" charset="2"/>
              <a:buChar char="u"/>
            </a:pPr>
            <a:r>
              <a:rPr lang="en-GB" altLang="zh-CN" sz="1300" dirty="0"/>
              <a:t>[PR 5.9.3.6-2] The 6G system shall expose an API for the 6G network to transfer network function related information (e.g. NF configuration, UE context related data such as UE </a:t>
            </a:r>
            <a:r>
              <a:rPr lang="en-GB" altLang="zh-CN" sz="1300" dirty="0" err="1"/>
              <a:t>QoS</a:t>
            </a:r>
            <a:r>
              <a:rPr lang="en-GB" altLang="zh-CN" sz="1300" dirty="0"/>
              <a:t> etc.) to NDT to replicate 6G network in NDT.</a:t>
            </a:r>
            <a:endParaRPr lang="zh-CN" altLang="zh-CN" sz="1300" i="1" dirty="0"/>
          </a:p>
          <a:p>
            <a:pPr marL="285750" indent="-285750">
              <a:buFont typeface="Wingdings" panose="05000000000000000000" pitchFamily="2" charset="2"/>
              <a:buChar char="u"/>
            </a:pPr>
            <a:r>
              <a:rPr lang="en-GB" altLang="zh-CN" sz="1300" dirty="0"/>
              <a:t>[PR 5.9.3.6-3] The 6G system shall expose an API for the 6G network to receive feedback (e.g. optimal </a:t>
            </a:r>
            <a:r>
              <a:rPr lang="en-GB" altLang="zh-CN" sz="1300" dirty="0" err="1"/>
              <a:t>QoS</a:t>
            </a:r>
            <a:r>
              <a:rPr lang="en-GB" altLang="zh-CN" sz="1300" dirty="0"/>
              <a:t> parameter values, NF configuration etc.) from NDT.</a:t>
            </a:r>
            <a:endParaRPr lang="zh-CN" altLang="zh-CN" sz="1300" i="1" dirty="0"/>
          </a:p>
          <a:p>
            <a:pPr marL="285750" indent="-285750">
              <a:buFont typeface="Wingdings" panose="05000000000000000000" pitchFamily="2" charset="2"/>
              <a:buChar char="u"/>
            </a:pPr>
            <a:r>
              <a:rPr lang="en-GB" altLang="zh-CN" sz="1300" dirty="0"/>
              <a:t>[PR 5.9.3.6-4] The 6G system shall be able to transfer timely the data (e.g. related to service outage) stored from 6G Network to NDT.</a:t>
            </a:r>
            <a:endParaRPr lang="zh-CN" altLang="zh-CN" sz="1300" i="1" dirty="0"/>
          </a:p>
        </p:txBody>
      </p:sp>
      <p:sp>
        <p:nvSpPr>
          <p:cNvPr id="4" name="矩形 3"/>
          <p:cNvSpPr/>
          <p:nvPr/>
        </p:nvSpPr>
        <p:spPr>
          <a:xfrm>
            <a:off x="201334" y="1875248"/>
            <a:ext cx="10435905" cy="369332"/>
          </a:xfrm>
          <a:prstGeom prst="rect">
            <a:avLst/>
          </a:prstGeom>
        </p:spPr>
        <p:txBody>
          <a:bodyPr wrap="square">
            <a:spAutoFit/>
          </a:bodyPr>
          <a:lstStyle/>
          <a:p>
            <a:r>
              <a:rPr lang="en-GB" altLang="zh-CN" b="1" dirty="0" smtClean="0"/>
              <a:t>5.9.3 Use </a:t>
            </a:r>
            <a:r>
              <a:rPr lang="en-GB" altLang="zh-CN" b="1" dirty="0"/>
              <a:t>case on network digital twin in the 6G network</a:t>
            </a:r>
            <a:endParaRPr lang="zh-CN" altLang="en-US" b="1" dirty="0"/>
          </a:p>
        </p:txBody>
      </p:sp>
    </p:spTree>
    <p:extLst>
      <p:ext uri="{BB962C8B-B14F-4D97-AF65-F5344CB8AC3E}">
        <p14:creationId xmlns:p14="http://schemas.microsoft.com/office/powerpoint/2010/main" val="3730615821"/>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171" y="670952"/>
            <a:ext cx="10783349" cy="1130301"/>
          </a:xfrm>
        </p:spPr>
        <p:txBody>
          <a:bodyPr/>
          <a:lstStyle/>
          <a:p>
            <a:r>
              <a:rPr lang="en-GB" altLang="zh-CN" sz="3200" b="1" dirty="0"/>
              <a:t>3GPP SA2 TR 23.700-84 Study on Core Network Enhanced Support for Artificial Intelligence (AI)/Machine Learning (ML)</a:t>
            </a:r>
            <a:br>
              <a:rPr lang="en-GB" altLang="zh-CN" sz="3200" b="1" dirty="0"/>
            </a:br>
            <a:endParaRPr lang="zh-CN" altLang="en-US" sz="3200" b="1" dirty="0"/>
          </a:p>
        </p:txBody>
      </p:sp>
      <p:sp>
        <p:nvSpPr>
          <p:cNvPr id="3" name="Rectangle 2"/>
          <p:cNvSpPr>
            <a:spLocks noChangeArrowheads="1"/>
          </p:cNvSpPr>
          <p:nvPr/>
        </p:nvSpPr>
        <p:spPr bwMode="auto">
          <a:xfrm>
            <a:off x="100668" y="284763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100668" y="26760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851586838"/>
              </p:ext>
            </p:extLst>
          </p:nvPr>
        </p:nvGraphicFramePr>
        <p:xfrm>
          <a:off x="159391" y="4086737"/>
          <a:ext cx="5251450" cy="1720850"/>
        </p:xfrm>
        <a:graphic>
          <a:graphicData uri="http://schemas.openxmlformats.org/presentationml/2006/ole">
            <mc:AlternateContent xmlns:mc="http://schemas.openxmlformats.org/markup-compatibility/2006">
              <mc:Choice xmlns:v="urn:schemas-microsoft-com:vml" Requires="v">
                <p:oleObj spid="_x0000_s2057" name="Picture" r:id="rId4" imgW="5261670" imgH="1737967" progId="Word.Picture.8">
                  <p:embed/>
                </p:oleObj>
              </mc:Choice>
              <mc:Fallback>
                <p:oleObj name="Picture" r:id="rId4" imgW="5261670" imgH="1737967" progId="Word.Pictur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391" y="4086737"/>
                        <a:ext cx="5251450" cy="172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矩形 6"/>
          <p:cNvSpPr/>
          <p:nvPr/>
        </p:nvSpPr>
        <p:spPr>
          <a:xfrm>
            <a:off x="220910" y="5766971"/>
            <a:ext cx="6096000" cy="523220"/>
          </a:xfrm>
          <a:prstGeom prst="rect">
            <a:avLst/>
          </a:prstGeom>
        </p:spPr>
        <p:txBody>
          <a:bodyPr>
            <a:spAutoFit/>
          </a:bodyPr>
          <a:lstStyle/>
          <a:p>
            <a:r>
              <a:rPr lang="en-GB" altLang="zh-CN" sz="1400" b="1" dirty="0"/>
              <a:t>Figure 6.26.1.1-1: </a:t>
            </a:r>
            <a:r>
              <a:rPr lang="en-GB" altLang="zh-CN" sz="1400" b="1" dirty="0" err="1"/>
              <a:t>ReLF</a:t>
            </a:r>
            <a:r>
              <a:rPr lang="en-GB" altLang="zh-CN" sz="1400" b="1" dirty="0"/>
              <a:t> architecture supporting data-driven recommendation service</a:t>
            </a:r>
            <a:endParaRPr lang="zh-CN" altLang="en-US" sz="1400" b="1" dirty="0"/>
          </a:p>
        </p:txBody>
      </p:sp>
      <p:sp>
        <p:nvSpPr>
          <p:cNvPr id="8" name="矩形 7"/>
          <p:cNvSpPr/>
          <p:nvPr/>
        </p:nvSpPr>
        <p:spPr>
          <a:xfrm>
            <a:off x="220909" y="1731952"/>
            <a:ext cx="10525387" cy="369332"/>
          </a:xfrm>
          <a:prstGeom prst="rect">
            <a:avLst/>
          </a:prstGeom>
        </p:spPr>
        <p:txBody>
          <a:bodyPr wrap="square">
            <a:spAutoFit/>
          </a:bodyPr>
          <a:lstStyle/>
          <a:p>
            <a:r>
              <a:rPr lang="en-GB" altLang="zh-CN" b="1" dirty="0"/>
              <a:t>Solution #26: NWDAF-assisted policy control with Recommendation logical function</a:t>
            </a:r>
            <a:endParaRPr lang="zh-CN" altLang="en-US" b="1" dirty="0"/>
          </a:p>
        </p:txBody>
      </p:sp>
      <p:sp>
        <p:nvSpPr>
          <p:cNvPr id="9" name="矩形 8"/>
          <p:cNvSpPr/>
          <p:nvPr/>
        </p:nvSpPr>
        <p:spPr>
          <a:xfrm>
            <a:off x="5757834" y="2009209"/>
            <a:ext cx="6434166" cy="4770537"/>
          </a:xfrm>
          <a:prstGeom prst="rect">
            <a:avLst/>
          </a:prstGeom>
        </p:spPr>
        <p:txBody>
          <a:bodyPr wrap="square">
            <a:spAutoFit/>
          </a:bodyPr>
          <a:lstStyle/>
          <a:p>
            <a:r>
              <a:rPr lang="en-GB" altLang="zh-CN" sz="1300" dirty="0"/>
              <a:t>The </a:t>
            </a:r>
            <a:r>
              <a:rPr lang="en-GB" altLang="zh-CN" sz="1300" dirty="0" err="1"/>
              <a:t>ReLF</a:t>
            </a:r>
            <a:r>
              <a:rPr lang="en-GB" altLang="zh-CN" sz="1300" dirty="0"/>
              <a:t> includes two data-driven parts as following:</a:t>
            </a:r>
            <a:endParaRPr lang="zh-CN" altLang="zh-CN" sz="1300" dirty="0"/>
          </a:p>
          <a:p>
            <a:r>
              <a:rPr lang="en-GB" altLang="zh-CN" sz="1300" dirty="0" smtClean="0"/>
              <a:t>-Verification </a:t>
            </a:r>
            <a:r>
              <a:rPr lang="en-GB" altLang="zh-CN" sz="1300" dirty="0"/>
              <a:t>part, which collects data and derives the output. For example, the verification part may collect data related to service experience and derives the service experience. The verification part may also request analytics from other NWDAF(s) for deriving the Model outputs.</a:t>
            </a:r>
            <a:endParaRPr lang="zh-CN" altLang="zh-CN" sz="1300" dirty="0"/>
          </a:p>
          <a:p>
            <a:r>
              <a:rPr lang="en-GB" altLang="zh-CN" sz="1300" dirty="0" smtClean="0"/>
              <a:t>-Recommendation </a:t>
            </a:r>
            <a:r>
              <a:rPr lang="en-GB" altLang="zh-CN" sz="1300" dirty="0"/>
              <a:t>part, which generates recommended parameters based on the deviation between the model outputs and the optimization goals. The recommendation part tries to derive the recommended parameters within the parameter ranges that the consumer can accept (i.e. parameter constraints) to minimize the deviation from the optimization goals (i.e. the objective function of the recommendation part indicates that the model outputs and the optimization goals should be as close as possible).</a:t>
            </a:r>
            <a:endParaRPr lang="zh-CN" altLang="zh-CN" sz="1300" dirty="0"/>
          </a:p>
          <a:p>
            <a:r>
              <a:rPr lang="en-GB" altLang="zh-CN" sz="1300" dirty="0"/>
              <a:t>NOTE </a:t>
            </a:r>
            <a:r>
              <a:rPr lang="en-GB" altLang="zh-CN" sz="1300" dirty="0" smtClean="0"/>
              <a:t>1:To </a:t>
            </a:r>
            <a:r>
              <a:rPr lang="en-GB" altLang="zh-CN" sz="1300" dirty="0"/>
              <a:t>further optimize the recommendations, the output of the recommendation part could be the input of the verification part, the verification part may be implemented by using a </a:t>
            </a:r>
            <a:r>
              <a:rPr lang="en-GB" altLang="zh-CN" sz="1300" b="1" dirty="0"/>
              <a:t>ML model </a:t>
            </a:r>
            <a:r>
              <a:rPr lang="en-GB" altLang="zh-CN" sz="1300" dirty="0"/>
              <a:t>or </a:t>
            </a:r>
            <a:r>
              <a:rPr lang="en-GB" altLang="zh-CN" sz="1300" b="1" dirty="0"/>
              <a:t>digital twin</a:t>
            </a:r>
            <a:r>
              <a:rPr lang="en-GB" altLang="zh-CN" sz="1300" dirty="0"/>
              <a:t>, which can verify the goals that can be achieved after using the recommendations and generate new model outputs, then it can be checked whether new deviation between the new model outputs and the optimization goals is small enough. The recommendation part may derive new recommended output based on the new deviation and the parameter constraints. The loop between the verification part and recommendation part is optional. The loop can be performed one or multiple times as needed, and the recommendation part can decide when to stop the loop and then provide the output to the consumer.</a:t>
            </a:r>
            <a:endParaRPr lang="zh-CN" altLang="zh-CN" sz="1300" dirty="0"/>
          </a:p>
          <a:p>
            <a:endParaRPr lang="zh-CN" altLang="en-US" dirty="0"/>
          </a:p>
        </p:txBody>
      </p:sp>
      <p:sp>
        <p:nvSpPr>
          <p:cNvPr id="10" name="矩形 9"/>
          <p:cNvSpPr/>
          <p:nvPr/>
        </p:nvSpPr>
        <p:spPr>
          <a:xfrm>
            <a:off x="103784" y="2080657"/>
            <a:ext cx="5424181" cy="1492716"/>
          </a:xfrm>
          <a:prstGeom prst="rect">
            <a:avLst/>
          </a:prstGeom>
        </p:spPr>
        <p:txBody>
          <a:bodyPr wrap="square">
            <a:spAutoFit/>
          </a:bodyPr>
          <a:lstStyle/>
          <a:p>
            <a:r>
              <a:rPr lang="en-GB" altLang="zh-CN" sz="1300" dirty="0"/>
              <a:t>Recommendation Logic Function (</a:t>
            </a:r>
            <a:r>
              <a:rPr lang="en-GB" altLang="zh-CN" sz="1300" dirty="0" err="1"/>
              <a:t>ReLF</a:t>
            </a:r>
            <a:r>
              <a:rPr lang="en-GB" altLang="zh-CN" sz="1300" dirty="0"/>
              <a:t>) is new NWDAF functionality which may request a plurality of analytics (i.e. multiple analytic ID) from one or more NWDAFs or collect data directly from one or more NF(s) and derives recommendation information (e.g. recommended </a:t>
            </a:r>
            <a:r>
              <a:rPr lang="en-GB" altLang="zh-CN" sz="1300" dirty="0" err="1"/>
              <a:t>QoS</a:t>
            </a:r>
            <a:r>
              <a:rPr lang="en-GB" altLang="zh-CN" sz="1300" dirty="0"/>
              <a:t> parameters) that can fulfil the optimization goals (e.g. MOS&gt;=4) provided by the consumer, and exposes recommendation service to the consumer (e.g. PCF). </a:t>
            </a:r>
          </a:p>
        </p:txBody>
      </p:sp>
    </p:spTree>
    <p:extLst>
      <p:ext uri="{BB962C8B-B14F-4D97-AF65-F5344CB8AC3E}">
        <p14:creationId xmlns:p14="http://schemas.microsoft.com/office/powerpoint/2010/main" val="416483411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CE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CE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TNOC_ClusterName xmlns="2f6a910d-138e-42c1-8e8a-320c1b7cf3f7">Beheer - TNO - LTR Device to Device</TNOC_ClusterName>
    <TNOC_ClusterId xmlns="2f6a910d-138e-42c1-8e8a-320c1b7cf3f7">87413</TNOC_ClusterId>
    <h15fbb78f4cb41d290e72f301ea2865f xmlns="8752f73b-e09f-4ae9-a153-09cfb2727762">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lca20d149a844688b6abf34073d5c21d xmlns="8752f73b-e09f-4ae9-a153-09cfb2727762">
      <Terms xmlns="http://schemas.microsoft.com/office/infopath/2007/PartnerControls"/>
    </lca20d149a844688b6abf34073d5c21d>
    <TaxCatchAll xmlns="8752f73b-e09f-4ae9-a153-09cfb2727762">
      <Value>5</Value>
      <Value>3</Value>
    </TaxCatchAll>
    <n2a7a23bcc2241cb9261f9a914c7c1bb xmlns="8752f73b-e09f-4ae9-a153-09cfb2727762">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bac4ab11065f4f6c809c820c57e320e5 xmlns="8752f73b-e09f-4ae9-a153-09cfb2727762">
      <Terms xmlns="http://schemas.microsoft.com/office/infopath/2007/PartnerControls"/>
    </bac4ab11065f4f6c809c820c57e320e5>
    <cf581d8792c646118aad2c2c4ecdfa8c xmlns="8752f73b-e09f-4ae9-a153-09cfb2727762">
      <Terms xmlns="http://schemas.microsoft.com/office/infopath/2007/PartnerControls"/>
    </cf581d8792c646118aad2c2c4ecdfa8c>
    <lcf76f155ced4ddcb4097134ff3c332f xmlns="f2b69351-12aa-402a-97ec-80283d41b279">
      <Terms xmlns="http://schemas.microsoft.com/office/infopath/2007/PartnerControls"/>
    </lcf76f155ced4ddcb4097134ff3c332f>
    <_dlc_DocId xmlns="8752f73b-e09f-4ae9-a153-09cfb2727762">XUVDEUDHWZ6P-545253322-20546</_dlc_DocId>
    <_dlc_DocIdUrl xmlns="8752f73b-e09f-4ae9-a153-09cfb2727762">
      <Url>https://365tno.sharepoint.com/teams/T87413/_layouts/15/DocIdRedir.aspx?ID=XUVDEUDHWZ6P-545253322-20546</Url>
      <Description>XUVDEUDHWZ6P-545253322-20546</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4E4278DD7AA7524B82600115B18C70DC" ma:contentTypeVersion="17" ma:contentTypeDescription=" " ma:contentTypeScope="" ma:versionID="77d6f7313de95671aa0f018607ae9a44">
  <xsd:schema xmlns:xsd="http://www.w3.org/2001/XMLSchema" xmlns:xs="http://www.w3.org/2001/XMLSchema" xmlns:p="http://schemas.microsoft.com/office/2006/metadata/properties" xmlns:ns2="8752f73b-e09f-4ae9-a153-09cfb2727762" xmlns:ns3="2f6a910d-138e-42c1-8e8a-320c1b7cf3f7" xmlns:ns5="f2b69351-12aa-402a-97ec-80283d41b279" targetNamespace="http://schemas.microsoft.com/office/2006/metadata/properties" ma:root="true" ma:fieldsID="000e88bbf17f7ac4ea12fdbc0f2d496f" ns2:_="" ns3:_="" ns5:_="">
    <xsd:import namespace="8752f73b-e09f-4ae9-a153-09cfb2727762"/>
    <xsd:import namespace="2f6a910d-138e-42c1-8e8a-320c1b7cf3f7"/>
    <xsd:import namespace="f2b69351-12aa-402a-97ec-80283d41b279"/>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ServiceLocation" minOccurs="0"/>
                <xsd:element ref="ns2:SharedWithUsers" minOccurs="0"/>
                <xsd:element ref="ns2:SharedWithDetails" minOccurs="0"/>
                <xsd:element ref="ns5:MediaServiceAutoKeyPoints" minOccurs="0"/>
                <xsd:element ref="ns5:MediaServiceKeyPoints"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52f73b-e09f-4ae9-a153-09cfb27277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601b4e3f-db56-4c0c-bc1f-8a8a59f6f6b3}" ma:internalName="TaxCatchAll" ma:showField="CatchAllData"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601b4e3f-db56-4c0c-bc1f-8a8a59f6f6b3}" ma:internalName="TaxCatchAllLabel" ma:readOnly="true" ma:showField="CatchAllDataLabel"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Beheer - TNO - LTR Device to Device" ma:internalName="TNOC_ClusterName">
      <xsd:simpleType>
        <xsd:restriction base="dms:Text">
          <xsd:maxLength value="255"/>
        </xsd:restriction>
      </xsd:simpleType>
    </xsd:element>
    <xsd:element name="TNOC_ClusterId" ma:index="12" nillable="true" ma:displayName="Cluster ID" ma:default="8741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69351-12aa-402a-97ec-80283d41b279"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28" nillable="true" ma:displayName="Tags" ma:internalName="MediaServiceAutoTags"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ServiceDateTaken" ma:index="32" nillable="true" ma:displayName="MediaServiceDateTaken" ma:hidden="true" ma:internalName="MediaServiceDateTaken" ma:readOnly="true">
      <xsd:simpleType>
        <xsd:restriction base="dms:Text"/>
      </xsd:simpleType>
    </xsd:element>
    <xsd:element name="MediaServiceLocation" ma:index="33"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0" nillable="true" ma:displayName="MediaServiceObjectDetectorVersions" ma:hidden="true" ma:indexed="true" ma:internalName="MediaServiceObjectDetectorVersions" ma:readOnly="true">
      <xsd:simpleType>
        <xsd:restriction base="dms:Text"/>
      </xsd:simpleType>
    </xsd:element>
    <xsd:element name="MediaServiceSearchProperties" ma:index="4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datastoreItem>
</file>

<file path=customXml/itemProps2.xml><?xml version="1.0" encoding="utf-8"?>
<ds:datastoreItem xmlns:ds="http://schemas.openxmlformats.org/officeDocument/2006/customXml" ds:itemID="{E6BCB28F-C8EA-47C7-A15C-4DEA78FBA171}">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purl.org/dc/terms/"/>
    <ds:schemaRef ds:uri="http://purl.org/dc/dcmitype/"/>
    <ds:schemaRef ds:uri="http://www.w3.org/XML/1998/namespace"/>
    <ds:schemaRef ds:uri="2f6a910d-138e-42c1-8e8a-320c1b7cf3f7"/>
    <ds:schemaRef ds:uri="http://schemas.microsoft.com/office/2006/documentManagement/types"/>
    <ds:schemaRef ds:uri="http://schemas.microsoft.com/office/infopath/2007/PartnerControls"/>
    <ds:schemaRef ds:uri="http://schemas.openxmlformats.org/package/2006/metadata/core-properties"/>
    <ds:schemaRef ds:uri="f2b69351-12aa-402a-97ec-80283d41b279"/>
    <ds:schemaRef ds:uri="8752f73b-e09f-4ae9-a153-09cfb2727762"/>
    <ds:schemaRef ds:uri="http://schemas.microsoft.com/office/2006/metadata/properties"/>
  </ds:schemaRefs>
</ds:datastoreItem>
</file>

<file path=customXml/itemProps4.xml><?xml version="1.0" encoding="utf-8"?>
<ds:datastoreItem xmlns:ds="http://schemas.openxmlformats.org/officeDocument/2006/customXml" ds:itemID="{E4458019-5BCA-416A-97C4-AFE4B18AC004}">
  <ds:schemaRefs/>
</ds:datastoreItem>
</file>

<file path=docProps/app.xml><?xml version="1.0" encoding="utf-8"?>
<Properties xmlns="http://schemas.openxmlformats.org/officeDocument/2006/extended-properties" xmlns:vt="http://schemas.openxmlformats.org/officeDocument/2006/docPropsVTypes">
  <Template>Office Theme</Template>
  <TotalTime>2721</TotalTime>
  <Words>2468</Words>
  <Application>Microsoft Office PowerPoint</Application>
  <PresentationFormat>宽屏</PresentationFormat>
  <Paragraphs>120</Paragraphs>
  <Slides>13</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2</vt:i4>
      </vt:variant>
      <vt:variant>
        <vt:lpstr>幻灯片标题</vt:lpstr>
      </vt:variant>
      <vt:variant>
        <vt:i4>13</vt:i4>
      </vt:variant>
    </vt:vector>
  </HeadingPairs>
  <TitlesOfParts>
    <vt:vector size="26" baseType="lpstr">
      <vt:lpstr>Arial </vt:lpstr>
      <vt:lpstr>宋体</vt:lpstr>
      <vt:lpstr>微软雅黑</vt:lpstr>
      <vt:lpstr>Arial</vt:lpstr>
      <vt:lpstr>Calibri</vt:lpstr>
      <vt:lpstr>Calibri Light</vt:lpstr>
      <vt:lpstr>Symbol</vt:lpstr>
      <vt:lpstr>Times New Roman</vt:lpstr>
      <vt:lpstr>Wingdings</vt:lpstr>
      <vt:lpstr>Office Theme</vt:lpstr>
      <vt:lpstr>2_Office Theme</vt:lpstr>
      <vt:lpstr>Visio.Drawing.15</vt:lpstr>
      <vt:lpstr>Picture</vt:lpstr>
      <vt:lpstr>PowerPoint 演示文稿</vt:lpstr>
      <vt:lpstr>ITU-R M.2160-0 Framework and overall objectives  of the future development of IMT for 2030 and beyond </vt:lpstr>
      <vt:lpstr>ITU-T Y.3090  Digital twin network - Requirements and architecture </vt:lpstr>
      <vt:lpstr>3GPP SA5 TR 28.915  Study on management aspect of Network Digital Twin </vt:lpstr>
      <vt:lpstr>3GPP SA5 TS 28.561  Management aspects of Network Digital Twins </vt:lpstr>
      <vt:lpstr>3GPP SA1 TR 22.870  Study on 6G Use Cases and Service Requirements (1) </vt:lpstr>
      <vt:lpstr>3GPP SA1 TR 22.870  Study on 6G Use Cases and Service Requirements (2) </vt:lpstr>
      <vt:lpstr>3GPP SA1 TR 22.870  Study on 6G Use Cases and Service Requirements (3) </vt:lpstr>
      <vt:lpstr>3GPP SA2 TR 23.700-84 Study on Core Network Enhanced Support for Artificial Intelligence (AI)/Machine Learning (ML) </vt:lpstr>
      <vt:lpstr>ETSI TS 103 846 SmartM2M; Digital Twins:  Functionalities and communication Reference Architecture </vt:lpstr>
      <vt:lpstr>6G-study Proposal Overview:  FS_6G_NDTAPP</vt:lpstr>
      <vt:lpstr>Detailed 6G-study Proposal:  FS_6G_NDTAPP</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swx_rev1</cp:lastModifiedBy>
  <cp:revision>766</cp:revision>
  <dcterms:created xsi:type="dcterms:W3CDTF">2010-02-05T13:52:00Z</dcterms:created>
  <dcterms:modified xsi:type="dcterms:W3CDTF">2025-08-15T07:43:17Z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ClusterType">
    <vt:lpwstr>3;#Team|c614ed86-6527-4042-aa9d-da80e2b69463</vt:lpwstr>
  </property>
  <property fmtid="{D5CDD505-2E9C-101B-9397-08002B2CF9AE}" pid="3" name="_dlc_DocIdItemGuid">
    <vt:lpwstr>176dec65-553e-4568-81a9-fba29a19cc70</vt:lpwstr>
  </property>
  <property fmtid="{D5CDD505-2E9C-101B-9397-08002B2CF9AE}" pid="4" name="TNOC_DocumentSetType">
    <vt:lpwstr/>
  </property>
  <property fmtid="{D5CDD505-2E9C-101B-9397-08002B2CF9AE}" pid="5" name="TNOC_DocumentCategory">
    <vt:lpwstr/>
  </property>
  <property fmtid="{D5CDD505-2E9C-101B-9397-08002B2CF9AE}" pid="6" name="TNOC_DocumentClassification">
    <vt:lpwstr>5;#TNO Internal|1a23c89f-ef54-4907-86fd-8242403ff722</vt:lpwstr>
  </property>
  <property fmtid="{D5CDD505-2E9C-101B-9397-08002B2CF9AE}" pid="7" name="MediaServiceImageTags">
    <vt:lpwstr/>
  </property>
  <property fmtid="{D5CDD505-2E9C-101B-9397-08002B2CF9AE}" pid="8" name="ContentTypeId">
    <vt:lpwstr>0x010100A35317DCC28344A7B82488658A034A5C01004E4278DD7AA7524B82600115B18C70DC</vt:lpwstr>
  </property>
  <property fmtid="{D5CDD505-2E9C-101B-9397-08002B2CF9AE}" pid="9" name="TNOC_DocumentType">
    <vt:lpwstr/>
  </property>
  <property fmtid="{D5CDD505-2E9C-101B-9397-08002B2CF9AE}" pid="10" name="ICV">
    <vt:lpwstr>6AB5B0B62E164984B168997C43EB8AB0_13</vt:lpwstr>
  </property>
  <property fmtid="{D5CDD505-2E9C-101B-9397-08002B2CF9AE}" pid="11" name="KSOProductBuildVer">
    <vt:lpwstr>2052-12.8.2.16984</vt:lpwstr>
  </property>
</Properties>
</file>